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72" r:id="rId4"/>
    <p:sldId id="273" r:id="rId5"/>
    <p:sldId id="274" r:id="rId6"/>
    <p:sldId id="275" r:id="rId7"/>
    <p:sldId id="276" r:id="rId8"/>
    <p:sldId id="290" r:id="rId9"/>
    <p:sldId id="292"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p:cViewPr varScale="1">
        <p:scale>
          <a:sx n="71" d="100"/>
          <a:sy n="71" d="100"/>
        </p:scale>
        <p:origin x="-15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1/7/2017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1/7/2017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382000" cy="6089904"/>
          </a:xfrm>
        </p:spPr>
        <p:txBody>
          <a:bodyPr/>
          <a:lstStyle/>
          <a:p>
            <a:r>
              <a:rPr lang="en-US" dirty="0" smtClean="0">
                <a:effectLst/>
              </a:rPr>
              <a:t>Chapter 2 </a:t>
            </a:r>
            <a:br>
              <a:rPr lang="en-US" dirty="0" smtClean="0">
                <a:effectLst/>
              </a:rPr>
            </a:br>
            <a:r>
              <a:rPr lang="en-US" i="1" dirty="0" smtClean="0">
                <a:solidFill>
                  <a:srgbClr val="DBF5F9">
                    <a:satMod val="200000"/>
                  </a:srgbClr>
                </a:solidFill>
                <a:effectLst/>
              </a:rPr>
              <a:t>Black </a:t>
            </a:r>
            <a:br>
              <a:rPr lang="en-US" i="1" dirty="0" smtClean="0">
                <a:solidFill>
                  <a:srgbClr val="DBF5F9">
                    <a:satMod val="200000"/>
                  </a:srgbClr>
                </a:solidFill>
                <a:effectLst/>
              </a:rPr>
            </a:br>
            <a:r>
              <a:rPr lang="en-US" i="1" dirty="0" smtClean="0">
                <a:solidFill>
                  <a:srgbClr val="DBF5F9">
                    <a:satMod val="200000"/>
                  </a:srgbClr>
                </a:solidFill>
                <a:effectLst/>
              </a:rPr>
              <a:t>MONDAY </a:t>
            </a:r>
            <a:r>
              <a:rPr lang="en-US" i="1" dirty="0">
                <a:solidFill>
                  <a:srgbClr val="DBF5F9">
                    <a:satMod val="200000"/>
                  </a:srgbClr>
                </a:solidFill>
                <a:effectLst/>
              </a:rPr>
              <a:t/>
            </a:r>
            <a:br>
              <a:rPr lang="en-US" i="1" dirty="0">
                <a:solidFill>
                  <a:srgbClr val="DBF5F9">
                    <a:satMod val="200000"/>
                  </a:srgbClr>
                </a:solidFill>
                <a:effectLst/>
              </a:rPr>
            </a:br>
            <a:r>
              <a:rPr lang="en-AU" dirty="0" smtClean="0">
                <a:effectLst/>
              </a:rPr>
              <a:t/>
            </a:r>
            <a:br>
              <a:rPr lang="en-AU" dirty="0" smtClean="0">
                <a:effectLst/>
              </a:rPr>
            </a:br>
            <a:r>
              <a:rPr lang="en-AU" dirty="0">
                <a:effectLst/>
              </a:rPr>
              <a:t/>
            </a:r>
            <a:br>
              <a:rPr lang="en-AU" dirty="0">
                <a:effectLst/>
              </a:rPr>
            </a:br>
            <a:endParaRPr lang="en-AU" dirty="0"/>
          </a:p>
        </p:txBody>
      </p:sp>
      <p:sp>
        <p:nvSpPr>
          <p:cNvPr id="3" name="Subtitle 2"/>
          <p:cNvSpPr>
            <a:spLocks noGrp="1"/>
          </p:cNvSpPr>
          <p:nvPr>
            <p:ph type="subTitle" idx="1"/>
          </p:nvPr>
        </p:nvSpPr>
        <p:spPr>
          <a:xfrm>
            <a:off x="685800" y="990600"/>
            <a:ext cx="7772400" cy="609600"/>
          </a:xfrm>
        </p:spPr>
        <p:txBody>
          <a:bodyPr/>
          <a:lstStyle/>
          <a:p>
            <a:endParaRPr lang="en-AU" dirty="0" smtClean="0"/>
          </a:p>
          <a:p>
            <a:endParaRPr lang="en-AU" dirty="0"/>
          </a:p>
          <a:p>
            <a:endParaRPr lang="en-A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625" y="2898775"/>
            <a:ext cx="5746750"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563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54841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a:t>
            </a:r>
            <a:r>
              <a:rPr lang="en-AU" i="1" dirty="0" err="1" smtClean="0"/>
              <a:t>Reagonomics</a:t>
            </a:r>
            <a:r>
              <a:rPr lang="en-AU" i="1" dirty="0" smtClean="0"/>
              <a:t>”</a:t>
            </a:r>
            <a:endParaRPr lang="en-AU" i="1" dirty="0"/>
          </a:p>
        </p:txBody>
      </p:sp>
      <p:sp>
        <p:nvSpPr>
          <p:cNvPr id="3" name="Content Placeholder 2"/>
          <p:cNvSpPr>
            <a:spLocks noGrp="1"/>
          </p:cNvSpPr>
          <p:nvPr>
            <p:ph idx="1"/>
          </p:nvPr>
        </p:nvSpPr>
        <p:spPr>
          <a:xfrm>
            <a:off x="914400" y="1371600"/>
            <a:ext cx="7772400" cy="5105400"/>
          </a:xfrm>
        </p:spPr>
        <p:txBody>
          <a:bodyPr>
            <a:normAutofit fontScale="40000" lnSpcReduction="20000"/>
          </a:bodyPr>
          <a:lstStyle/>
          <a:p>
            <a:pPr indent="457200" algn="just">
              <a:lnSpc>
                <a:spcPct val="200000"/>
              </a:lnSpc>
              <a:spcAft>
                <a:spcPts val="1000"/>
              </a:spcAft>
            </a:pPr>
            <a:r>
              <a:rPr lang="en-US" sz="3200" dirty="0">
                <a:latin typeface="Times New Roman"/>
                <a:ea typeface="Times New Roman"/>
                <a:cs typeface="Times New Roman"/>
              </a:rPr>
              <a:t>From the early 1980s, the American administration had been combining an expansionary fiscal policy of cutting taxes combined with increased spending - that is, </a:t>
            </a:r>
            <a:r>
              <a:rPr lang="en-US" sz="3200" u="sng" dirty="0">
                <a:latin typeface="Times New Roman"/>
                <a:ea typeface="Times New Roman"/>
                <a:cs typeface="Times New Roman"/>
              </a:rPr>
              <a:t>bigger budget deficits</a:t>
            </a:r>
            <a:r>
              <a:rPr lang="en-US" sz="3200" dirty="0">
                <a:latin typeface="Times New Roman"/>
                <a:ea typeface="Times New Roman"/>
                <a:cs typeface="Times New Roman"/>
              </a:rPr>
              <a:t> - with a </a:t>
            </a:r>
            <a:r>
              <a:rPr lang="en-US" sz="3200" u="sng" dirty="0">
                <a:latin typeface="Times New Roman"/>
                <a:ea typeface="Times New Roman"/>
                <a:cs typeface="Times New Roman"/>
              </a:rPr>
              <a:t>tighter monetary policy</a:t>
            </a:r>
            <a:r>
              <a:rPr lang="en-US" sz="3200" dirty="0">
                <a:latin typeface="Times New Roman"/>
                <a:ea typeface="Times New Roman"/>
                <a:cs typeface="Times New Roman"/>
              </a:rPr>
              <a:t> of </a:t>
            </a:r>
            <a:r>
              <a:rPr lang="en-US" sz="3200" dirty="0" smtClean="0">
                <a:latin typeface="Times New Roman"/>
                <a:ea typeface="Times New Roman"/>
                <a:cs typeface="Times New Roman"/>
              </a:rPr>
              <a:t>higher </a:t>
            </a:r>
            <a:r>
              <a:rPr lang="en-US" sz="3200" dirty="0">
                <a:latin typeface="Times New Roman"/>
                <a:ea typeface="Times New Roman"/>
                <a:cs typeface="Times New Roman"/>
              </a:rPr>
              <a:t>interest rates. Foreign confidence in the strength of the US economy in conjunction with America’s high interest rates had made the dollar an attractive asset for foreign investors. The outcome was a flood of foreign capital which forced up the exchange rate of the dollar.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a:t>
            </a:r>
            <a:r>
              <a:rPr lang="en-US" sz="3200" dirty="0">
                <a:latin typeface="Times New Roman"/>
                <a:ea typeface="Times New Roman"/>
                <a:cs typeface="Times New Roman"/>
              </a:rPr>
              <a:t>Reaganomics” had increasingly become an economics of convenience: the Reagan administration was against tax increases, while at the same time, Congress was refusing to make cuts in Federal spending. A budget deficit supported by an influx of foreign capital willing to invest in US Treasury bonds became the short-term solution to the disagreement.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It </a:t>
            </a:r>
            <a:r>
              <a:rPr lang="en-US" sz="3200" dirty="0">
                <a:latin typeface="Times New Roman"/>
                <a:ea typeface="Times New Roman"/>
                <a:cs typeface="Times New Roman"/>
              </a:rPr>
              <a:t>is also likely that the rise of the dollar became self-sustaining as it rose because the markets expected it to.</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41282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a:t>
            </a:r>
            <a:r>
              <a:rPr lang="en-AU" i="1" dirty="0" err="1">
                <a:solidFill>
                  <a:srgbClr val="DBF5F9">
                    <a:satMod val="200000"/>
                  </a:srgbClr>
                </a:solidFill>
              </a:rPr>
              <a:t>Reagonomics</a:t>
            </a:r>
            <a:r>
              <a:rPr lang="en-AU" i="1" dirty="0" smtClean="0">
                <a:solidFill>
                  <a:srgbClr val="DBF5F9">
                    <a:satMod val="200000"/>
                  </a:srgbClr>
                </a:solidFill>
              </a:rPr>
              <a:t>”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p:txBody>
          <a:bodyPr>
            <a:normAutofit fontScale="40000" lnSpcReduction="20000"/>
          </a:bodyPr>
          <a:lstStyle/>
          <a:p>
            <a:pPr indent="457200" algn="just">
              <a:lnSpc>
                <a:spcPct val="200000"/>
              </a:lnSpc>
              <a:spcAft>
                <a:spcPts val="1000"/>
              </a:spcAft>
            </a:pPr>
            <a:r>
              <a:rPr lang="en-US" sz="3200" dirty="0" smtClean="0">
                <a:latin typeface="Times New Roman"/>
                <a:ea typeface="Times New Roman"/>
                <a:cs typeface="Times New Roman"/>
              </a:rPr>
              <a:t>A natural outcome of the </a:t>
            </a:r>
            <a:r>
              <a:rPr lang="en-US" sz="3200" dirty="0">
                <a:latin typeface="Times New Roman"/>
                <a:ea typeface="Times New Roman"/>
                <a:cs typeface="Times New Roman"/>
              </a:rPr>
              <a:t>rise in the US budget deficit and the rise in the value of the </a:t>
            </a:r>
            <a:r>
              <a:rPr lang="en-US" sz="3200" dirty="0" smtClean="0">
                <a:latin typeface="Times New Roman"/>
                <a:ea typeface="Times New Roman"/>
                <a:cs typeface="Times New Roman"/>
              </a:rPr>
              <a:t>dollar, </a:t>
            </a:r>
            <a:r>
              <a:rPr lang="en-US" sz="3200" dirty="0">
                <a:latin typeface="Times New Roman"/>
                <a:ea typeface="Times New Roman"/>
                <a:cs typeface="Times New Roman"/>
              </a:rPr>
              <a:t>was the rise in the </a:t>
            </a:r>
            <a:r>
              <a:rPr lang="en-US" sz="3200" u="sng" dirty="0">
                <a:latin typeface="Times New Roman"/>
                <a:ea typeface="Times New Roman"/>
                <a:cs typeface="Times New Roman"/>
              </a:rPr>
              <a:t>current account deficit</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Dollars </a:t>
            </a:r>
            <a:r>
              <a:rPr lang="en-US" sz="3200" dirty="0">
                <a:latin typeface="Times New Roman"/>
                <a:ea typeface="Times New Roman"/>
                <a:cs typeface="Times New Roman"/>
              </a:rPr>
              <a:t>that were converted to foreign currencies by American citizens to purchase foreign goods were being returned to the US economy not by foreigners buying US goods, but by foreigners investing in US Treasury bonds, US real </a:t>
            </a:r>
            <a:r>
              <a:rPr lang="en-US" sz="3200" dirty="0" smtClean="0">
                <a:latin typeface="Times New Roman"/>
                <a:ea typeface="Times New Roman"/>
                <a:cs typeface="Times New Roman"/>
              </a:rPr>
              <a:t>assets, </a:t>
            </a:r>
            <a:r>
              <a:rPr lang="en-US" sz="3200" dirty="0">
                <a:latin typeface="Times New Roman"/>
                <a:ea typeface="Times New Roman"/>
                <a:cs typeface="Times New Roman"/>
              </a:rPr>
              <a:t>and dollar holdings, which maintained the attractive exchange rate at which American people were able to convert their dollars to </a:t>
            </a:r>
            <a:r>
              <a:rPr lang="en-US" sz="3200" dirty="0" smtClean="0">
                <a:latin typeface="Times New Roman"/>
                <a:ea typeface="Times New Roman"/>
                <a:cs typeface="Times New Roman"/>
              </a:rPr>
              <a:t>continue their purchase of foreign </a:t>
            </a:r>
            <a:r>
              <a:rPr lang="en-US" sz="3200" dirty="0">
                <a:latin typeface="Times New Roman"/>
                <a:ea typeface="Times New Roman"/>
                <a:cs typeface="Times New Roman"/>
              </a:rPr>
              <a:t>goods.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Domestically</a:t>
            </a:r>
            <a:r>
              <a:rPr lang="en-US" sz="3200" dirty="0">
                <a:latin typeface="Times New Roman"/>
                <a:ea typeface="Times New Roman"/>
                <a:cs typeface="Times New Roman"/>
              </a:rPr>
              <a:t>, the budget deficit, by adding money to the economy, was also fuelling demand and thereby encouraging output and increasing employment.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Increasingly</a:t>
            </a:r>
            <a:r>
              <a:rPr lang="en-US" sz="3200" dirty="0">
                <a:latin typeface="Times New Roman"/>
                <a:ea typeface="Times New Roman"/>
                <a:cs typeface="Times New Roman"/>
              </a:rPr>
              <a:t>, also, the ever increasing current account deficit was making the American economy the train that was pulling the economies of the other industrialized nations.</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3069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a:t>
            </a:r>
            <a:r>
              <a:rPr lang="en-AU" i="1" dirty="0" err="1">
                <a:solidFill>
                  <a:srgbClr val="DBF5F9">
                    <a:satMod val="200000"/>
                  </a:srgbClr>
                </a:solidFill>
              </a:rPr>
              <a:t>Reagonomics</a:t>
            </a:r>
            <a:r>
              <a:rPr lang="en-AU" i="1" dirty="0" smtClean="0">
                <a:solidFill>
                  <a:srgbClr val="DBF5F9">
                    <a:satMod val="200000"/>
                  </a:srgbClr>
                </a:solidFill>
              </a:rPr>
              <a:t>” (</a:t>
            </a:r>
            <a:r>
              <a:rPr lang="en-AU" i="1" dirty="0" err="1" smtClean="0">
                <a:solidFill>
                  <a:srgbClr val="DBF5F9">
                    <a:satMod val="200000"/>
                  </a:srgbClr>
                </a:solidFill>
              </a:rPr>
              <a:t>cont</a:t>
            </a:r>
            <a:r>
              <a:rPr lang="en-AU" i="1" dirty="0" smtClean="0">
                <a:solidFill>
                  <a:srgbClr val="DBF5F9">
                    <a:satMod val="200000"/>
                  </a:srgbClr>
                </a:solidFill>
              </a:rPr>
              <a:t>)</a:t>
            </a:r>
            <a:endParaRPr lang="en-AU" dirty="0"/>
          </a:p>
        </p:txBody>
      </p:sp>
      <p:sp>
        <p:nvSpPr>
          <p:cNvPr id="3" name="Content Placeholder 2"/>
          <p:cNvSpPr>
            <a:spLocks noGrp="1"/>
          </p:cNvSpPr>
          <p:nvPr>
            <p:ph idx="1"/>
          </p:nvPr>
        </p:nvSpPr>
        <p:spPr>
          <a:xfrm>
            <a:off x="914400" y="1219200"/>
            <a:ext cx="7772400" cy="5136360"/>
          </a:xfrm>
        </p:spPr>
        <p:txBody>
          <a:bodyPr>
            <a:noAutofit/>
          </a:bodyPr>
          <a:lstStyle/>
          <a:p>
            <a:pPr indent="457200" algn="just">
              <a:lnSpc>
                <a:spcPct val="200000"/>
              </a:lnSpc>
              <a:spcAft>
                <a:spcPts val="1000"/>
              </a:spcAft>
            </a:pPr>
            <a:r>
              <a:rPr lang="en-US" sz="1600" dirty="0">
                <a:latin typeface="Times New Roman"/>
                <a:ea typeface="Times New Roman"/>
                <a:cs typeface="Times New Roman"/>
              </a:rPr>
              <a:t>Such was the world of “Reaganomics”. But could it be sustained? </a:t>
            </a:r>
            <a:endParaRPr lang="en-US" sz="1600" dirty="0" smtClean="0">
              <a:latin typeface="Times New Roman"/>
              <a:ea typeface="Times New Roman"/>
              <a:cs typeface="Times New Roman"/>
            </a:endParaRPr>
          </a:p>
          <a:p>
            <a:pPr indent="457200" algn="just">
              <a:lnSpc>
                <a:spcPct val="200000"/>
              </a:lnSpc>
              <a:spcAft>
                <a:spcPts val="1000"/>
              </a:spcAft>
            </a:pPr>
            <a:r>
              <a:rPr lang="en-US" sz="1600" dirty="0" smtClean="0">
                <a:latin typeface="Times New Roman"/>
                <a:ea typeface="Times New Roman"/>
                <a:cs typeface="Times New Roman"/>
              </a:rPr>
              <a:t>James </a:t>
            </a:r>
            <a:r>
              <a:rPr lang="en-US" sz="1600" dirty="0">
                <a:latin typeface="Times New Roman"/>
                <a:ea typeface="Times New Roman"/>
                <a:cs typeface="Times New Roman"/>
              </a:rPr>
              <a:t>Baker who </a:t>
            </a:r>
            <a:r>
              <a:rPr lang="en-US" sz="1600" dirty="0" smtClean="0">
                <a:latin typeface="Times New Roman"/>
                <a:ea typeface="Times New Roman"/>
                <a:cs typeface="Times New Roman"/>
              </a:rPr>
              <a:t>became the </a:t>
            </a:r>
            <a:r>
              <a:rPr lang="en-US" sz="1600" dirty="0">
                <a:latin typeface="Times New Roman"/>
                <a:ea typeface="Times New Roman"/>
                <a:cs typeface="Times New Roman"/>
              </a:rPr>
              <a:t>US Secretary of the Treasury in 1985, believed that </a:t>
            </a:r>
            <a:r>
              <a:rPr lang="en-US" sz="1600" dirty="0" smtClean="0">
                <a:latin typeface="Times New Roman"/>
                <a:ea typeface="Times New Roman"/>
                <a:cs typeface="Times New Roman"/>
              </a:rPr>
              <a:t>   the </a:t>
            </a:r>
            <a:r>
              <a:rPr lang="en-US" sz="1600" dirty="0">
                <a:latin typeface="Times New Roman"/>
                <a:ea typeface="Times New Roman"/>
                <a:cs typeface="Times New Roman"/>
              </a:rPr>
              <a:t>high dollar </a:t>
            </a:r>
            <a:r>
              <a:rPr lang="en-US" sz="1600" dirty="0" smtClean="0">
                <a:latin typeface="Times New Roman"/>
                <a:ea typeface="Times New Roman"/>
                <a:cs typeface="Times New Roman"/>
              </a:rPr>
              <a:t>was adding </a:t>
            </a:r>
            <a:r>
              <a:rPr lang="en-US" sz="1600" dirty="0">
                <a:latin typeface="Times New Roman"/>
                <a:ea typeface="Times New Roman"/>
                <a:cs typeface="Times New Roman"/>
              </a:rPr>
              <a:t>to America’s current account deficit at an unsustainable rate. </a:t>
            </a:r>
            <a:endParaRPr lang="en-US" sz="1600" dirty="0" smtClean="0">
              <a:latin typeface="Times New Roman"/>
              <a:ea typeface="Times New Roman"/>
              <a:cs typeface="Times New Roman"/>
            </a:endParaRPr>
          </a:p>
          <a:p>
            <a:pPr indent="457200" algn="just">
              <a:lnSpc>
                <a:spcPct val="200000"/>
              </a:lnSpc>
              <a:spcAft>
                <a:spcPts val="1000"/>
              </a:spcAft>
            </a:pPr>
            <a:r>
              <a:rPr lang="en-US" sz="1600" dirty="0" smtClean="0">
                <a:latin typeface="Times New Roman"/>
                <a:ea typeface="Times New Roman"/>
                <a:cs typeface="Times New Roman"/>
              </a:rPr>
              <a:t>Sooner </a:t>
            </a:r>
            <a:r>
              <a:rPr lang="en-US" sz="1600" dirty="0">
                <a:latin typeface="Times New Roman"/>
                <a:ea typeface="Times New Roman"/>
                <a:cs typeface="Times New Roman"/>
              </a:rPr>
              <a:t>or later, America would have to pay for its imports by trading its own goods. </a:t>
            </a:r>
            <a:r>
              <a:rPr lang="en-US" sz="1600" dirty="0" smtClean="0">
                <a:latin typeface="Times New Roman"/>
                <a:ea typeface="Times New Roman"/>
                <a:cs typeface="Times New Roman"/>
              </a:rPr>
              <a:t>     The </a:t>
            </a:r>
            <a:r>
              <a:rPr lang="en-US" sz="1600" dirty="0">
                <a:latin typeface="Times New Roman"/>
                <a:ea typeface="Times New Roman"/>
                <a:cs typeface="Times New Roman"/>
              </a:rPr>
              <a:t>required mechanism would have to be a lower dollar. </a:t>
            </a:r>
            <a:endParaRPr lang="en-US" sz="1600" dirty="0" smtClean="0">
              <a:latin typeface="Times New Roman"/>
              <a:ea typeface="Times New Roman"/>
              <a:cs typeface="Times New Roman"/>
            </a:endParaRPr>
          </a:p>
          <a:p>
            <a:pPr indent="457200" algn="just">
              <a:lnSpc>
                <a:spcPct val="200000"/>
              </a:lnSpc>
              <a:spcAft>
                <a:spcPts val="1000"/>
              </a:spcAft>
            </a:pPr>
            <a:r>
              <a:rPr lang="en-US" sz="1600" dirty="0" smtClean="0">
                <a:latin typeface="Times New Roman"/>
                <a:ea typeface="Times New Roman"/>
                <a:cs typeface="Times New Roman"/>
              </a:rPr>
              <a:t>As </a:t>
            </a:r>
            <a:r>
              <a:rPr lang="en-US" sz="1600" dirty="0">
                <a:latin typeface="Times New Roman"/>
                <a:ea typeface="Times New Roman"/>
                <a:cs typeface="Times New Roman"/>
              </a:rPr>
              <a:t>soon as foreign investors anticipated that foreign support for the US currency had peaked, they would desert it. </a:t>
            </a:r>
            <a:endParaRPr lang="en-US" sz="1600" dirty="0" smtClean="0">
              <a:latin typeface="Times New Roman"/>
              <a:ea typeface="Times New Roman"/>
              <a:cs typeface="Times New Roman"/>
            </a:endParaRPr>
          </a:p>
          <a:p>
            <a:pPr indent="0" algn="just">
              <a:lnSpc>
                <a:spcPct val="200000"/>
              </a:lnSpc>
              <a:spcAft>
                <a:spcPts val="1000"/>
              </a:spcAft>
              <a:buNone/>
            </a:pPr>
            <a:r>
              <a:rPr lang="en-US" sz="1600" dirty="0" smtClean="0">
                <a:latin typeface="Times New Roman"/>
                <a:ea typeface="Times New Roman"/>
                <a:cs typeface="Times New Roman"/>
              </a:rPr>
              <a:t>  The dollar’s </a:t>
            </a:r>
            <a:r>
              <a:rPr lang="en-US" sz="1600" dirty="0">
                <a:latin typeface="Times New Roman"/>
                <a:ea typeface="Times New Roman"/>
                <a:cs typeface="Times New Roman"/>
              </a:rPr>
              <a:t>fall might then </a:t>
            </a:r>
            <a:r>
              <a:rPr lang="en-US" sz="1600" dirty="0" smtClean="0">
                <a:latin typeface="Times New Roman"/>
                <a:ea typeface="Times New Roman"/>
                <a:cs typeface="Times New Roman"/>
              </a:rPr>
              <a:t>be </a:t>
            </a:r>
            <a:r>
              <a:rPr lang="en-US" sz="1600" dirty="0">
                <a:latin typeface="Times New Roman"/>
                <a:ea typeface="Times New Roman"/>
                <a:cs typeface="Times New Roman"/>
              </a:rPr>
              <a:t>as self-sustaining as much of its earlier rise had been. </a:t>
            </a:r>
            <a:endParaRPr lang="en-AU" sz="1600" dirty="0">
              <a:latin typeface="Calibri"/>
              <a:ea typeface="Calibri"/>
              <a:cs typeface="Times New Roman"/>
            </a:endParaRPr>
          </a:p>
          <a:p>
            <a:endParaRPr lang="en-AU" sz="1600" dirty="0"/>
          </a:p>
        </p:txBody>
      </p:sp>
    </p:spTree>
    <p:extLst>
      <p:ext uri="{BB962C8B-B14F-4D97-AF65-F5344CB8AC3E}">
        <p14:creationId xmlns:p14="http://schemas.microsoft.com/office/powerpoint/2010/main" val="22020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US dollar</a:t>
            </a:r>
            <a:endParaRPr lang="en-AU" i="1" dirty="0"/>
          </a:p>
        </p:txBody>
      </p:sp>
      <p:sp>
        <p:nvSpPr>
          <p:cNvPr id="3" name="Content Placeholder 2"/>
          <p:cNvSpPr>
            <a:spLocks noGrp="1"/>
          </p:cNvSpPr>
          <p:nvPr>
            <p:ph idx="1"/>
          </p:nvPr>
        </p:nvSpPr>
        <p:spPr/>
        <p:txBody>
          <a:bodyPr>
            <a:normAutofit fontScale="40000" lnSpcReduction="20000"/>
          </a:bodyPr>
          <a:lstStyle/>
          <a:p>
            <a:pPr indent="457200" algn="just">
              <a:lnSpc>
                <a:spcPct val="200000"/>
              </a:lnSpc>
              <a:spcAft>
                <a:spcPts val="1000"/>
              </a:spcAft>
            </a:pPr>
            <a:r>
              <a:rPr lang="en-US" sz="3200" dirty="0">
                <a:latin typeface="Times New Roman"/>
                <a:ea typeface="Times New Roman"/>
              </a:rPr>
              <a:t>The US dollar had kept falling - by early 1987, by some 40 percent from its peak against the currencies of the strongest industrial economies. </a:t>
            </a:r>
            <a:endParaRPr lang="en-US" sz="3200" dirty="0" smtClean="0">
              <a:latin typeface="Times New Roman"/>
              <a:ea typeface="Times New Roman"/>
            </a:endParaRPr>
          </a:p>
          <a:p>
            <a:pPr indent="457200" algn="just">
              <a:lnSpc>
                <a:spcPct val="200000"/>
              </a:lnSpc>
              <a:spcAft>
                <a:spcPts val="100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US was now seeking to stabilize the dollar with modest interest rate rises so as to avoid the inflationary consequences of a further decline and to be able to continue to attract foreign lenders.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To </a:t>
            </a:r>
            <a:r>
              <a:rPr lang="en-US" sz="3200" dirty="0">
                <a:latin typeface="Times New Roman"/>
                <a:ea typeface="Times New Roman"/>
                <a:cs typeface="Times New Roman"/>
              </a:rPr>
              <a:t>be effective, the policy clearly required that other countries </a:t>
            </a:r>
            <a:r>
              <a:rPr lang="en-US" sz="3200" dirty="0" smtClean="0">
                <a:latin typeface="Times New Roman"/>
                <a:ea typeface="Times New Roman"/>
                <a:cs typeface="Times New Roman"/>
              </a:rPr>
              <a:t>would </a:t>
            </a:r>
            <a:r>
              <a:rPr lang="en-US" sz="3200" dirty="0">
                <a:latin typeface="Times New Roman"/>
                <a:ea typeface="Times New Roman"/>
                <a:cs typeface="Times New Roman"/>
              </a:rPr>
              <a:t>not raise their own interest rates simultaneously. The rises in interest rates, notably by Germany and Japan, were therefore frustrating America’s own increases in interest rates aimed at supporting its dollar. The US dollar was not being allowed to create its desired premium rate over that offered by other countries.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It </a:t>
            </a:r>
            <a:r>
              <a:rPr lang="en-US" sz="3200" dirty="0">
                <a:latin typeface="Times New Roman"/>
                <a:ea typeface="Times New Roman"/>
                <a:cs typeface="Times New Roman"/>
              </a:rPr>
              <a:t>appeared that the G7 countries were not prepared to act with any real economic co­ordination. Dollar stability was looking increasingly uncertain in such an environment.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4794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US trade gap</a:t>
            </a:r>
            <a:endParaRPr lang="en-AU" i="1" dirty="0"/>
          </a:p>
        </p:txBody>
      </p:sp>
      <p:sp>
        <p:nvSpPr>
          <p:cNvPr id="3" name="Content Placeholder 2"/>
          <p:cNvSpPr>
            <a:spLocks noGrp="1"/>
          </p:cNvSpPr>
          <p:nvPr>
            <p:ph idx="1"/>
          </p:nvPr>
        </p:nvSpPr>
        <p:spPr>
          <a:xfrm>
            <a:off x="914400" y="1143000"/>
            <a:ext cx="7772400" cy="5212560"/>
          </a:xfrm>
        </p:spPr>
        <p:txBody>
          <a:bodyPr>
            <a:noAutofit/>
          </a:bodyPr>
          <a:lstStyle/>
          <a:p>
            <a:pPr indent="457200" algn="just">
              <a:lnSpc>
                <a:spcPct val="200000"/>
              </a:lnSpc>
              <a:spcAft>
                <a:spcPts val="1000"/>
              </a:spcAft>
            </a:pPr>
            <a:r>
              <a:rPr lang="en-US" sz="1400" dirty="0">
                <a:latin typeface="Times New Roman"/>
                <a:ea typeface="Times New Roman"/>
                <a:cs typeface="Times New Roman"/>
              </a:rPr>
              <a:t>The sense of nervousness was reinforced by the US trade figures released on October 14, 1987. The trade gap was undermining confidence that the dollar had fallen enough to enable the US </a:t>
            </a:r>
            <a:r>
              <a:rPr lang="en-US" sz="1400" dirty="0" smtClean="0">
                <a:latin typeface="Times New Roman"/>
                <a:ea typeface="Times New Roman"/>
                <a:cs typeface="Times New Roman"/>
              </a:rPr>
              <a:t>trade deficit </a:t>
            </a:r>
            <a:r>
              <a:rPr lang="en-US" sz="1400" dirty="0">
                <a:latin typeface="Times New Roman"/>
                <a:ea typeface="Times New Roman"/>
                <a:cs typeface="Times New Roman"/>
              </a:rPr>
              <a:t>to be gradually eroded. </a:t>
            </a:r>
            <a:endParaRPr lang="en-US" sz="1400" dirty="0" smtClean="0">
              <a:latin typeface="Times New Roman"/>
              <a:ea typeface="Times New Roman"/>
              <a:cs typeface="Times New Roman"/>
            </a:endParaRPr>
          </a:p>
          <a:p>
            <a:pPr indent="457200" algn="just">
              <a:lnSpc>
                <a:spcPct val="200000"/>
              </a:lnSpc>
              <a:spcAft>
                <a:spcPts val="1000"/>
              </a:spcAft>
            </a:pPr>
            <a:r>
              <a:rPr lang="en-US" sz="1400" dirty="0" smtClean="0">
                <a:latin typeface="Times New Roman"/>
                <a:ea typeface="Times New Roman"/>
                <a:cs typeface="Times New Roman"/>
              </a:rPr>
              <a:t>There </a:t>
            </a:r>
            <a:r>
              <a:rPr lang="en-US" sz="1400" dirty="0">
                <a:latin typeface="Times New Roman"/>
                <a:ea typeface="Times New Roman"/>
                <a:cs typeface="Times New Roman"/>
              </a:rPr>
              <a:t>were now doubts that the G7 agreement on currency stability would be able to prevent another dollar </a:t>
            </a:r>
            <a:r>
              <a:rPr lang="en-US" sz="1400" dirty="0" smtClean="0">
                <a:latin typeface="Times New Roman"/>
                <a:ea typeface="Times New Roman"/>
                <a:cs typeface="Times New Roman"/>
              </a:rPr>
              <a:t>fall.</a:t>
            </a:r>
          </a:p>
          <a:p>
            <a:pPr indent="457200" algn="just">
              <a:lnSpc>
                <a:spcPct val="200000"/>
              </a:lnSpc>
              <a:spcAft>
                <a:spcPts val="1000"/>
              </a:spcAft>
            </a:pPr>
            <a:r>
              <a:rPr lang="en-US" sz="1400" dirty="0" smtClean="0">
                <a:latin typeface="Times New Roman"/>
                <a:ea typeface="Times New Roman"/>
                <a:cs typeface="Times New Roman"/>
              </a:rPr>
              <a:t> On </a:t>
            </a:r>
            <a:r>
              <a:rPr lang="en-US" sz="1400" dirty="0">
                <a:latin typeface="Times New Roman"/>
                <a:ea typeface="Times New Roman"/>
                <a:cs typeface="Times New Roman"/>
              </a:rPr>
              <a:t>October 14, there was a renewed upturn in West German short-term interest rates. Although this increase in the </a:t>
            </a:r>
            <a:r>
              <a:rPr lang="en-US" sz="1400" dirty="0" err="1" smtClean="0">
                <a:latin typeface="Times New Roman"/>
                <a:ea typeface="Times New Roman"/>
                <a:cs typeface="Times New Roman"/>
              </a:rPr>
              <a:t>Bundesbank’s</a:t>
            </a:r>
            <a:r>
              <a:rPr lang="en-US" sz="1400" dirty="0" smtClean="0">
                <a:latin typeface="Times New Roman"/>
                <a:ea typeface="Times New Roman"/>
                <a:cs typeface="Times New Roman"/>
              </a:rPr>
              <a:t> </a:t>
            </a:r>
            <a:r>
              <a:rPr lang="en-US" sz="1400" dirty="0">
                <a:latin typeface="Times New Roman"/>
                <a:ea typeface="Times New Roman"/>
                <a:cs typeface="Times New Roman"/>
              </a:rPr>
              <a:t>repurchase rate was relatively </a:t>
            </a:r>
            <a:r>
              <a:rPr lang="en-US" sz="1400" dirty="0" smtClean="0">
                <a:latin typeface="Times New Roman"/>
                <a:ea typeface="Times New Roman"/>
                <a:cs typeface="Times New Roman"/>
              </a:rPr>
              <a:t>small, it </a:t>
            </a:r>
            <a:r>
              <a:rPr lang="en-US" sz="1400" dirty="0">
                <a:latin typeface="Times New Roman"/>
                <a:ea typeface="Times New Roman"/>
                <a:cs typeface="Times New Roman"/>
              </a:rPr>
              <a:t>was the third rise in recent weeks. </a:t>
            </a:r>
            <a:endParaRPr lang="en-US" sz="1400" dirty="0" smtClean="0">
              <a:latin typeface="Times New Roman"/>
              <a:ea typeface="Times New Roman"/>
              <a:cs typeface="Times New Roman"/>
            </a:endParaRPr>
          </a:p>
          <a:p>
            <a:pPr indent="457200" algn="just">
              <a:lnSpc>
                <a:spcPct val="200000"/>
              </a:lnSpc>
              <a:spcAft>
                <a:spcPts val="1000"/>
              </a:spcAft>
            </a:pPr>
            <a:r>
              <a:rPr lang="en-US" sz="1400" dirty="0" smtClean="0">
                <a:latin typeface="Times New Roman"/>
                <a:ea typeface="Times New Roman"/>
                <a:cs typeface="Times New Roman"/>
              </a:rPr>
              <a:t>These </a:t>
            </a:r>
            <a:r>
              <a:rPr lang="en-US" sz="1400" dirty="0">
                <a:latin typeface="Times New Roman"/>
                <a:ea typeface="Times New Roman"/>
                <a:cs typeface="Times New Roman"/>
              </a:rPr>
              <a:t>increases suggested that just when the dollar faced another bout of downward pressure, the </a:t>
            </a:r>
            <a:r>
              <a:rPr lang="en-US" sz="1400" dirty="0" err="1" smtClean="0">
                <a:latin typeface="Times New Roman"/>
                <a:ea typeface="Times New Roman"/>
                <a:cs typeface="Times New Roman"/>
              </a:rPr>
              <a:t>Bundesbank</a:t>
            </a:r>
            <a:r>
              <a:rPr lang="en-US" sz="1400" dirty="0" smtClean="0">
                <a:latin typeface="Times New Roman"/>
                <a:ea typeface="Times New Roman"/>
                <a:cs typeface="Times New Roman"/>
              </a:rPr>
              <a:t> </a:t>
            </a:r>
            <a:r>
              <a:rPr lang="en-US" sz="1400" dirty="0">
                <a:latin typeface="Times New Roman"/>
                <a:ea typeface="Times New Roman"/>
                <a:cs typeface="Times New Roman"/>
              </a:rPr>
              <a:t>was unwilling to intervene in its aid because of domestic </a:t>
            </a:r>
            <a:r>
              <a:rPr lang="en-US" sz="1400" dirty="0" smtClean="0">
                <a:latin typeface="Times New Roman"/>
                <a:ea typeface="Times New Roman"/>
                <a:cs typeface="Times New Roman"/>
              </a:rPr>
              <a:t>concerns for its own inflation.</a:t>
            </a:r>
            <a:endParaRPr lang="en-AU" sz="1400" dirty="0">
              <a:latin typeface="Calibri"/>
              <a:ea typeface="Calibri"/>
              <a:cs typeface="Times New Roman"/>
            </a:endParaRPr>
          </a:p>
          <a:p>
            <a:endParaRPr lang="en-AU" sz="1400" dirty="0"/>
          </a:p>
        </p:txBody>
      </p:sp>
    </p:spTree>
    <p:extLst>
      <p:ext uri="{BB962C8B-B14F-4D97-AF65-F5344CB8AC3E}">
        <p14:creationId xmlns:p14="http://schemas.microsoft.com/office/powerpoint/2010/main" val="12126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Political disagreement</a:t>
            </a:r>
            <a:endParaRPr lang="en-AU" i="1" dirty="0"/>
          </a:p>
        </p:txBody>
      </p:sp>
      <p:sp>
        <p:nvSpPr>
          <p:cNvPr id="3" name="Content Placeholder 2"/>
          <p:cNvSpPr>
            <a:spLocks noGrp="1"/>
          </p:cNvSpPr>
          <p:nvPr>
            <p:ph idx="1"/>
          </p:nvPr>
        </p:nvSpPr>
        <p:spPr/>
        <p:txBody>
          <a:bodyPr>
            <a:normAutofit fontScale="47500" lnSpcReduction="20000"/>
          </a:bodyPr>
          <a:lstStyle/>
          <a:p>
            <a:pPr indent="457200" algn="just">
              <a:lnSpc>
                <a:spcPct val="200000"/>
              </a:lnSpc>
              <a:spcAft>
                <a:spcPts val="1000"/>
              </a:spcAft>
            </a:pPr>
            <a:r>
              <a:rPr lang="en-US" sz="3200" dirty="0">
                <a:latin typeface="Times New Roman"/>
                <a:ea typeface="Times New Roman"/>
                <a:cs typeface="Times New Roman"/>
              </a:rPr>
              <a:t>The official West German view was that their </a:t>
            </a:r>
            <a:r>
              <a:rPr lang="en-US" sz="3200" dirty="0" smtClean="0">
                <a:latin typeface="Times New Roman"/>
                <a:ea typeface="Times New Roman"/>
                <a:cs typeface="Times New Roman"/>
              </a:rPr>
              <a:t>the </a:t>
            </a:r>
            <a:r>
              <a:rPr lang="en-US" sz="3200" dirty="0">
                <a:latin typeface="Times New Roman"/>
                <a:ea typeface="Times New Roman"/>
                <a:cs typeface="Times New Roman"/>
              </a:rPr>
              <a:t>aim of monetary </a:t>
            </a:r>
            <a:r>
              <a:rPr lang="en-US" sz="3200" dirty="0" smtClean="0">
                <a:latin typeface="Times New Roman"/>
                <a:ea typeface="Times New Roman"/>
                <a:cs typeface="Times New Roman"/>
              </a:rPr>
              <a:t>policy should </a:t>
            </a:r>
            <a:r>
              <a:rPr lang="en-US" sz="3200" dirty="0">
                <a:latin typeface="Times New Roman"/>
                <a:ea typeface="Times New Roman"/>
                <a:cs typeface="Times New Roman"/>
              </a:rPr>
              <a:t>be the stabilization of the domestic price level and </a:t>
            </a:r>
            <a:r>
              <a:rPr lang="en-US" sz="3200" dirty="0" smtClean="0">
                <a:latin typeface="Times New Roman"/>
                <a:ea typeface="Times New Roman"/>
                <a:cs typeface="Times New Roman"/>
              </a:rPr>
              <a:t>this </a:t>
            </a:r>
            <a:r>
              <a:rPr lang="en-US" sz="3200" dirty="0">
                <a:latin typeface="Times New Roman"/>
                <a:ea typeface="Times New Roman"/>
                <a:cs typeface="Times New Roman"/>
              </a:rPr>
              <a:t>was precisely what had been achieved.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In </a:t>
            </a:r>
            <a:r>
              <a:rPr lang="en-US" sz="3200" dirty="0">
                <a:latin typeface="Times New Roman"/>
                <a:ea typeface="Times New Roman"/>
                <a:cs typeface="Times New Roman"/>
              </a:rPr>
              <a:t>their view, the American boom had been the consequence of unsustainable and irresponsible fiscal policies.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only thing that must be avoided, the Germans would argue, was a resurgence of global inflation which was being threatened by the American fixation with targets for real rates of growth.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Other </a:t>
            </a:r>
            <a:r>
              <a:rPr lang="en-US" sz="3200" dirty="0">
                <a:latin typeface="Times New Roman"/>
                <a:ea typeface="Times New Roman"/>
                <a:cs typeface="Times New Roman"/>
              </a:rPr>
              <a:t>countries, it was reported, were simply not prepared to import America’s inflation problem.</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70934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Black Monday</a:t>
            </a:r>
            <a:endParaRPr lang="en-AU" i="1" dirty="0"/>
          </a:p>
        </p:txBody>
      </p:sp>
      <p:sp>
        <p:nvSpPr>
          <p:cNvPr id="3" name="Content Placeholder 2"/>
          <p:cNvSpPr>
            <a:spLocks noGrp="1"/>
          </p:cNvSpPr>
          <p:nvPr>
            <p:ph idx="1"/>
          </p:nvPr>
        </p:nvSpPr>
        <p:spPr>
          <a:xfrm>
            <a:off x="914400" y="1371600"/>
            <a:ext cx="7772400" cy="4983960"/>
          </a:xfrm>
        </p:spPr>
        <p:txBody>
          <a:bodyPr>
            <a:noAutofit/>
          </a:bodyPr>
          <a:lstStyle/>
          <a:p>
            <a:pPr indent="457200" algn="just">
              <a:lnSpc>
                <a:spcPct val="200000"/>
              </a:lnSpc>
              <a:spcAft>
                <a:spcPts val="1000"/>
              </a:spcAft>
            </a:pPr>
            <a:r>
              <a:rPr lang="en-US" sz="1400" dirty="0">
                <a:latin typeface="Times New Roman"/>
                <a:ea typeface="Times New Roman"/>
                <a:cs typeface="Times New Roman"/>
              </a:rPr>
              <a:t>From the close of trading on Tuesday October 13th, 1987 to the close of trading Monday October 19th, the Dow Jones Industrial Average declined by almost one </a:t>
            </a:r>
            <a:r>
              <a:rPr lang="en-US" sz="1400" dirty="0" smtClean="0">
                <a:latin typeface="Times New Roman"/>
                <a:ea typeface="Times New Roman"/>
                <a:cs typeface="Times New Roman"/>
              </a:rPr>
              <a:t>third. On </a:t>
            </a:r>
            <a:r>
              <a:rPr lang="en-US" sz="1400" dirty="0">
                <a:latin typeface="Times New Roman"/>
                <a:ea typeface="Times New Roman"/>
                <a:cs typeface="Times New Roman"/>
              </a:rPr>
              <a:t>Monday 19th, London fell by 10.8 percent. The next day, it fell further, making a fall of 22 percent in two days. Britain’s private wealth had been reduced by something like 10 percent on paper. The reaction of the Japanese market to Wall Street's crash came on Tuesday when the Nikkei index fell by 15 percent.</a:t>
            </a:r>
            <a:endParaRPr lang="en-AU" sz="1400" dirty="0">
              <a:latin typeface="Calibri"/>
              <a:ea typeface="Calibri"/>
              <a:cs typeface="Times New Roman"/>
            </a:endParaRPr>
          </a:p>
          <a:p>
            <a:pPr>
              <a:lnSpc>
                <a:spcPct val="220000"/>
              </a:lnSpc>
            </a:pPr>
            <a:r>
              <a:rPr lang="en-US" sz="1400" dirty="0">
                <a:latin typeface="Times New Roman"/>
                <a:ea typeface="Times New Roman"/>
              </a:rPr>
              <a:t>Although Monday was the day of the dramatic stock market decline in the US markets, it was midday Tuesday that the securities markets and the financial system approached an actual breakdown. The markets were actually failing to price equities. The futures and stock markets were disconnected. There were few buyers in either market and individual stocks had ceased to trade. </a:t>
            </a:r>
            <a:endParaRPr lang="en-US" sz="1400" dirty="0" smtClean="0">
              <a:latin typeface="Times New Roman"/>
              <a:ea typeface="Times New Roman"/>
            </a:endParaRPr>
          </a:p>
          <a:p>
            <a:pPr>
              <a:lnSpc>
                <a:spcPct val="220000"/>
              </a:lnSpc>
            </a:pPr>
            <a:r>
              <a:rPr lang="en-US" sz="1400" dirty="0" smtClean="0">
                <a:latin typeface="Times New Roman"/>
              </a:rPr>
              <a:t>                                                 Effectively, there was chaos.</a:t>
            </a:r>
            <a:endParaRPr lang="en-AU" sz="1400" dirty="0"/>
          </a:p>
        </p:txBody>
      </p:sp>
    </p:spTree>
    <p:extLst>
      <p:ext uri="{BB962C8B-B14F-4D97-AF65-F5344CB8AC3E}">
        <p14:creationId xmlns:p14="http://schemas.microsoft.com/office/powerpoint/2010/main" val="241767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Portfolio Insura</a:t>
            </a:r>
            <a:r>
              <a:rPr lang="en-AU" dirty="0" smtClean="0"/>
              <a:t>nce</a:t>
            </a:r>
            <a:endParaRPr lang="en-AU" dirty="0"/>
          </a:p>
        </p:txBody>
      </p:sp>
      <p:sp>
        <p:nvSpPr>
          <p:cNvPr id="3" name="Content Placeholder 2"/>
          <p:cNvSpPr>
            <a:spLocks noGrp="1"/>
          </p:cNvSpPr>
          <p:nvPr>
            <p:ph idx="1"/>
          </p:nvPr>
        </p:nvSpPr>
        <p:spPr/>
        <p:txBody>
          <a:bodyPr>
            <a:normAutofit fontScale="47500" lnSpcReduction="20000"/>
          </a:bodyPr>
          <a:lstStyle/>
          <a:p>
            <a:pPr indent="457200" algn="just">
              <a:lnSpc>
                <a:spcPct val="200000"/>
              </a:lnSpc>
              <a:spcAft>
                <a:spcPts val="100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main culprit was a category of reactive selling known as “</a:t>
            </a:r>
            <a:r>
              <a:rPr lang="en-US" sz="3200" u="sng" dirty="0">
                <a:latin typeface="Times New Roman"/>
                <a:ea typeface="Times New Roman"/>
                <a:cs typeface="Times New Roman"/>
              </a:rPr>
              <a:t>portfolio insurance</a:t>
            </a:r>
            <a:r>
              <a:rPr lang="en-US" sz="3200" dirty="0">
                <a:latin typeface="Times New Roman"/>
                <a:ea typeface="Times New Roman"/>
                <a:cs typeface="Times New Roman"/>
              </a:rPr>
              <a:t>”.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The </a:t>
            </a:r>
            <a:r>
              <a:rPr lang="en-US" sz="3200" dirty="0">
                <a:latin typeface="Times New Roman"/>
                <a:ea typeface="Times New Roman"/>
                <a:cs typeface="Times New Roman"/>
              </a:rPr>
              <a:t>“portfolio insurers” stayed with the market so long as it was rising.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In </a:t>
            </a:r>
            <a:r>
              <a:rPr lang="en-US" sz="3200" dirty="0">
                <a:latin typeface="Times New Roman"/>
                <a:ea typeface="Times New Roman"/>
                <a:cs typeface="Times New Roman"/>
              </a:rPr>
              <a:t>the event of a market dip, their computers were programmed to dictate sales that would protect a proportion of the gains obtained already. In this way, portfolio insurers sought to stay with a rising market but to avoid being locked into a decline.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Once </a:t>
            </a:r>
            <a:r>
              <a:rPr lang="en-US" sz="3200" dirty="0">
                <a:latin typeface="Times New Roman"/>
                <a:ea typeface="Times New Roman"/>
                <a:cs typeface="Times New Roman"/>
              </a:rPr>
              <a:t>triggered, the mechanisms had assumed a devastating independence of their own</a:t>
            </a:r>
            <a:r>
              <a:rPr lang="en-US" sz="3200" dirty="0" smtClean="0">
                <a:latin typeface="Times New Roman"/>
                <a:ea typeface="Times New Roman"/>
                <a:cs typeface="Times New Roman"/>
              </a:rPr>
              <a:t>.</a:t>
            </a:r>
          </a:p>
          <a:p>
            <a:pPr indent="457200" algn="just">
              <a:lnSpc>
                <a:spcPct val="200000"/>
              </a:lnSpc>
              <a:spcAft>
                <a:spcPts val="1000"/>
              </a:spcAft>
            </a:pPr>
            <a:r>
              <a:rPr lang="en-US" sz="3200" dirty="0">
                <a:latin typeface="Times New Roman"/>
                <a:ea typeface="Calibri"/>
                <a:cs typeface="Times New Roman"/>
              </a:rPr>
              <a: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4912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Silver Bullet</a:t>
            </a:r>
            <a:endParaRPr lang="en-AU" i="1" dirty="0"/>
          </a:p>
        </p:txBody>
      </p:sp>
      <p:sp>
        <p:nvSpPr>
          <p:cNvPr id="3" name="Content Placeholder 2"/>
          <p:cNvSpPr>
            <a:spLocks noGrp="1"/>
          </p:cNvSpPr>
          <p:nvPr>
            <p:ph idx="1"/>
          </p:nvPr>
        </p:nvSpPr>
        <p:spPr>
          <a:xfrm>
            <a:off x="914400" y="1219200"/>
            <a:ext cx="7772400" cy="5257800"/>
          </a:xfrm>
        </p:spPr>
        <p:txBody>
          <a:bodyPr>
            <a:normAutofit fontScale="47500" lnSpcReduction="20000"/>
          </a:bodyPr>
          <a:lstStyle/>
          <a:p>
            <a:pPr indent="457200" algn="just">
              <a:lnSpc>
                <a:spcPct val="200000"/>
              </a:lnSpc>
              <a:spcAft>
                <a:spcPts val="1000"/>
              </a:spcAft>
            </a:pPr>
            <a:r>
              <a:rPr lang="en-US" sz="3200" dirty="0">
                <a:latin typeface="Times New Roman"/>
                <a:ea typeface="Times New Roman"/>
                <a:cs typeface="Times New Roman"/>
              </a:rPr>
              <a:t>In the face of such overwhelming selling pressure, market makers were unable to manage smooth price transactions. </a:t>
            </a:r>
            <a:r>
              <a:rPr lang="en-US" sz="3200" dirty="0" smtClean="0">
                <a:latin typeface="Times New Roman"/>
                <a:ea typeface="Times New Roman"/>
                <a:cs typeface="Times New Roman"/>
              </a:rPr>
              <a:t>By </a:t>
            </a:r>
            <a:r>
              <a:rPr lang="en-US" sz="3200" dirty="0">
                <a:latin typeface="Times New Roman"/>
                <a:ea typeface="Times New Roman"/>
                <a:cs typeface="Times New Roman"/>
              </a:rPr>
              <a:t>the late afternoon of October 19, market makers on the major stock exchanges appear to have largely abandoned serious attempts to stem the downward movement in prices. They no longer possessed the resources or the willingness to absorb the extraordinary volume of selling that had materialized.</a:t>
            </a:r>
            <a:endParaRPr lang="en-AU" sz="2800" dirty="0">
              <a:latin typeface="Calibri"/>
              <a:ea typeface="Calibri"/>
              <a:cs typeface="Times New Roman"/>
            </a:endParaRPr>
          </a:p>
          <a:p>
            <a:pPr>
              <a:lnSpc>
                <a:spcPct val="220000"/>
              </a:lnSpc>
            </a:pPr>
            <a:r>
              <a:rPr lang="en-US" sz="3200" dirty="0">
                <a:latin typeface="Times New Roman"/>
                <a:ea typeface="Times New Roman"/>
              </a:rPr>
              <a:t>When the White House asked John Phelan, Chairman of the New York stock exchange, how they should respond, he is reported to have said, </a:t>
            </a:r>
            <a:endParaRPr lang="en-US" sz="3200" dirty="0" smtClean="0">
              <a:latin typeface="Times New Roman"/>
              <a:ea typeface="Times New Roman"/>
            </a:endParaRPr>
          </a:p>
          <a:p>
            <a:pPr>
              <a:lnSpc>
                <a:spcPct val="220000"/>
              </a:lnSpc>
            </a:pPr>
            <a:endParaRPr lang="en-US" sz="3200" dirty="0">
              <a:latin typeface="Times New Roman"/>
              <a:ea typeface="Times New Roman"/>
            </a:endParaRPr>
          </a:p>
          <a:p>
            <a:r>
              <a:rPr lang="en-US" sz="3200" dirty="0" smtClean="0">
                <a:latin typeface="Times New Roman"/>
                <a:ea typeface="Times New Roman"/>
              </a:rPr>
              <a:t>“</a:t>
            </a:r>
            <a:r>
              <a:rPr lang="en-US" sz="3200" dirty="0">
                <a:latin typeface="Times New Roman"/>
                <a:ea typeface="Times New Roman"/>
              </a:rPr>
              <a:t>If you have one silver bullet then fire it and indicate that interest rates are coming down”. </a:t>
            </a:r>
            <a:endParaRPr lang="en-AU" dirty="0"/>
          </a:p>
        </p:txBody>
      </p:sp>
    </p:spTree>
    <p:extLst>
      <p:ext uri="{BB962C8B-B14F-4D97-AF65-F5344CB8AC3E}">
        <p14:creationId xmlns:p14="http://schemas.microsoft.com/office/powerpoint/2010/main" val="305454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Six months later</a:t>
            </a:r>
            <a:endParaRPr lang="en-AU" i="1" dirty="0"/>
          </a:p>
        </p:txBody>
      </p:sp>
      <p:sp>
        <p:nvSpPr>
          <p:cNvPr id="3" name="Content Placeholder 2"/>
          <p:cNvSpPr>
            <a:spLocks noGrp="1"/>
          </p:cNvSpPr>
          <p:nvPr>
            <p:ph idx="1"/>
          </p:nvPr>
        </p:nvSpPr>
        <p:spPr/>
        <p:txBody>
          <a:bodyPr>
            <a:normAutofit fontScale="47500" lnSpcReduction="20000"/>
          </a:bodyPr>
          <a:lstStyle/>
          <a:p>
            <a:pPr indent="457200" algn="just">
              <a:lnSpc>
                <a:spcPct val="200000"/>
              </a:lnSpc>
              <a:spcAft>
                <a:spcPts val="1000"/>
              </a:spcAft>
            </a:pPr>
            <a:r>
              <a:rPr lang="en-US" sz="3200" dirty="0">
                <a:latin typeface="Times New Roman"/>
                <a:ea typeface="Times New Roman"/>
                <a:cs typeface="Times New Roman"/>
              </a:rPr>
              <a:t>Almost six months after the crash, the world markets (Japan apart) were clearly still hostage to huge swings in mood.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As </a:t>
            </a:r>
            <a:r>
              <a:rPr lang="en-US" sz="3200" dirty="0">
                <a:latin typeface="Times New Roman"/>
                <a:ea typeface="Times New Roman"/>
                <a:cs typeface="Times New Roman"/>
              </a:rPr>
              <a:t>the markets gyrated over this time, with some amazing inconsistency, the “oracle of the markets” - as an indicator of considered expert opinion on the economy - lost much of its reputation. </a:t>
            </a:r>
          </a:p>
          <a:p>
            <a:pPr indent="457200" algn="just">
              <a:lnSpc>
                <a:spcPct val="200000"/>
              </a:lnSpc>
              <a:spcAft>
                <a:spcPts val="1000"/>
              </a:spcAft>
            </a:pPr>
            <a:r>
              <a:rPr lang="en-US" sz="3200" dirty="0" smtClean="0">
                <a:latin typeface="Times New Roman"/>
                <a:ea typeface="Times New Roman"/>
                <a:cs typeface="Times New Roman"/>
              </a:rPr>
              <a:t/>
            </a:r>
            <a:br>
              <a:rPr lang="en-US" sz="3200" dirty="0" smtClean="0">
                <a:latin typeface="Times New Roman"/>
                <a:ea typeface="Times New Roman"/>
                <a:cs typeface="Times New Roman"/>
              </a:rPr>
            </a:br>
            <a:r>
              <a:rPr lang="en-US" sz="3200" dirty="0" smtClean="0">
                <a:latin typeface="Times New Roman"/>
                <a:ea typeface="Times New Roman"/>
                <a:cs typeface="Times New Roman"/>
              </a:rPr>
              <a:t>In </a:t>
            </a:r>
            <a:r>
              <a:rPr lang="en-US" sz="3200" dirty="0">
                <a:latin typeface="Times New Roman"/>
                <a:ea typeface="Times New Roman"/>
                <a:cs typeface="Times New Roman"/>
              </a:rPr>
              <a:t>this time, the markets for no solid reason, oscillated between being bullish and bearish; they ignored the US twin deficits for periods, and then they revived them; and they had moved between nervously over-reacting to economic data and choosing to play it down.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42767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DBF5F9">
                    <a:satMod val="200000"/>
                  </a:srgbClr>
                </a:solidFill>
              </a:rPr>
              <a:t>   The 1960s</a:t>
            </a:r>
            <a:endParaRPr lang="en-AU" dirty="0"/>
          </a:p>
        </p:txBody>
      </p:sp>
      <p:sp>
        <p:nvSpPr>
          <p:cNvPr id="3" name="Content Placeholder 2"/>
          <p:cNvSpPr>
            <a:spLocks noGrp="1"/>
          </p:cNvSpPr>
          <p:nvPr>
            <p:ph idx="1"/>
          </p:nvPr>
        </p:nvSpPr>
        <p:spPr/>
        <p:txBody>
          <a:bodyPr>
            <a:normAutofit fontScale="62500" lnSpcReduction="20000"/>
          </a:bodyPr>
          <a:lstStyle/>
          <a:p>
            <a:pPr indent="457200" algn="just">
              <a:lnSpc>
                <a:spcPct val="200000"/>
              </a:lnSpc>
              <a:spcAft>
                <a:spcPts val="1000"/>
              </a:spcAft>
            </a:pPr>
            <a:r>
              <a:rPr lang="en-US" sz="3200" dirty="0">
                <a:latin typeface="Times New Roman"/>
                <a:ea typeface="Times New Roman"/>
                <a:cs typeface="Times New Roman"/>
              </a:rPr>
              <a:t>Through the 1960s, the message of Keynesian economic theory </a:t>
            </a:r>
            <a:r>
              <a:rPr lang="en-US" sz="3200" dirty="0" smtClean="0">
                <a:latin typeface="Times New Roman"/>
                <a:ea typeface="Times New Roman"/>
                <a:cs typeface="Times New Roman"/>
              </a:rPr>
              <a:t>had contributed </a:t>
            </a:r>
            <a:r>
              <a:rPr lang="en-US" sz="3200" dirty="0">
                <a:latin typeface="Times New Roman"/>
                <a:ea typeface="Times New Roman"/>
                <a:cs typeface="Times New Roman"/>
              </a:rPr>
              <a:t>to an upbeat outlook: the doctrine that by spending money, the government could stimulate growth and bring down unemployment with a trade-off against inflation. </a:t>
            </a:r>
            <a:endParaRPr lang="en-US" sz="3200" dirty="0" smtClean="0">
              <a:latin typeface="Times New Roman"/>
              <a:ea typeface="Times New Roman"/>
              <a:cs typeface="Times New Roman"/>
            </a:endParaRPr>
          </a:p>
          <a:p>
            <a:pPr indent="457200" algn="just">
              <a:lnSpc>
                <a:spcPct val="200000"/>
              </a:lnSpc>
              <a:spcAft>
                <a:spcPts val="1000"/>
              </a:spcAft>
            </a:pPr>
            <a:r>
              <a:rPr lang="en-US" sz="3200" dirty="0" smtClean="0">
                <a:latin typeface="Times New Roman"/>
                <a:ea typeface="Times New Roman"/>
                <a:cs typeface="Times New Roman"/>
              </a:rPr>
              <a:t>And</a:t>
            </a:r>
            <a:r>
              <a:rPr lang="en-US" sz="3200" dirty="0">
                <a:latin typeface="Times New Roman"/>
                <a:ea typeface="Times New Roman"/>
                <a:cs typeface="Times New Roman"/>
              </a:rPr>
              <a:t>, indeed, through the 1960s, Keynesian economics appeared to be working pretty well. Even the Republican President of America, Richard Nixon, declared himself as a Keynesian in economics. </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3261271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Normality</a:t>
            </a:r>
            <a:endParaRPr lang="en-AU" i="1" dirty="0"/>
          </a:p>
        </p:txBody>
      </p:sp>
      <p:sp>
        <p:nvSpPr>
          <p:cNvPr id="3" name="Content Placeholder 2"/>
          <p:cNvSpPr>
            <a:spLocks noGrp="1"/>
          </p:cNvSpPr>
          <p:nvPr>
            <p:ph idx="1"/>
          </p:nvPr>
        </p:nvSpPr>
        <p:spPr/>
        <p:txBody>
          <a:bodyPr>
            <a:normAutofit fontScale="55000" lnSpcReduction="20000"/>
          </a:bodyPr>
          <a:lstStyle/>
          <a:p>
            <a:pPr indent="457200" algn="just">
              <a:lnSpc>
                <a:spcPct val="200000"/>
              </a:lnSpc>
              <a:spcAft>
                <a:spcPts val="1000"/>
              </a:spcAft>
            </a:pPr>
            <a:r>
              <a:rPr lang="en-US" sz="3200" dirty="0">
                <a:latin typeface="Times New Roman"/>
                <a:ea typeface="Times New Roman"/>
                <a:cs typeface="Times New Roman"/>
              </a:rPr>
              <a:t>Increasingly, the gentle drift downward of America’s deficits became less of a crisis issue. There might be no foreseeable improvement in America’s deficit position, but it might not deteriorate much either. Though not ideal, this was something that the markets might be willing to finance for quite a while yet. </a:t>
            </a:r>
            <a:r>
              <a:rPr lang="en-AU" sz="3200" dirty="0">
                <a:latin typeface="Times New Roman"/>
                <a:ea typeface="Times New Roman"/>
                <a:cs typeface="Times New Roman"/>
              </a:rPr>
              <a:t>The market continued a slow and steady climb. </a:t>
            </a:r>
            <a:endParaRPr lang="en-AU"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Before </a:t>
            </a:r>
            <a:r>
              <a:rPr lang="en-AU" sz="3200" dirty="0">
                <a:latin typeface="Times New Roman"/>
                <a:ea typeface="Times New Roman"/>
                <a:cs typeface="Times New Roman"/>
              </a:rPr>
              <a:t>the end of 1989, the Dow Jones Industrials would once again be setting new record highs.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4202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Postscript</a:t>
            </a:r>
            <a:endParaRPr lang="en-AU" i="1" dirty="0"/>
          </a:p>
        </p:txBody>
      </p:sp>
      <p:sp>
        <p:nvSpPr>
          <p:cNvPr id="3" name="Content Placeholder 2"/>
          <p:cNvSpPr>
            <a:spLocks noGrp="1"/>
          </p:cNvSpPr>
          <p:nvPr>
            <p:ph idx="1"/>
          </p:nvPr>
        </p:nvSpPr>
        <p:spPr>
          <a:xfrm>
            <a:off x="914400" y="1752600"/>
            <a:ext cx="7772400" cy="4572000"/>
          </a:xfrm>
        </p:spPr>
        <p:txBody>
          <a:bodyPr>
            <a:normAutofit fontScale="47500" lnSpcReduction="20000"/>
          </a:bodyPr>
          <a:lstStyle/>
          <a:p>
            <a:pPr indent="0" algn="just">
              <a:lnSpc>
                <a:spcPct val="200000"/>
              </a:lnSpc>
              <a:spcAft>
                <a:spcPts val="1000"/>
              </a:spcAft>
              <a:buNone/>
            </a:pPr>
            <a:r>
              <a:rPr lang="en-AU" sz="3200" dirty="0">
                <a:latin typeface="Times New Roman"/>
                <a:ea typeface="Times New Roman"/>
                <a:cs typeface="Times New Roman"/>
              </a:rPr>
              <a:t>In January 1989, George </a:t>
            </a:r>
            <a:r>
              <a:rPr lang="en-AU" sz="3200" dirty="0" err="1">
                <a:latin typeface="Times New Roman"/>
                <a:ea typeface="Times New Roman"/>
                <a:cs typeface="Times New Roman"/>
              </a:rPr>
              <a:t>H.W</a:t>
            </a:r>
            <a:r>
              <a:rPr lang="en-AU" sz="3200" dirty="0">
                <a:latin typeface="Times New Roman"/>
                <a:ea typeface="Times New Roman"/>
                <a:cs typeface="Times New Roman"/>
              </a:rPr>
              <a:t>. Bush succeeded Ronald Reagan and inherited the deficits. The Republicans wanted to reduce the deficits by cutting government spending and </a:t>
            </a:r>
            <a:r>
              <a:rPr lang="en-AU" sz="3200">
                <a:latin typeface="Times New Roman"/>
                <a:ea typeface="Times New Roman"/>
                <a:cs typeface="Times New Roman"/>
              </a:rPr>
              <a:t>the </a:t>
            </a:r>
            <a:r>
              <a:rPr lang="en-AU" sz="3200" smtClean="0">
                <a:latin typeface="Times New Roman"/>
                <a:ea typeface="Times New Roman"/>
                <a:cs typeface="Times New Roman"/>
              </a:rPr>
              <a:t>Democrats </a:t>
            </a:r>
            <a:r>
              <a:rPr lang="en-AU" sz="3200" dirty="0">
                <a:latin typeface="Times New Roman"/>
                <a:ea typeface="Times New Roman"/>
                <a:cs typeface="Times New Roman"/>
              </a:rPr>
              <a:t>by raising taxes. Bush compromised with his own party and the Democratic controlled Congress to reduce the budget, which meant that he lost popularity with the former (by raising taxes) without particularly gaining much thanks from the latter (by cutting some public services). Nevertheless, near the end of his presidency interest rates and inflation were the lowest they had been for years. Unfortunately, for Bush, the presidential election in 1992 coincided with a mood that all was not well in America: a recently disappointing economic performance, a pick-up in unemployment, and violence in inner cities. The new President would be one William Jefferson Clinton for the Democrats, who took office in January 1993.</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7073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476672"/>
            <a:ext cx="7848872" cy="5879678"/>
          </a:xfrm>
        </p:spPr>
      </p:pic>
    </p:spTree>
    <p:extLst>
      <p:ext uri="{BB962C8B-B14F-4D97-AF65-F5344CB8AC3E}">
        <p14:creationId xmlns:p14="http://schemas.microsoft.com/office/powerpoint/2010/main" val="25420047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  The 1970s</a:t>
            </a:r>
            <a:endParaRPr lang="en-AU" i="1" dirty="0"/>
          </a:p>
        </p:txBody>
      </p:sp>
      <p:sp>
        <p:nvSpPr>
          <p:cNvPr id="3" name="Content Placeholder 2"/>
          <p:cNvSpPr>
            <a:spLocks noGrp="1"/>
          </p:cNvSpPr>
          <p:nvPr>
            <p:ph idx="1"/>
          </p:nvPr>
        </p:nvSpPr>
        <p:spPr/>
        <p:txBody>
          <a:bodyPr/>
          <a:lstStyle/>
          <a:p>
            <a:r>
              <a:rPr lang="en-US" sz="3200" dirty="0">
                <a:latin typeface="Times New Roman"/>
                <a:ea typeface="Times New Roman"/>
              </a:rPr>
              <a:t>As the 1970s progressed, inflation jumped into the double digits, but unemployment didn’t fall. It went up - a phenomenon that became known as </a:t>
            </a:r>
            <a:r>
              <a:rPr lang="en-US" sz="3200" u="sng" dirty="0">
                <a:latin typeface="Times New Roman"/>
                <a:ea typeface="Times New Roman"/>
              </a:rPr>
              <a:t>stagflation</a:t>
            </a:r>
            <a:r>
              <a:rPr lang="en-US" sz="3200" dirty="0">
                <a:latin typeface="Times New Roman"/>
                <a:ea typeface="Times New Roman"/>
              </a:rPr>
              <a:t>. </a:t>
            </a:r>
            <a:endParaRPr lang="en-US" sz="3200" dirty="0" smtClean="0">
              <a:latin typeface="Times New Roman"/>
              <a:ea typeface="Times New Roman"/>
            </a:endParaRPr>
          </a:p>
          <a:p>
            <a:endParaRPr lang="en-US" sz="3200" dirty="0" smtClean="0">
              <a:latin typeface="Times New Roman"/>
              <a:ea typeface="Times New Roman"/>
            </a:endParaRPr>
          </a:p>
          <a:p>
            <a:r>
              <a:rPr lang="en-US" sz="3200" dirty="0" smtClean="0">
                <a:latin typeface="Times New Roman"/>
                <a:ea typeface="Times New Roman"/>
              </a:rPr>
              <a:t>The </a:t>
            </a:r>
            <a:r>
              <a:rPr lang="en-US" sz="3200" dirty="0">
                <a:latin typeface="Times New Roman"/>
                <a:ea typeface="Times New Roman"/>
              </a:rPr>
              <a:t>stagflation of the 1970s discredited Keynesian </a:t>
            </a:r>
            <a:r>
              <a:rPr lang="en-US" sz="3200" dirty="0" smtClean="0">
                <a:latin typeface="Times New Roman"/>
                <a:ea typeface="Times New Roman"/>
              </a:rPr>
              <a:t>economics. </a:t>
            </a:r>
            <a:endParaRPr lang="en-AU" dirty="0"/>
          </a:p>
        </p:txBody>
      </p:sp>
    </p:spTree>
    <p:extLst>
      <p:ext uri="{BB962C8B-B14F-4D97-AF65-F5344CB8AC3E}">
        <p14:creationId xmlns:p14="http://schemas.microsoft.com/office/powerpoint/2010/main" val="37099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Milton Friedman</a:t>
            </a:r>
            <a:endParaRPr lang="en-AU" i="1" dirty="0"/>
          </a:p>
        </p:txBody>
      </p:sp>
      <p:sp>
        <p:nvSpPr>
          <p:cNvPr id="3" name="Content Placeholder 2"/>
          <p:cNvSpPr>
            <a:spLocks noGrp="1"/>
          </p:cNvSpPr>
          <p:nvPr>
            <p:ph idx="1"/>
          </p:nvPr>
        </p:nvSpPr>
        <p:spPr/>
        <p:txBody>
          <a:bodyPr>
            <a:normAutofit fontScale="77500" lnSpcReduction="20000"/>
          </a:bodyPr>
          <a:lstStyle/>
          <a:p>
            <a:r>
              <a:rPr lang="en-US" sz="3200" dirty="0">
                <a:latin typeface="Times New Roman"/>
                <a:ea typeface="Times New Roman"/>
              </a:rPr>
              <a:t>Milton </a:t>
            </a:r>
            <a:r>
              <a:rPr lang="en-US" sz="3200" dirty="0" smtClean="0">
                <a:latin typeface="Times New Roman"/>
                <a:ea typeface="Times New Roman"/>
              </a:rPr>
              <a:t>Friedman </a:t>
            </a:r>
            <a:r>
              <a:rPr lang="en-US" sz="3200" dirty="0">
                <a:latin typeface="Times New Roman"/>
                <a:ea typeface="Times New Roman"/>
              </a:rPr>
              <a:t>argued that, with the exception of applying interest rates to moderate inflation, there was a strict limitation on what a government might realistically achieve. </a:t>
            </a:r>
            <a:endParaRPr lang="en-US" sz="3200" dirty="0" smtClean="0">
              <a:latin typeface="Times New Roman"/>
              <a:ea typeface="Times New Roman"/>
            </a:endParaRPr>
          </a:p>
          <a:p>
            <a:r>
              <a:rPr lang="en-US" sz="3200" dirty="0" smtClean="0">
                <a:latin typeface="Times New Roman"/>
                <a:ea typeface="Times New Roman"/>
              </a:rPr>
              <a:t>Eighteen </a:t>
            </a:r>
            <a:r>
              <a:rPr lang="en-US" sz="3200" dirty="0">
                <a:latin typeface="Times New Roman"/>
                <a:ea typeface="Times New Roman"/>
              </a:rPr>
              <a:t>years after his publication of </a:t>
            </a:r>
            <a:r>
              <a:rPr lang="en-US" sz="3200" i="1" dirty="0">
                <a:latin typeface="Times New Roman"/>
                <a:ea typeface="Times New Roman"/>
              </a:rPr>
              <a:t>Capitalism and Freedom</a:t>
            </a:r>
            <a:r>
              <a:rPr lang="en-US" sz="3200" dirty="0">
                <a:latin typeface="Times New Roman"/>
                <a:ea typeface="Times New Roman"/>
              </a:rPr>
              <a:t>, Milton Friedman delivered his second book, </a:t>
            </a:r>
            <a:r>
              <a:rPr lang="en-US" sz="3200" i="1" dirty="0">
                <a:latin typeface="Times New Roman"/>
                <a:ea typeface="Times New Roman"/>
              </a:rPr>
              <a:t>Free to Choose </a:t>
            </a:r>
            <a:r>
              <a:rPr lang="en-US" sz="3200" dirty="0">
                <a:latin typeface="Times New Roman"/>
                <a:ea typeface="Times New Roman"/>
              </a:rPr>
              <a:t>with his wife Rose in January 1980. It was another anti-government manifesto. Their proposals to emasculate government programs and cut taxes were couched in the language of rugged American individualism: firing federal regulators, slashing welfare programs, and cutting taxes on the rich didn’t just represent a return to sound economics; it represented a moral crusade! </a:t>
            </a:r>
            <a:endParaRPr lang="en-AU" dirty="0"/>
          </a:p>
        </p:txBody>
      </p:sp>
    </p:spTree>
    <p:extLst>
      <p:ext uri="{BB962C8B-B14F-4D97-AF65-F5344CB8AC3E}">
        <p14:creationId xmlns:p14="http://schemas.microsoft.com/office/powerpoint/2010/main" val="334947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Paul Volcker</a:t>
            </a:r>
            <a:endParaRPr lang="en-AU" i="1" dirty="0"/>
          </a:p>
        </p:txBody>
      </p:sp>
      <p:sp>
        <p:nvSpPr>
          <p:cNvPr id="3" name="Content Placeholder 2"/>
          <p:cNvSpPr>
            <a:spLocks noGrp="1"/>
          </p:cNvSpPr>
          <p:nvPr>
            <p:ph idx="1"/>
          </p:nvPr>
        </p:nvSpPr>
        <p:spPr/>
        <p:txBody>
          <a:bodyPr>
            <a:normAutofit fontScale="47500" lnSpcReduction="20000"/>
          </a:bodyPr>
          <a:lstStyle/>
          <a:p>
            <a:pPr indent="457200" algn="just">
              <a:lnSpc>
                <a:spcPct val="200000"/>
              </a:lnSpc>
              <a:spcAft>
                <a:spcPts val="1000"/>
              </a:spcAft>
            </a:pPr>
            <a:r>
              <a:rPr lang="en-AU" sz="3200" dirty="0">
                <a:latin typeface="Times New Roman"/>
                <a:ea typeface="Times New Roman"/>
                <a:cs typeface="Times New Roman"/>
              </a:rPr>
              <a:t>Following a further sharp rise in inflation between 1978 and 1979, President Jimmy Carter nominated Paul Volcker to become Chairman of the Board of Governors of the Federal Reserve. This was undoubtedly one of Carter’s best decisions. </a:t>
            </a:r>
            <a:endParaRPr lang="en-AU"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In </a:t>
            </a:r>
            <a:r>
              <a:rPr lang="en-AU" sz="3200" dirty="0">
                <a:latin typeface="Times New Roman"/>
                <a:ea typeface="Times New Roman"/>
                <a:cs typeface="Times New Roman"/>
              </a:rPr>
              <a:t>his first term (August 1979 – August 1983), Volcker achieved the status of a “great” in this position by reducing inflation by policies of monetary restraint. </a:t>
            </a:r>
            <a:endParaRPr lang="en-AU"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He </a:t>
            </a:r>
            <a:r>
              <a:rPr lang="en-AU" sz="3200" dirty="0">
                <a:latin typeface="Times New Roman"/>
                <a:ea typeface="Times New Roman"/>
                <a:cs typeface="Times New Roman"/>
              </a:rPr>
              <a:t>raised the federal funds rate – or </a:t>
            </a:r>
            <a:r>
              <a:rPr lang="en-AU" sz="3200" i="1" dirty="0">
                <a:latin typeface="Times New Roman"/>
                <a:ea typeface="Times New Roman"/>
                <a:cs typeface="Times New Roman"/>
              </a:rPr>
              <a:t>base</a:t>
            </a:r>
            <a:r>
              <a:rPr lang="en-AU" sz="3200" dirty="0">
                <a:latin typeface="Times New Roman"/>
                <a:ea typeface="Times New Roman"/>
                <a:cs typeface="Times New Roman"/>
              </a:rPr>
              <a:t> rate - the rate at which the banking system borrows and lends to each other - which had averaged </a:t>
            </a:r>
            <a:r>
              <a:rPr lang="en-AU" sz="3200" dirty="0" smtClean="0">
                <a:latin typeface="Times New Roman"/>
                <a:ea typeface="Times New Roman"/>
                <a:cs typeface="Times New Roman"/>
              </a:rPr>
              <a:t>11% </a:t>
            </a:r>
            <a:r>
              <a:rPr lang="en-AU" sz="3200" dirty="0">
                <a:latin typeface="Times New Roman"/>
                <a:ea typeface="Times New Roman"/>
                <a:cs typeface="Times New Roman"/>
              </a:rPr>
              <a:t>in 1979, to a peak of </a:t>
            </a:r>
            <a:r>
              <a:rPr lang="en-AU" sz="3200" u="sng" dirty="0">
                <a:latin typeface="Times New Roman"/>
                <a:ea typeface="Times New Roman"/>
                <a:cs typeface="Times New Roman"/>
              </a:rPr>
              <a:t>20%</a:t>
            </a:r>
            <a:r>
              <a:rPr lang="en-AU" sz="3200" dirty="0">
                <a:latin typeface="Times New Roman"/>
                <a:ea typeface="Times New Roman"/>
                <a:cs typeface="Times New Roman"/>
              </a:rPr>
              <a:t> in June 1981. This impacted interest rates generally. As an outcome, inflation, which had peaked at 13.5% in 1981, was down to </a:t>
            </a:r>
            <a:r>
              <a:rPr lang="en-AU" sz="3200" dirty="0" smtClean="0">
                <a:latin typeface="Times New Roman"/>
                <a:ea typeface="Times New Roman"/>
                <a:cs typeface="Times New Roman"/>
              </a:rPr>
              <a:t>a little over </a:t>
            </a:r>
            <a:r>
              <a:rPr lang="en-AU" sz="3200" u="sng" dirty="0" smtClean="0">
                <a:latin typeface="Times New Roman"/>
                <a:ea typeface="Times New Roman"/>
                <a:cs typeface="Times New Roman"/>
              </a:rPr>
              <a:t>3.0%</a:t>
            </a:r>
            <a:r>
              <a:rPr lang="en-AU" sz="3200" dirty="0" smtClean="0">
                <a:latin typeface="Times New Roman"/>
                <a:ea typeface="Times New Roman"/>
                <a:cs typeface="Times New Roman"/>
              </a:rPr>
              <a:t> </a:t>
            </a:r>
            <a:r>
              <a:rPr lang="en-AU" sz="3200" dirty="0">
                <a:latin typeface="Times New Roman"/>
                <a:ea typeface="Times New Roman"/>
                <a:cs typeface="Times New Roman"/>
              </a:rPr>
              <a:t>by 1983.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59466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early 1980s</a:t>
            </a:r>
            <a:endParaRPr lang="en-AU" i="1" dirty="0"/>
          </a:p>
        </p:txBody>
      </p:sp>
      <p:sp>
        <p:nvSpPr>
          <p:cNvPr id="3" name="Content Placeholder 2"/>
          <p:cNvSpPr>
            <a:spLocks noGrp="1"/>
          </p:cNvSpPr>
          <p:nvPr>
            <p:ph idx="1"/>
          </p:nvPr>
        </p:nvSpPr>
        <p:spPr>
          <a:xfrm>
            <a:off x="838200" y="1752600"/>
            <a:ext cx="7772400" cy="4572000"/>
          </a:xfrm>
        </p:spPr>
        <p:txBody>
          <a:bodyPr>
            <a:normAutofit fontScale="77500" lnSpcReduction="20000"/>
          </a:bodyPr>
          <a:lstStyle/>
          <a:p>
            <a:r>
              <a:rPr lang="en-AU" sz="3200" dirty="0">
                <a:latin typeface="Times New Roman"/>
                <a:ea typeface="Times New Roman"/>
              </a:rPr>
              <a:t>A structural change at this time was the importance of the stock market in people’s lives. </a:t>
            </a:r>
            <a:endParaRPr lang="en-AU" sz="3200" dirty="0" smtClean="0">
              <a:latin typeface="Times New Roman"/>
              <a:ea typeface="Times New Roman"/>
            </a:endParaRPr>
          </a:p>
          <a:p>
            <a:r>
              <a:rPr lang="en-AU" sz="3200" dirty="0" smtClean="0">
                <a:latin typeface="Times New Roman"/>
                <a:ea typeface="Times New Roman"/>
              </a:rPr>
              <a:t>In </a:t>
            </a:r>
            <a:r>
              <a:rPr lang="en-AU" sz="3200" dirty="0">
                <a:latin typeface="Times New Roman"/>
                <a:ea typeface="Times New Roman"/>
              </a:rPr>
              <a:t>those days, financial news featured very much less in the medium than it does today. Most people did not feel particularly exposed to the stock market and, accordingly, did not give it a lot of attention. </a:t>
            </a:r>
            <a:endParaRPr lang="en-AU" sz="3200" dirty="0" smtClean="0">
              <a:latin typeface="Times New Roman"/>
              <a:ea typeface="Times New Roman"/>
            </a:endParaRPr>
          </a:p>
          <a:p>
            <a:r>
              <a:rPr lang="en-AU" sz="3200" dirty="0" smtClean="0">
                <a:latin typeface="Times New Roman"/>
                <a:ea typeface="Times New Roman"/>
              </a:rPr>
              <a:t>However</a:t>
            </a:r>
            <a:r>
              <a:rPr lang="en-AU" sz="3200" dirty="0">
                <a:latin typeface="Times New Roman"/>
                <a:ea typeface="Times New Roman"/>
              </a:rPr>
              <a:t>, a concern that Americans were saving too little for retirement, thereby putting the Social Security system under stain, had motivated Congress to introduce a series of tax incentives for saving, which, slowly at first, led to pension plans that introduced middle-class families to the stock market, and into the 1980s, this was gaining momentum.</a:t>
            </a:r>
            <a:endParaRPr lang="en-AU" dirty="0"/>
          </a:p>
        </p:txBody>
      </p:sp>
    </p:spTree>
    <p:extLst>
      <p:ext uri="{BB962C8B-B14F-4D97-AF65-F5344CB8AC3E}">
        <p14:creationId xmlns:p14="http://schemas.microsoft.com/office/powerpoint/2010/main" val="235309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Bull Run of the 1980s</a:t>
            </a:r>
            <a:endParaRPr lang="en-AU" i="1" dirty="0"/>
          </a:p>
        </p:txBody>
      </p:sp>
      <p:sp>
        <p:nvSpPr>
          <p:cNvPr id="3" name="Content Placeholder 2"/>
          <p:cNvSpPr>
            <a:spLocks noGrp="1"/>
          </p:cNvSpPr>
          <p:nvPr>
            <p:ph idx="1"/>
          </p:nvPr>
        </p:nvSpPr>
        <p:spPr>
          <a:xfrm>
            <a:off x="914400" y="1295400"/>
            <a:ext cx="7772400" cy="5060160"/>
          </a:xfrm>
        </p:spPr>
        <p:txBody>
          <a:bodyPr>
            <a:normAutofit fontScale="47500" lnSpcReduction="20000"/>
          </a:bodyPr>
          <a:lstStyle/>
          <a:p>
            <a:pPr algn="just">
              <a:lnSpc>
                <a:spcPct val="200000"/>
              </a:lnSpc>
              <a:spcAft>
                <a:spcPts val="1000"/>
              </a:spcAft>
            </a:pPr>
            <a:r>
              <a:rPr lang="en-AU" sz="3200" dirty="0">
                <a:latin typeface="Times New Roman"/>
                <a:ea typeface="Times New Roman"/>
                <a:cs typeface="Times New Roman"/>
              </a:rPr>
              <a:t>During his second term as chairman of the Federal Reserve (1983-1987) Paul Volcker </a:t>
            </a:r>
            <a:r>
              <a:rPr lang="en-AU" sz="3200" dirty="0" smtClean="0">
                <a:latin typeface="Times New Roman"/>
                <a:ea typeface="Times New Roman"/>
                <a:cs typeface="Times New Roman"/>
              </a:rPr>
              <a:t>made </a:t>
            </a:r>
            <a:r>
              <a:rPr lang="en-AU" sz="3200" dirty="0">
                <a:latin typeface="Times New Roman"/>
                <a:ea typeface="Times New Roman"/>
                <a:cs typeface="Times New Roman"/>
              </a:rPr>
              <a:t>expanding the money supply without increasing inflation his priority, and </a:t>
            </a:r>
            <a:r>
              <a:rPr lang="en-AU" sz="3200" dirty="0" err="1">
                <a:latin typeface="Times New Roman"/>
                <a:ea typeface="Times New Roman"/>
                <a:cs typeface="Times New Roman"/>
              </a:rPr>
              <a:t>i</a:t>
            </a:r>
            <a:r>
              <a:rPr lang="en-US" sz="3200" dirty="0" err="1">
                <a:latin typeface="Times New Roman"/>
                <a:ea typeface="Times New Roman"/>
                <a:cs typeface="Times New Roman"/>
              </a:rPr>
              <a:t>nterest</a:t>
            </a:r>
            <a:r>
              <a:rPr lang="en-US" sz="3200" dirty="0">
                <a:latin typeface="Times New Roman"/>
                <a:ea typeface="Times New Roman"/>
                <a:cs typeface="Times New Roman"/>
              </a:rPr>
              <a:t> rates were brought down to help borrowers to cope. </a:t>
            </a:r>
            <a:endParaRPr lang="en-US"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On August </a:t>
            </a:r>
            <a:r>
              <a:rPr lang="en-AU" sz="3200" dirty="0">
                <a:latin typeface="Times New Roman"/>
                <a:ea typeface="Times New Roman"/>
                <a:cs typeface="Times New Roman"/>
              </a:rPr>
              <a:t>12, 1982, the Dow Jones Industrial Average and the fledgling </a:t>
            </a:r>
            <a:r>
              <a:rPr lang="en-AU" sz="3200" dirty="0" err="1">
                <a:latin typeface="Times New Roman"/>
                <a:ea typeface="Times New Roman"/>
                <a:cs typeface="Times New Roman"/>
              </a:rPr>
              <a:t>Nasdaq</a:t>
            </a:r>
            <a:r>
              <a:rPr lang="en-AU" sz="3200" dirty="0">
                <a:latin typeface="Times New Roman"/>
                <a:ea typeface="Times New Roman"/>
                <a:cs typeface="Times New Roman"/>
              </a:rPr>
              <a:t> National Market both fell somewhat. However, when the closing bell rang at the New York Stock Exchange, the last bear market of the twentieth century had ended. On the morning of August 13, 1982, Volker cut interest rates by another half a </a:t>
            </a:r>
            <a:r>
              <a:rPr lang="en-AU" sz="3200" dirty="0" err="1">
                <a:latin typeface="Times New Roman"/>
                <a:ea typeface="Times New Roman"/>
                <a:cs typeface="Times New Roman"/>
              </a:rPr>
              <a:t>percent</a:t>
            </a:r>
            <a:r>
              <a:rPr lang="en-AU" sz="3200" dirty="0">
                <a:latin typeface="Times New Roman"/>
                <a:ea typeface="Times New Roman"/>
                <a:cs typeface="Times New Roman"/>
              </a:rPr>
              <a:t> in a bid to revive the economy, making it the third rate reduction in six weeks. From then on, the stock market and the economy recovered in tandem. </a:t>
            </a:r>
            <a:endParaRPr lang="en-AU"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                        The </a:t>
            </a:r>
            <a:r>
              <a:rPr lang="en-AU" sz="3200" dirty="0">
                <a:latin typeface="Times New Roman"/>
                <a:ea typeface="Times New Roman"/>
                <a:cs typeface="Times New Roman"/>
              </a:rPr>
              <a:t>bull market was under way. </a:t>
            </a:r>
            <a:endParaRPr lang="en-AU" sz="2800" dirty="0">
              <a:latin typeface="Calibri"/>
              <a:ea typeface="Calibri"/>
              <a:cs typeface="Times New Roman"/>
            </a:endParaRPr>
          </a:p>
          <a:p>
            <a:pPr algn="just">
              <a:lnSpc>
                <a:spcPct val="200000"/>
              </a:lnSpc>
              <a:spcAft>
                <a:spcPts val="1000"/>
              </a:spcAft>
            </a:pPr>
            <a:endParaRPr lang="en-AU" sz="2800" dirty="0">
              <a:effectLst/>
              <a:latin typeface="Calibri"/>
              <a:ea typeface="Calibri"/>
              <a:cs typeface="Times New Roman"/>
            </a:endParaRPr>
          </a:p>
        </p:txBody>
      </p:sp>
    </p:spTree>
    <p:extLst>
      <p:ext uri="{BB962C8B-B14F-4D97-AF65-F5344CB8AC3E}">
        <p14:creationId xmlns:p14="http://schemas.microsoft.com/office/powerpoint/2010/main" val="23544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AU" dirty="0" smtClean="0"/>
              <a:t>Interest rates, the economy, and share prices</a:t>
            </a:r>
            <a:endParaRPr lang="en-AU" dirty="0"/>
          </a:p>
        </p:txBody>
      </p:sp>
      <p:sp>
        <p:nvSpPr>
          <p:cNvPr id="3" name="Content Placeholder 2"/>
          <p:cNvSpPr>
            <a:spLocks noGrp="1"/>
          </p:cNvSpPr>
          <p:nvPr>
            <p:ph idx="1"/>
          </p:nvPr>
        </p:nvSpPr>
        <p:spPr>
          <a:xfrm>
            <a:off x="914400" y="2133600"/>
            <a:ext cx="7772400" cy="4221960"/>
          </a:xfrm>
        </p:spPr>
        <p:txBody>
          <a:bodyPr>
            <a:normAutofit fontScale="47500" lnSpcReduction="20000"/>
          </a:bodyPr>
          <a:lstStyle/>
          <a:p>
            <a:pPr indent="457200" algn="just">
              <a:lnSpc>
                <a:spcPct val="200000"/>
              </a:lnSpc>
              <a:spcAft>
                <a:spcPts val="1000"/>
              </a:spcAft>
            </a:pPr>
            <a:r>
              <a:rPr lang="en-AU" sz="3200" dirty="0">
                <a:latin typeface="Times New Roman"/>
                <a:ea typeface="Times New Roman"/>
                <a:cs typeface="Times New Roman"/>
              </a:rPr>
              <a:t>It is easy to see that lower interest rates, a rising economy and a rising stock market tend to go together. </a:t>
            </a:r>
            <a:endParaRPr lang="en-AU"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A </a:t>
            </a:r>
            <a:r>
              <a:rPr lang="en-AU" sz="3200" dirty="0">
                <a:latin typeface="Times New Roman"/>
                <a:ea typeface="Times New Roman"/>
                <a:cs typeface="Times New Roman"/>
              </a:rPr>
              <a:t>fall in interest rates reduces the borrowing costs that firms and consumers face, which leads to greater spending by both, which is to say, on factories and their consumer outputs. </a:t>
            </a:r>
            <a:endParaRPr lang="en-AU" sz="3200" dirty="0" smtClean="0">
              <a:latin typeface="Times New Roman"/>
              <a:ea typeface="Times New Roman"/>
              <a:cs typeface="Times New Roman"/>
            </a:endParaRPr>
          </a:p>
          <a:p>
            <a:pPr indent="457200" algn="just">
              <a:lnSpc>
                <a:spcPct val="200000"/>
              </a:lnSpc>
              <a:spcAft>
                <a:spcPts val="1000"/>
              </a:spcAft>
            </a:pPr>
            <a:r>
              <a:rPr lang="en-AU" sz="3200" dirty="0" smtClean="0">
                <a:latin typeface="Times New Roman"/>
                <a:ea typeface="Times New Roman"/>
                <a:cs typeface="Times New Roman"/>
              </a:rPr>
              <a:t>The </a:t>
            </a:r>
            <a:r>
              <a:rPr lang="en-AU" sz="3200" dirty="0">
                <a:latin typeface="Times New Roman"/>
                <a:ea typeface="Times New Roman"/>
                <a:cs typeface="Times New Roman"/>
              </a:rPr>
              <a:t>rise in spending, as it is transferred across participants in a </a:t>
            </a:r>
            <a:r>
              <a:rPr lang="en-AU" sz="3200" u="sng" dirty="0">
                <a:latin typeface="Times New Roman"/>
                <a:ea typeface="Times New Roman"/>
                <a:cs typeface="Times New Roman"/>
              </a:rPr>
              <a:t>multiplier effect</a:t>
            </a:r>
            <a:r>
              <a:rPr lang="en-AU" sz="3200" dirty="0">
                <a:latin typeface="Times New Roman"/>
                <a:ea typeface="Times New Roman"/>
                <a:cs typeface="Times New Roman"/>
              </a:rPr>
              <a:t>, leads to a higher demand for goods and services throughout the economy.  </a:t>
            </a:r>
            <a:endParaRPr lang="en-AU" sz="3200" dirty="0" smtClean="0">
              <a:latin typeface="Times New Roman"/>
              <a:ea typeface="Times New Roman"/>
              <a:cs typeface="Times New Roman"/>
            </a:endParaRPr>
          </a:p>
          <a:p>
            <a:pPr indent="0" algn="just">
              <a:lnSpc>
                <a:spcPct val="200000"/>
              </a:lnSpc>
              <a:spcAft>
                <a:spcPts val="1000"/>
              </a:spcAft>
              <a:buNone/>
            </a:pPr>
            <a:r>
              <a:rPr lang="en-AU" sz="3200" dirty="0" smtClean="0">
                <a:latin typeface="Times New Roman"/>
                <a:ea typeface="Times New Roman"/>
                <a:cs typeface="Times New Roman"/>
              </a:rPr>
              <a:t>  Such </a:t>
            </a:r>
            <a:r>
              <a:rPr lang="en-AU" sz="3200" dirty="0">
                <a:latin typeface="Times New Roman"/>
                <a:ea typeface="Times New Roman"/>
                <a:cs typeface="Times New Roman"/>
              </a:rPr>
              <a:t>high demand thereby increases corporate earnings, making their stocks worth more. </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127011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solidFill>
                  <a:srgbClr val="DBF5F9">
                    <a:satMod val="200000"/>
                  </a:srgbClr>
                </a:solidFill>
              </a:rPr>
              <a:t>The Bull Run of the 1980s</a:t>
            </a:r>
            <a:endParaRPr lang="en-AU" dirty="0"/>
          </a:p>
        </p:txBody>
      </p:sp>
      <p:sp>
        <p:nvSpPr>
          <p:cNvPr id="3" name="Content Placeholder 2"/>
          <p:cNvSpPr>
            <a:spLocks noGrp="1"/>
          </p:cNvSpPr>
          <p:nvPr>
            <p:ph idx="1"/>
          </p:nvPr>
        </p:nvSpPr>
        <p:spPr/>
        <p:txBody>
          <a:bodyPr>
            <a:normAutofit/>
          </a:bodyPr>
          <a:lstStyle/>
          <a:p>
            <a:r>
              <a:rPr lang="en-US" sz="3200" dirty="0">
                <a:latin typeface="Times New Roman"/>
                <a:ea typeface="Times New Roman"/>
              </a:rPr>
              <a:t>In October, 1987, the world-wide bull market was in its fifth year. Goldman Sachs, the New York investment bank, calculated that in this period there had been a real tripling in the value of the stock market. </a:t>
            </a:r>
            <a:endParaRPr lang="en-US" sz="3200" dirty="0" smtClean="0">
              <a:latin typeface="Times New Roman"/>
              <a:ea typeface="Times New Roman"/>
            </a:endParaRPr>
          </a:p>
        </p:txBody>
      </p:sp>
    </p:spTree>
    <p:extLst>
      <p:ext uri="{BB962C8B-B14F-4D97-AF65-F5344CB8AC3E}">
        <p14:creationId xmlns:p14="http://schemas.microsoft.com/office/powerpoint/2010/main" val="209757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365</TotalTime>
  <Words>2338</Words>
  <Application>Microsoft Office PowerPoint</Application>
  <PresentationFormat>On-screen Show (4:3)</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Metro</vt:lpstr>
      <vt:lpstr>Chapter 2  Black  MONDAY    </vt:lpstr>
      <vt:lpstr>   The 1960s</vt:lpstr>
      <vt:lpstr>  The 1970s</vt:lpstr>
      <vt:lpstr>Milton Friedman</vt:lpstr>
      <vt:lpstr>Paul Volcker</vt:lpstr>
      <vt:lpstr>The early 1980s</vt:lpstr>
      <vt:lpstr>The Bull Run of the 1980s</vt:lpstr>
      <vt:lpstr>Interest rates, the economy, and share prices</vt:lpstr>
      <vt:lpstr>The Bull Run of the 1980s</vt:lpstr>
      <vt:lpstr>“Reagonomics”</vt:lpstr>
      <vt:lpstr>“Reagonomics” (cont)</vt:lpstr>
      <vt:lpstr>“Reagonomics” (cont)</vt:lpstr>
      <vt:lpstr>The US dollar</vt:lpstr>
      <vt:lpstr>The US trade gap</vt:lpstr>
      <vt:lpstr>Political disagreement</vt:lpstr>
      <vt:lpstr>Black Monday</vt:lpstr>
      <vt:lpstr>Portfolio Insurance</vt:lpstr>
      <vt:lpstr>The Silver Bullet</vt:lpstr>
      <vt:lpstr>Six months later</vt:lpstr>
      <vt:lpstr>Normality</vt:lpstr>
      <vt:lpstr>Postscript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 Short History of Stock Markets</dc:title>
  <dc:creator>Michael Dempsey</dc:creator>
  <cp:lastModifiedBy>Michael Dempsey</cp:lastModifiedBy>
  <cp:revision>38</cp:revision>
  <dcterms:created xsi:type="dcterms:W3CDTF">2006-08-16T00:00:00Z</dcterms:created>
  <dcterms:modified xsi:type="dcterms:W3CDTF">2017-01-07T02:43:26Z</dcterms:modified>
</cp:coreProperties>
</file>