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handoutMasterIdLst>
    <p:handoutMasterId r:id="rId39"/>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92"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3" r:id="rId3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0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56AC0907-236C-411E-B573-8A6CC7CEC003}" type="datetimeFigureOut">
              <a:rPr lang="en-AU" smtClean="0"/>
              <a:t>3/02/2017</a:t>
            </a:fld>
            <a:endParaRPr lang="en-AU"/>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81F26B88-231B-4800-825C-1FC7F6221155}" type="slidenum">
              <a:rPr lang="en-AU" smtClean="0"/>
              <a:t>‹#›</a:t>
            </a:fld>
            <a:endParaRPr lang="en-AU"/>
          </a:p>
        </p:txBody>
      </p:sp>
    </p:spTree>
    <p:extLst>
      <p:ext uri="{BB962C8B-B14F-4D97-AF65-F5344CB8AC3E}">
        <p14:creationId xmlns:p14="http://schemas.microsoft.com/office/powerpoint/2010/main" val="12635054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5EC7A01-A0D2-4304-BAD2-2D849EB94323}" type="datetimeFigureOut">
              <a:rPr lang="en-AU" smtClean="0"/>
              <a:t>3/02/2017</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D1D96235-32B6-49BE-854F-995E1CA68947}" type="slidenum">
              <a:rPr lang="en-AU" smtClean="0"/>
              <a:t>‹#›</a:t>
            </a:fld>
            <a:endParaRPr lang="en-AU"/>
          </a:p>
        </p:txBody>
      </p:sp>
    </p:spTree>
    <p:extLst>
      <p:ext uri="{BB962C8B-B14F-4D97-AF65-F5344CB8AC3E}">
        <p14:creationId xmlns:p14="http://schemas.microsoft.com/office/powerpoint/2010/main" val="3472127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1D96235-32B6-49BE-854F-995E1CA68947}" type="slidenum">
              <a:rPr lang="en-AU" smtClean="0"/>
              <a:t>17</a:t>
            </a:fld>
            <a:endParaRPr lang="en-AU"/>
          </a:p>
        </p:txBody>
      </p:sp>
    </p:spTree>
    <p:extLst>
      <p:ext uri="{BB962C8B-B14F-4D97-AF65-F5344CB8AC3E}">
        <p14:creationId xmlns:p14="http://schemas.microsoft.com/office/powerpoint/2010/main" val="2952131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1D8BD707-D9CF-40AE-B4C6-C98DA3205C09}" type="datetimeFigureOut">
              <a:rPr lang="en-US" smtClean="0">
                <a:solidFill>
                  <a:srgbClr val="DBF5F9"/>
                </a:solidFill>
              </a:rPr>
              <a:pPr/>
              <a:t>2/3/2017</a:t>
            </a:fld>
            <a:endParaRPr lang="en-US">
              <a:solidFill>
                <a:srgbClr val="DBF5F9"/>
              </a:solidFill>
            </a:endParaRPr>
          </a:p>
        </p:txBody>
      </p:sp>
      <p:sp>
        <p:nvSpPr>
          <p:cNvPr id="17" name="Footer Placeholder 16"/>
          <p:cNvSpPr>
            <a:spLocks noGrp="1"/>
          </p:cNvSpPr>
          <p:nvPr>
            <p:ph type="ftr" sz="quarter" idx="11"/>
          </p:nvPr>
        </p:nvSpPr>
        <p:spPr/>
        <p:txBody>
          <a:bodyPr/>
          <a:lstStyle>
            <a:extLst/>
          </a:lstStyle>
          <a:p>
            <a:endParaRPr lang="en-US">
              <a:solidFill>
                <a:srgbClr val="DBF5F9"/>
              </a:solidFill>
            </a:endParaRPr>
          </a:p>
        </p:txBody>
      </p:sp>
      <p:sp>
        <p:nvSpPr>
          <p:cNvPr id="29" name="Slide Number Placeholder 28"/>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extLst>
      <p:ext uri="{BB962C8B-B14F-4D97-AF65-F5344CB8AC3E}">
        <p14:creationId xmlns:p14="http://schemas.microsoft.com/office/powerpoint/2010/main" val="2780739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srgbClr val="DBF5F9"/>
                </a:solidFill>
              </a:rPr>
              <a:pPr/>
              <a:t>2/3/2017</a:t>
            </a:fld>
            <a:endParaRPr lang="en-US">
              <a:solidFill>
                <a:srgbClr val="DBF5F9"/>
              </a:solidFill>
            </a:endParaRPr>
          </a:p>
        </p:txBody>
      </p:sp>
      <p:sp>
        <p:nvSpPr>
          <p:cNvPr id="5" name="Footer Placeholder 4"/>
          <p:cNvSpPr>
            <a:spLocks noGrp="1"/>
          </p:cNvSpPr>
          <p:nvPr>
            <p:ph type="ftr" sz="quarter" idx="11"/>
          </p:nvPr>
        </p:nvSpPr>
        <p:spPr/>
        <p:txBody>
          <a:bodyPr/>
          <a:lstStyle>
            <a:extLst/>
          </a:lstStyle>
          <a:p>
            <a:endParaRPr lang="en-US">
              <a:solidFill>
                <a:srgbClr val="DBF5F9"/>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1361405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srgbClr val="DBF5F9"/>
                </a:solidFill>
              </a:rPr>
              <a:pPr/>
              <a:t>2/3/2017</a:t>
            </a:fld>
            <a:endParaRPr lang="en-US">
              <a:solidFill>
                <a:srgbClr val="DBF5F9"/>
              </a:solidFill>
            </a:endParaRPr>
          </a:p>
        </p:txBody>
      </p:sp>
      <p:sp>
        <p:nvSpPr>
          <p:cNvPr id="5" name="Footer Placeholder 4"/>
          <p:cNvSpPr>
            <a:spLocks noGrp="1"/>
          </p:cNvSpPr>
          <p:nvPr>
            <p:ph type="ftr" sz="quarter" idx="11"/>
          </p:nvPr>
        </p:nvSpPr>
        <p:spPr/>
        <p:txBody>
          <a:bodyPr/>
          <a:lstStyle>
            <a:extLst/>
          </a:lstStyle>
          <a:p>
            <a:endParaRPr lang="en-US">
              <a:solidFill>
                <a:srgbClr val="DBF5F9"/>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3101311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srgbClr val="DBF5F9"/>
                </a:solidFill>
              </a:rPr>
              <a:pPr/>
              <a:t>2/3/2017</a:t>
            </a:fld>
            <a:endParaRPr lang="en-US">
              <a:solidFill>
                <a:srgbClr val="DBF5F9"/>
              </a:solidFill>
            </a:endParaRPr>
          </a:p>
        </p:txBody>
      </p:sp>
      <p:sp>
        <p:nvSpPr>
          <p:cNvPr id="5" name="Footer Placeholder 4"/>
          <p:cNvSpPr>
            <a:spLocks noGrp="1"/>
          </p:cNvSpPr>
          <p:nvPr>
            <p:ph type="ftr" sz="quarter" idx="11"/>
          </p:nvPr>
        </p:nvSpPr>
        <p:spPr/>
        <p:txBody>
          <a:bodyPr/>
          <a:lstStyle>
            <a:extLst/>
          </a:lstStyle>
          <a:p>
            <a:endParaRPr lang="en-US">
              <a:solidFill>
                <a:srgbClr val="DBF5F9"/>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1966535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srgbClr val="DBF5F9"/>
                </a:solidFill>
              </a:rPr>
              <a:pPr/>
              <a:t>2/3/2017</a:t>
            </a:fld>
            <a:endParaRPr lang="en-US">
              <a:solidFill>
                <a:srgbClr val="DBF5F9"/>
              </a:solidFill>
            </a:endParaRPr>
          </a:p>
        </p:txBody>
      </p:sp>
      <p:sp>
        <p:nvSpPr>
          <p:cNvPr id="5" name="Footer Placeholder 4"/>
          <p:cNvSpPr>
            <a:spLocks noGrp="1"/>
          </p:cNvSpPr>
          <p:nvPr>
            <p:ph type="ftr" sz="quarter" idx="11"/>
          </p:nvPr>
        </p:nvSpPr>
        <p:spPr/>
        <p:txBody>
          <a:bodyPr/>
          <a:lstStyle>
            <a:extLst/>
          </a:lstStyle>
          <a:p>
            <a:endParaRPr lang="en-US">
              <a:solidFill>
                <a:srgbClr val="DBF5F9"/>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extLst>
      <p:ext uri="{BB962C8B-B14F-4D97-AF65-F5344CB8AC3E}">
        <p14:creationId xmlns:p14="http://schemas.microsoft.com/office/powerpoint/2010/main" val="2202757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solidFill>
                  <a:srgbClr val="DBF5F9"/>
                </a:solidFill>
              </a:rPr>
              <a:pPr/>
              <a:t>2/3/2017</a:t>
            </a:fld>
            <a:endParaRPr lang="en-US">
              <a:solidFill>
                <a:srgbClr val="DBF5F9"/>
              </a:solidFill>
            </a:endParaRPr>
          </a:p>
        </p:txBody>
      </p:sp>
      <p:sp>
        <p:nvSpPr>
          <p:cNvPr id="6" name="Footer Placeholder 5"/>
          <p:cNvSpPr>
            <a:spLocks noGrp="1"/>
          </p:cNvSpPr>
          <p:nvPr>
            <p:ph type="ftr" sz="quarter" idx="11"/>
          </p:nvPr>
        </p:nvSpPr>
        <p:spPr/>
        <p:txBody>
          <a:bodyPr/>
          <a:lstStyle>
            <a:extLst/>
          </a:lstStyle>
          <a:p>
            <a:endParaRPr lang="en-US">
              <a:solidFill>
                <a:srgbClr val="DBF5F9"/>
              </a:solidFill>
            </a:endParaRPr>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1824450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solidFill>
                  <a:srgbClr val="DBF5F9"/>
                </a:solidFill>
              </a:rPr>
              <a:pPr/>
              <a:t>2/3/2017</a:t>
            </a:fld>
            <a:endParaRPr lang="en-US">
              <a:solidFill>
                <a:srgbClr val="DBF5F9"/>
              </a:solidFill>
            </a:endParaRPr>
          </a:p>
        </p:txBody>
      </p:sp>
      <p:sp>
        <p:nvSpPr>
          <p:cNvPr id="8" name="Footer Placeholder 7"/>
          <p:cNvSpPr>
            <a:spLocks noGrp="1"/>
          </p:cNvSpPr>
          <p:nvPr>
            <p:ph type="ftr" sz="quarter" idx="11"/>
          </p:nvPr>
        </p:nvSpPr>
        <p:spPr/>
        <p:txBody>
          <a:bodyPr/>
          <a:lstStyle>
            <a:extLst/>
          </a:lstStyle>
          <a:p>
            <a:endParaRPr lang="en-US">
              <a:solidFill>
                <a:srgbClr val="DBF5F9"/>
              </a:solidFill>
            </a:endParaRPr>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extLst>
      <p:ext uri="{BB962C8B-B14F-4D97-AF65-F5344CB8AC3E}">
        <p14:creationId xmlns:p14="http://schemas.microsoft.com/office/powerpoint/2010/main" val="1348412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solidFill>
                  <a:srgbClr val="DBF5F9"/>
                </a:solidFill>
              </a:rPr>
              <a:pPr/>
              <a:t>2/3/2017</a:t>
            </a:fld>
            <a:endParaRPr lang="en-US">
              <a:solidFill>
                <a:srgbClr val="DBF5F9"/>
              </a:solidFill>
            </a:endParaRPr>
          </a:p>
        </p:txBody>
      </p:sp>
      <p:sp>
        <p:nvSpPr>
          <p:cNvPr id="4" name="Footer Placeholder 3"/>
          <p:cNvSpPr>
            <a:spLocks noGrp="1"/>
          </p:cNvSpPr>
          <p:nvPr>
            <p:ph type="ftr" sz="quarter" idx="11"/>
          </p:nvPr>
        </p:nvSpPr>
        <p:spPr/>
        <p:txBody>
          <a:bodyPr/>
          <a:lstStyle>
            <a:extLst/>
          </a:lstStyle>
          <a:p>
            <a:endParaRPr lang="en-US">
              <a:solidFill>
                <a:srgbClr val="DBF5F9"/>
              </a:solidFill>
            </a:endParaRPr>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3244590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solidFill>
                  <a:srgbClr val="DBF5F9"/>
                </a:solidFill>
              </a:rPr>
              <a:pPr/>
              <a:t>2/3/2017</a:t>
            </a:fld>
            <a:endParaRPr lang="en-US">
              <a:solidFill>
                <a:srgbClr val="DBF5F9"/>
              </a:solidFill>
            </a:endParaRPr>
          </a:p>
        </p:txBody>
      </p:sp>
      <p:sp>
        <p:nvSpPr>
          <p:cNvPr id="3" name="Footer Placeholder 2"/>
          <p:cNvSpPr>
            <a:spLocks noGrp="1"/>
          </p:cNvSpPr>
          <p:nvPr>
            <p:ph type="ftr" sz="quarter" idx="11"/>
          </p:nvPr>
        </p:nvSpPr>
        <p:spPr/>
        <p:txBody>
          <a:bodyPr/>
          <a:lstStyle>
            <a:extLst/>
          </a:lstStyle>
          <a:p>
            <a:endParaRPr lang="en-US">
              <a:solidFill>
                <a:srgbClr val="DBF5F9"/>
              </a:solidFill>
            </a:endParaRPr>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3124193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solidFill>
                  <a:srgbClr val="DBF5F9"/>
                </a:solidFill>
              </a:rPr>
              <a:pPr/>
              <a:t>2/3/2017</a:t>
            </a:fld>
            <a:endParaRPr lang="en-US">
              <a:solidFill>
                <a:srgbClr val="DBF5F9"/>
              </a:solidFill>
            </a:endParaRPr>
          </a:p>
        </p:txBody>
      </p:sp>
      <p:sp>
        <p:nvSpPr>
          <p:cNvPr id="6" name="Footer Placeholder 5"/>
          <p:cNvSpPr>
            <a:spLocks noGrp="1"/>
          </p:cNvSpPr>
          <p:nvPr>
            <p:ph type="ftr" sz="quarter" idx="11"/>
          </p:nvPr>
        </p:nvSpPr>
        <p:spPr/>
        <p:txBody>
          <a:bodyPr/>
          <a:lstStyle>
            <a:extLst/>
          </a:lstStyle>
          <a:p>
            <a:endParaRPr lang="en-US">
              <a:solidFill>
                <a:srgbClr val="DBF5F9"/>
              </a:solidFill>
            </a:endParaRPr>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2711082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1D8BD707-D9CF-40AE-B4C6-C98DA3205C09}" type="datetimeFigureOut">
              <a:rPr lang="en-US" smtClean="0">
                <a:solidFill>
                  <a:srgbClr val="DBF5F9"/>
                </a:solidFill>
              </a:rPr>
              <a:pPr/>
              <a:t>2/3/2017</a:t>
            </a:fld>
            <a:endParaRPr lang="en-US">
              <a:solidFill>
                <a:srgbClr val="DBF5F9"/>
              </a:solidFill>
            </a:endParaRPr>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solidFill>
                <a:srgbClr val="DBF5F9"/>
              </a:solidFill>
            </a:endParaRPr>
          </a:p>
        </p:txBody>
      </p:sp>
      <p:sp>
        <p:nvSpPr>
          <p:cNvPr id="7" name="Slide Number Placeholder 6"/>
          <p:cNvSpPr>
            <a:spLocks noGrp="1"/>
          </p:cNvSpPr>
          <p:nvPr>
            <p:ph type="sldNum" sz="quarter" idx="12"/>
          </p:nvPr>
        </p:nvSpPr>
        <p:spPr>
          <a:xfrm>
            <a:off x="8610600" y="55499"/>
            <a:ext cx="457200" cy="365125"/>
          </a:xfrm>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3146912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1D8BD707-D9CF-40AE-B4C6-C98DA3205C09}" type="datetimeFigureOut">
              <a:rPr lang="en-US" smtClean="0">
                <a:solidFill>
                  <a:srgbClr val="DBF5F9"/>
                </a:solidFill>
              </a:rPr>
              <a:pPr/>
              <a:t>2/3/2017</a:t>
            </a:fld>
            <a:endParaRPr lang="en-US">
              <a:solidFill>
                <a:srgbClr val="DBF5F9"/>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solidFill>
                <a:srgbClr val="DBF5F9"/>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298452986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630936"/>
          </a:xfrm>
        </p:spPr>
        <p:txBody>
          <a:bodyPr/>
          <a:lstStyle/>
          <a:p>
            <a:endParaRPr lang="en-AU" i="1" dirty="0"/>
          </a:p>
        </p:txBody>
      </p:sp>
      <p:sp>
        <p:nvSpPr>
          <p:cNvPr id="3" name="Content Placeholder 2"/>
          <p:cNvSpPr>
            <a:spLocks noGrp="1"/>
          </p:cNvSpPr>
          <p:nvPr>
            <p:ph idx="1"/>
          </p:nvPr>
        </p:nvSpPr>
        <p:spPr>
          <a:xfrm>
            <a:off x="914400" y="1295400"/>
            <a:ext cx="7772400" cy="5060160"/>
          </a:xfrm>
        </p:spPr>
        <p:txBody>
          <a:bodyPr>
            <a:normAutofit fontScale="92500" lnSpcReduction="10000"/>
          </a:bodyPr>
          <a:lstStyle/>
          <a:p>
            <a:endParaRPr lang="en-US" sz="4000" b="1" dirty="0" smtClean="0">
              <a:latin typeface="Times New Roman" pitchFamily="18" charset="0"/>
              <a:cs typeface="Times New Roman" pitchFamily="18" charset="0"/>
            </a:endParaRPr>
          </a:p>
          <a:p>
            <a:endParaRPr lang="en-US" sz="4000" b="1" dirty="0">
              <a:latin typeface="Times New Roman" pitchFamily="18" charset="0"/>
              <a:cs typeface="Times New Roman" pitchFamily="18" charset="0"/>
            </a:endParaRPr>
          </a:p>
          <a:p>
            <a:endParaRPr lang="en-US" sz="4000" b="1" dirty="0">
              <a:latin typeface="Times New Roman" pitchFamily="18" charset="0"/>
              <a:cs typeface="Times New Roman" pitchFamily="18" charset="0"/>
            </a:endParaRPr>
          </a:p>
          <a:p>
            <a:pPr marL="68580" indent="0">
              <a:buNone/>
            </a:pPr>
            <a:r>
              <a:rPr lang="en-US" sz="4000" b="1" i="1" dirty="0" smtClean="0">
                <a:latin typeface="Times New Roman" pitchFamily="18" charset="0"/>
                <a:cs typeface="Times New Roman" pitchFamily="18" charset="0"/>
              </a:rPr>
              <a:t>         </a:t>
            </a:r>
          </a:p>
          <a:p>
            <a:pPr marL="68580" indent="0">
              <a:buNone/>
            </a:pPr>
            <a:r>
              <a:rPr lang="en-US" sz="4000" b="1" i="1" dirty="0" smtClean="0">
                <a:latin typeface="Times New Roman" pitchFamily="18" charset="0"/>
                <a:cs typeface="Times New Roman" pitchFamily="18" charset="0"/>
              </a:rPr>
              <a:t>Introduction</a:t>
            </a:r>
            <a:r>
              <a:rPr lang="en-US" sz="4000" b="1" i="1" dirty="0">
                <a:latin typeface="Times New Roman" pitchFamily="18" charset="0"/>
                <a:cs typeface="Times New Roman" pitchFamily="18" charset="0"/>
              </a:rPr>
              <a:t>: </a:t>
            </a:r>
            <a:endParaRPr lang="en-AU" sz="4000" i="1" dirty="0">
              <a:latin typeface="Times New Roman" pitchFamily="18" charset="0"/>
              <a:cs typeface="Times New Roman" pitchFamily="18" charset="0"/>
            </a:endParaRPr>
          </a:p>
          <a:p>
            <a:pPr marL="68580" lvl="0" indent="0">
              <a:buClr>
                <a:srgbClr val="DBF5F9"/>
              </a:buClr>
              <a:buNone/>
            </a:pPr>
            <a:r>
              <a:rPr lang="en-US" sz="4000" b="1" i="1" dirty="0" smtClean="0">
                <a:latin typeface="Times New Roman" pitchFamily="18" charset="0"/>
                <a:cs typeface="Times New Roman" pitchFamily="18" charset="0"/>
              </a:rPr>
              <a:t>Stock </a:t>
            </a:r>
            <a:r>
              <a:rPr lang="en-US" sz="4000" b="1" i="1" dirty="0">
                <a:latin typeface="Times New Roman" pitchFamily="18" charset="0"/>
                <a:cs typeface="Times New Roman" pitchFamily="18" charset="0"/>
              </a:rPr>
              <a:t>Markets, Investments and Corporate Financial Decision Making  </a:t>
            </a:r>
            <a:r>
              <a:rPr lang="en-US" sz="4000" b="1" i="1" dirty="0" smtClean="0">
                <a:latin typeface="Times New Roman" pitchFamily="18" charset="0"/>
                <a:cs typeface="Times New Roman" pitchFamily="18" charset="0"/>
              </a:rPr>
              <a:t>                     </a:t>
            </a:r>
          </a:p>
          <a:p>
            <a:pPr marL="68580" lvl="0" indent="0">
              <a:buClr>
                <a:srgbClr val="DBF5F9"/>
              </a:buClr>
              <a:buNone/>
            </a:pPr>
            <a:r>
              <a:rPr lang="en-US" sz="4000" b="1" i="1" dirty="0">
                <a:solidFill>
                  <a:prstClr val="white"/>
                </a:solidFill>
                <a:latin typeface="Times New Roman" pitchFamily="18" charset="0"/>
                <a:cs typeface="Times New Roman" pitchFamily="18" charset="0"/>
              </a:rPr>
              <a:t> </a:t>
            </a:r>
            <a:r>
              <a:rPr lang="en-US" sz="4000" b="1" i="1" dirty="0" smtClean="0">
                <a:solidFill>
                  <a:prstClr val="white"/>
                </a:solidFill>
                <a:latin typeface="Times New Roman" pitchFamily="18" charset="0"/>
                <a:cs typeface="Times New Roman" pitchFamily="18" charset="0"/>
              </a:rPr>
              <a:t>                                    Chapter </a:t>
            </a:r>
            <a:r>
              <a:rPr lang="en-US" sz="4000" b="1" i="1" dirty="0">
                <a:solidFill>
                  <a:prstClr val="white"/>
                </a:solidFill>
                <a:latin typeface="Times New Roman" pitchFamily="18" charset="0"/>
                <a:cs typeface="Times New Roman" pitchFamily="18" charset="0"/>
              </a:rPr>
              <a:t>1</a:t>
            </a:r>
          </a:p>
          <a:p>
            <a:pPr marL="68580" indent="0">
              <a:buNone/>
            </a:pPr>
            <a:endParaRPr lang="en-AU" sz="4000" i="1" dirty="0">
              <a:latin typeface="Times New Roman" pitchFamily="18" charset="0"/>
              <a:cs typeface="Times New Roman" pitchFamily="18" charset="0"/>
            </a:endParaRPr>
          </a:p>
          <a:p>
            <a:pPr algn="just">
              <a:lnSpc>
                <a:spcPct val="200000"/>
              </a:lnSpc>
              <a:spcAft>
                <a:spcPts val="0"/>
              </a:spcAft>
            </a:pPr>
            <a:endParaRPr lang="en-AU" dirty="0"/>
          </a:p>
        </p:txBody>
      </p:sp>
      <p:pic>
        <p:nvPicPr>
          <p:cNvPr id="5" name="Picture 4" descr="C:\Users\e06915\AppData\Local\Microsoft\Windows\Temporary Internet Files\Content.Word\shutterstock_16227108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476673"/>
            <a:ext cx="4499992" cy="3744416"/>
          </a:xfrm>
          <a:prstGeom prst="rect">
            <a:avLst/>
          </a:prstGeom>
          <a:noFill/>
          <a:ln>
            <a:noFill/>
          </a:ln>
        </p:spPr>
      </p:pic>
      <p:pic>
        <p:nvPicPr>
          <p:cNvPr id="6" name="Picture 5" descr="Singapore, River, Skyline, Building, Water, Blue Sky"/>
          <p:cNvPicPr/>
          <p:nvPr/>
        </p:nvPicPr>
        <p:blipFill>
          <a:blip r:embed="rId3">
            <a:extLst>
              <a:ext uri="{28A0092B-C50C-407E-A947-70E740481C1C}">
                <a14:useLocalDpi xmlns:a14="http://schemas.microsoft.com/office/drawing/2010/main" val="0"/>
              </a:ext>
            </a:extLst>
          </a:blip>
          <a:srcRect/>
          <a:stretch>
            <a:fillRect/>
          </a:stretch>
        </p:blipFill>
        <p:spPr bwMode="auto">
          <a:xfrm>
            <a:off x="0" y="-2330"/>
            <a:ext cx="5940152" cy="3448376"/>
          </a:xfrm>
          <a:prstGeom prst="rect">
            <a:avLst/>
          </a:prstGeom>
          <a:noFill/>
          <a:ln>
            <a:noFill/>
          </a:ln>
        </p:spPr>
      </p:pic>
    </p:spTree>
    <p:extLst>
      <p:ext uri="{BB962C8B-B14F-4D97-AF65-F5344CB8AC3E}">
        <p14:creationId xmlns:p14="http://schemas.microsoft.com/office/powerpoint/2010/main" val="10856483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31"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 calcmode="lin" valueType="num">
                                      <p:cBhvr>
                                        <p:cTn id="10"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1"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2"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3" dur="1000"/>
                                        <p:tgtEl>
                                          <p:spTgt spid="3">
                                            <p:txEl>
                                              <p:pRg st="3" end="3"/>
                                            </p:txEl>
                                          </p:spTgt>
                                        </p:tgtEl>
                                      </p:cBhvr>
                                    </p:animEffect>
                                  </p:childTnLst>
                                </p:cTn>
                              </p:par>
                              <p:par>
                                <p:cTn id="14" presetID="31"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 calcmode="lin" valueType="num">
                                      <p:cBhvr>
                                        <p:cTn id="16"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7"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18"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19" dur="1000"/>
                                        <p:tgtEl>
                                          <p:spTgt spid="3">
                                            <p:txEl>
                                              <p:pRg st="4" end="4"/>
                                            </p:txEl>
                                          </p:spTgt>
                                        </p:tgtEl>
                                      </p:cBhvr>
                                    </p:animEffect>
                                  </p:childTnLst>
                                </p:cTn>
                              </p:par>
                              <p:par>
                                <p:cTn id="20" presetID="31"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calcmode="lin" valueType="num">
                                      <p:cBhvr>
                                        <p:cTn id="22"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5" end="5"/>
                                            </p:txEl>
                                          </p:spTgt>
                                        </p:tgtEl>
                                      </p:cBhvr>
                                    </p:animEffect>
                                  </p:childTnLst>
                                </p:cTn>
                              </p:par>
                              <p:par>
                                <p:cTn id="26" presetID="31"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684688"/>
          </a:xfrm>
        </p:spPr>
        <p:txBody>
          <a:bodyPr/>
          <a:lstStyle/>
          <a:p>
            <a:r>
              <a:rPr lang="en-AU" dirty="0">
                <a:solidFill>
                  <a:srgbClr val="DBF5F9">
                    <a:satMod val="200000"/>
                  </a:srgbClr>
                </a:solidFill>
              </a:rPr>
              <a:t>The Firm as Legal Entity (</a:t>
            </a:r>
            <a:r>
              <a:rPr lang="en-AU" dirty="0" err="1">
                <a:solidFill>
                  <a:srgbClr val="DBF5F9">
                    <a:satMod val="200000"/>
                  </a:srgbClr>
                </a:solidFill>
              </a:rPr>
              <a:t>cont</a:t>
            </a:r>
            <a:r>
              <a:rPr lang="en-AU" dirty="0">
                <a:solidFill>
                  <a:srgbClr val="DBF5F9">
                    <a:satMod val="200000"/>
                  </a:srgbClr>
                </a:solidFill>
              </a:rPr>
              <a:t>)</a:t>
            </a:r>
            <a:endParaRPr lang="en-AU" dirty="0"/>
          </a:p>
        </p:txBody>
      </p:sp>
      <p:sp>
        <p:nvSpPr>
          <p:cNvPr id="3" name="Content Placeholder 2"/>
          <p:cNvSpPr>
            <a:spLocks noGrp="1"/>
          </p:cNvSpPr>
          <p:nvPr>
            <p:ph idx="1"/>
          </p:nvPr>
        </p:nvSpPr>
        <p:spPr>
          <a:xfrm>
            <a:off x="914400" y="1412776"/>
            <a:ext cx="7772400" cy="4942784"/>
          </a:xfrm>
        </p:spPr>
        <p:txBody>
          <a:bodyPr>
            <a:normAutofit fontScale="70000" lnSpcReduction="20000"/>
          </a:bodyPr>
          <a:lstStyle/>
          <a:p>
            <a:r>
              <a:rPr lang="en-AU" dirty="0">
                <a:latin typeface="Times New Roman" pitchFamily="18" charset="0"/>
                <a:cs typeface="Times New Roman" pitchFamily="18" charset="0"/>
              </a:rPr>
              <a:t>Motivated by profit, large firms provide us with the enhanced benefits of the material world as we know them: </a:t>
            </a:r>
            <a:endParaRPr lang="en-AU" dirty="0" smtClean="0">
              <a:latin typeface="Times New Roman" pitchFamily="18" charset="0"/>
              <a:cs typeface="Times New Roman" pitchFamily="18" charset="0"/>
            </a:endParaRPr>
          </a:p>
          <a:p>
            <a:r>
              <a:rPr lang="en-AU" dirty="0" smtClean="0">
                <a:latin typeface="Times New Roman" pitchFamily="18" charset="0"/>
                <a:cs typeface="Times New Roman" pitchFamily="18" charset="0"/>
              </a:rPr>
              <a:t>our </a:t>
            </a:r>
            <a:r>
              <a:rPr lang="en-AU" dirty="0">
                <a:latin typeface="Times New Roman" pitchFamily="18" charset="0"/>
                <a:cs typeface="Times New Roman" pitchFamily="18" charset="0"/>
              </a:rPr>
              <a:t>cars, highways, hospitals, homes, affordable technologies, etc., </a:t>
            </a:r>
            <a:endParaRPr lang="en-AU" dirty="0" smtClean="0">
              <a:latin typeface="Times New Roman" pitchFamily="18" charset="0"/>
              <a:cs typeface="Times New Roman" pitchFamily="18" charset="0"/>
            </a:endParaRPr>
          </a:p>
          <a:p>
            <a:r>
              <a:rPr lang="en-AU" dirty="0" smtClean="0">
                <a:latin typeface="Times New Roman" pitchFamily="18" charset="0"/>
                <a:cs typeface="Times New Roman" pitchFamily="18" charset="0"/>
              </a:rPr>
              <a:t>as </a:t>
            </a:r>
            <a:r>
              <a:rPr lang="en-AU" dirty="0">
                <a:latin typeface="Times New Roman" pitchFamily="18" charset="0"/>
                <a:cs typeface="Times New Roman" pitchFamily="18" charset="0"/>
              </a:rPr>
              <a:t>well as financial services such as banking and provision for pensions and insurance services. </a:t>
            </a:r>
            <a:endParaRPr lang="en-AU" dirty="0" smtClean="0">
              <a:latin typeface="Times New Roman" pitchFamily="18" charset="0"/>
              <a:cs typeface="Times New Roman" pitchFamily="18" charset="0"/>
            </a:endParaRPr>
          </a:p>
          <a:p>
            <a:r>
              <a:rPr lang="en-AU" dirty="0" smtClean="0">
                <a:latin typeface="Times New Roman" pitchFamily="18" charset="0"/>
                <a:cs typeface="Times New Roman" pitchFamily="18" charset="0"/>
              </a:rPr>
              <a:t>In </a:t>
            </a:r>
            <a:r>
              <a:rPr lang="en-AU" dirty="0">
                <a:latin typeface="Times New Roman" pitchFamily="18" charset="0"/>
                <a:cs typeface="Times New Roman" pitchFamily="18" charset="0"/>
              </a:rPr>
              <a:t>return, we are beholden to large firms. In the workplace, we may even feel that we are dwarfed and controlled by them. </a:t>
            </a:r>
            <a:endParaRPr lang="en-AU" dirty="0" smtClean="0">
              <a:latin typeface="Times New Roman" pitchFamily="18" charset="0"/>
              <a:cs typeface="Times New Roman" pitchFamily="18" charset="0"/>
            </a:endParaRPr>
          </a:p>
          <a:p>
            <a:r>
              <a:rPr lang="en-AU" dirty="0" smtClean="0">
                <a:latin typeface="Times New Roman" pitchFamily="18" charset="0"/>
                <a:cs typeface="Times New Roman" pitchFamily="18" charset="0"/>
              </a:rPr>
              <a:t>Large </a:t>
            </a:r>
            <a:r>
              <a:rPr lang="en-AU" dirty="0">
                <a:latin typeface="Times New Roman" pitchFamily="18" charset="0"/>
                <a:cs typeface="Times New Roman" pitchFamily="18" charset="0"/>
              </a:rPr>
              <a:t>firms regularly lobby politicians for policies that accord with their profit motive. </a:t>
            </a:r>
            <a:endParaRPr lang="en-AU" dirty="0" smtClean="0">
              <a:latin typeface="Times New Roman" pitchFamily="18" charset="0"/>
              <a:cs typeface="Times New Roman" pitchFamily="18" charset="0"/>
            </a:endParaRPr>
          </a:p>
          <a:p>
            <a:r>
              <a:rPr lang="en-AU" dirty="0" smtClean="0">
                <a:latin typeface="Times New Roman" pitchFamily="18" charset="0"/>
                <a:cs typeface="Times New Roman" pitchFamily="18" charset="0"/>
              </a:rPr>
              <a:t>We </a:t>
            </a:r>
            <a:r>
              <a:rPr lang="en-AU" dirty="0">
                <a:latin typeface="Times New Roman" pitchFamily="18" charset="0"/>
                <a:cs typeface="Times New Roman" pitchFamily="18" charset="0"/>
              </a:rPr>
              <a:t>might say that the firm as a legal construct has become a self-reliant entity – for better or for worse – that is powerfully motivated to satisfy its pay-masters, which are the financial markets that sustain the firm with finance on </a:t>
            </a:r>
            <a:r>
              <a:rPr lang="en-AU" dirty="0" smtClean="0">
                <a:latin typeface="Times New Roman" pitchFamily="18" charset="0"/>
                <a:cs typeface="Times New Roman" pitchFamily="18" charset="0"/>
              </a:rPr>
              <a:t>condition </a:t>
            </a:r>
            <a:r>
              <a:rPr lang="en-AU" dirty="0">
                <a:latin typeface="Times New Roman" pitchFamily="18" charset="0"/>
                <a:cs typeface="Times New Roman" pitchFamily="18" charset="0"/>
              </a:rPr>
              <a:t>that the firm continues to demonstrate its ability to perform financially satisfactorily</a:t>
            </a:r>
            <a:r>
              <a:rPr lang="en-AU" dirty="0" smtClean="0">
                <a:latin typeface="Times New Roman" pitchFamily="18" charset="0"/>
                <a:cs typeface="Times New Roman" pitchFamily="18" charset="0"/>
              </a:rPr>
              <a:t>.</a:t>
            </a:r>
          </a:p>
          <a:p>
            <a:r>
              <a:rPr lang="en-AU" dirty="0" smtClean="0">
                <a:latin typeface="Times New Roman" pitchFamily="18" charset="0"/>
                <a:cs typeface="Times New Roman" pitchFamily="18" charset="0"/>
              </a:rPr>
              <a:t>///</a:t>
            </a:r>
            <a:endParaRPr lang="en-AU" dirty="0">
              <a:latin typeface="Times New Roman" pitchFamily="18" charset="0"/>
              <a:cs typeface="Times New Roman" pitchFamily="18" charset="0"/>
            </a:endParaRPr>
          </a:p>
        </p:txBody>
      </p:sp>
    </p:spTree>
    <p:extLst>
      <p:ext uri="{BB962C8B-B14F-4D97-AF65-F5344CB8AC3E}">
        <p14:creationId xmlns:p14="http://schemas.microsoft.com/office/powerpoint/2010/main" val="97829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ircle(in)">
                                      <p:cBhvr>
                                        <p:cTn id="14" dur="2000"/>
                                        <p:tgtEl>
                                          <p:spTgt spid="3">
                                            <p:txEl>
                                              <p:pRg st="1" end="1"/>
                                            </p:txEl>
                                          </p:spTgt>
                                        </p:tgtEl>
                                      </p:cBhvr>
                                    </p:animEffect>
                                  </p:childTnLst>
                                </p:cTn>
                              </p:par>
                              <p:par>
                                <p:cTn id="15" presetID="6" presetClass="entr" presetSubtype="16"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circle(in)">
                                      <p:cBhvr>
                                        <p:cTn id="34"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Risk Aversion</a:t>
            </a:r>
            <a:endParaRPr lang="en-AU" dirty="0"/>
          </a:p>
        </p:txBody>
      </p:sp>
      <p:sp>
        <p:nvSpPr>
          <p:cNvPr id="3" name="Content Placeholder 2"/>
          <p:cNvSpPr>
            <a:spLocks noGrp="1"/>
          </p:cNvSpPr>
          <p:nvPr>
            <p:ph idx="1"/>
          </p:nvPr>
        </p:nvSpPr>
        <p:spPr/>
        <p:txBody>
          <a:bodyPr>
            <a:normAutofit fontScale="92500" lnSpcReduction="20000"/>
          </a:bodyPr>
          <a:lstStyle/>
          <a:p>
            <a:r>
              <a:rPr lang="en-AU" dirty="0">
                <a:latin typeface="Times New Roman" pitchFamily="18" charset="0"/>
                <a:cs typeface="Times New Roman" pitchFamily="18" charset="0"/>
              </a:rPr>
              <a:t>In seeking to enrich ourselves, from time to time, we are perhaps given to invest our valuable savings in opportunities with highly uncertain outcomes (a flutter on a horse race, the lottery, </a:t>
            </a:r>
            <a:r>
              <a:rPr lang="en-AU" dirty="0" err="1">
                <a:latin typeface="Times New Roman" pitchFamily="18" charset="0"/>
                <a:cs typeface="Times New Roman" pitchFamily="18" charset="0"/>
              </a:rPr>
              <a:t>etc</a:t>
            </a:r>
            <a:r>
              <a:rPr lang="en-AU" dirty="0">
                <a:latin typeface="Times New Roman" pitchFamily="18" charset="0"/>
                <a:cs typeface="Times New Roman" pitchFamily="18" charset="0"/>
              </a:rPr>
              <a:t>). In these cases, we are “</a:t>
            </a:r>
            <a:r>
              <a:rPr lang="en-AU" u="sng" dirty="0">
                <a:latin typeface="Times New Roman" pitchFamily="18" charset="0"/>
                <a:cs typeface="Times New Roman" pitchFamily="18" charset="0"/>
              </a:rPr>
              <a:t>risk-seeking</a:t>
            </a:r>
            <a:r>
              <a:rPr lang="en-AU" dirty="0">
                <a:latin typeface="Times New Roman" pitchFamily="18" charset="0"/>
                <a:cs typeface="Times New Roman" pitchFamily="18" charset="0"/>
              </a:rPr>
              <a:t>”. </a:t>
            </a:r>
            <a:endParaRPr lang="en-AU" dirty="0" smtClean="0">
              <a:latin typeface="Times New Roman" pitchFamily="18" charset="0"/>
              <a:cs typeface="Times New Roman" pitchFamily="18" charset="0"/>
            </a:endParaRPr>
          </a:p>
          <a:p>
            <a:r>
              <a:rPr lang="en-AU" dirty="0" smtClean="0">
                <a:latin typeface="Times New Roman" pitchFamily="18" charset="0"/>
                <a:cs typeface="Times New Roman" pitchFamily="18" charset="0"/>
              </a:rPr>
              <a:t>We </a:t>
            </a:r>
            <a:r>
              <a:rPr lang="en-AU" dirty="0">
                <a:latin typeface="Times New Roman" pitchFamily="18" charset="0"/>
                <a:cs typeface="Times New Roman" pitchFamily="18" charset="0"/>
              </a:rPr>
              <a:t>need some excitement in our lives from time to time! </a:t>
            </a:r>
            <a:endParaRPr lang="en-AU" dirty="0" smtClean="0">
              <a:latin typeface="Times New Roman" pitchFamily="18" charset="0"/>
              <a:cs typeface="Times New Roman" pitchFamily="18" charset="0"/>
            </a:endParaRPr>
          </a:p>
          <a:p>
            <a:r>
              <a:rPr lang="en-AU" dirty="0" smtClean="0">
                <a:latin typeface="Times New Roman" pitchFamily="18" charset="0"/>
                <a:cs typeface="Times New Roman" pitchFamily="18" charset="0"/>
              </a:rPr>
              <a:t>Nevertheless</a:t>
            </a:r>
            <a:r>
              <a:rPr lang="en-AU" dirty="0">
                <a:latin typeface="Times New Roman" pitchFamily="18" charset="0"/>
                <a:cs typeface="Times New Roman" pitchFamily="18" charset="0"/>
              </a:rPr>
              <a:t>, when it comes to making more substantial investments, such as an investment of one’s total wealth, provisions for loved ones, or for retirement plans, the same person is likely to be much more “</a:t>
            </a:r>
            <a:r>
              <a:rPr lang="en-AU" u="sng" dirty="0">
                <a:latin typeface="Times New Roman" pitchFamily="18" charset="0"/>
                <a:cs typeface="Times New Roman" pitchFamily="18" charset="0"/>
              </a:rPr>
              <a:t>risk-averse</a:t>
            </a:r>
            <a:r>
              <a:rPr lang="en-AU" dirty="0">
                <a:latin typeface="Times New Roman" pitchFamily="18" charset="0"/>
                <a:cs typeface="Times New Roman" pitchFamily="18" charset="0"/>
              </a:rPr>
              <a:t>”. </a:t>
            </a:r>
          </a:p>
        </p:txBody>
      </p:sp>
    </p:spTree>
    <p:extLst>
      <p:ext uri="{BB962C8B-B14F-4D97-AF65-F5344CB8AC3E}">
        <p14:creationId xmlns:p14="http://schemas.microsoft.com/office/powerpoint/2010/main" val="296858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rgbClr val="DBF5F9">
                    <a:satMod val="200000"/>
                  </a:srgbClr>
                </a:solidFill>
              </a:rPr>
              <a:t>Risk </a:t>
            </a:r>
            <a:r>
              <a:rPr lang="en-AU" dirty="0" smtClean="0">
                <a:solidFill>
                  <a:srgbClr val="DBF5F9">
                    <a:satMod val="200000"/>
                  </a:srgbClr>
                </a:solidFill>
              </a:rPr>
              <a:t>Aversion and Returns</a:t>
            </a:r>
            <a:endParaRPr lang="en-AU" dirty="0"/>
          </a:p>
        </p:txBody>
      </p:sp>
      <p:sp>
        <p:nvSpPr>
          <p:cNvPr id="3" name="Content Placeholder 2"/>
          <p:cNvSpPr>
            <a:spLocks noGrp="1"/>
          </p:cNvSpPr>
          <p:nvPr>
            <p:ph idx="1"/>
          </p:nvPr>
        </p:nvSpPr>
        <p:spPr/>
        <p:txBody>
          <a:bodyPr>
            <a:normAutofit fontScale="77500" lnSpcReduction="20000"/>
          </a:bodyPr>
          <a:lstStyle/>
          <a:p>
            <a:r>
              <a:rPr lang="en-AU" dirty="0">
                <a:latin typeface="Times New Roman" pitchFamily="18" charset="0"/>
                <a:cs typeface="Times New Roman" pitchFamily="18" charset="0"/>
              </a:rPr>
              <a:t>The stock market has traditionally rewarded long-term investment. </a:t>
            </a:r>
            <a:endParaRPr lang="en-AU" dirty="0" smtClean="0">
              <a:latin typeface="Times New Roman" pitchFamily="18" charset="0"/>
              <a:cs typeface="Times New Roman" pitchFamily="18" charset="0"/>
            </a:endParaRPr>
          </a:p>
          <a:p>
            <a:r>
              <a:rPr lang="en-AU" dirty="0" smtClean="0">
                <a:latin typeface="Times New Roman" pitchFamily="18" charset="0"/>
                <a:cs typeface="Times New Roman" pitchFamily="18" charset="0"/>
              </a:rPr>
              <a:t>But </a:t>
            </a:r>
            <a:r>
              <a:rPr lang="en-AU" dirty="0">
                <a:latin typeface="Times New Roman" pitchFamily="18" charset="0"/>
                <a:cs typeface="Times New Roman" pitchFamily="18" charset="0"/>
              </a:rPr>
              <a:t>the markets are “</a:t>
            </a:r>
            <a:r>
              <a:rPr lang="en-AU" u="sng" dirty="0">
                <a:latin typeface="Times New Roman" pitchFamily="18" charset="0"/>
                <a:cs typeface="Times New Roman" pitchFamily="18" charset="0"/>
              </a:rPr>
              <a:t>risky</a:t>
            </a:r>
            <a:r>
              <a:rPr lang="en-AU" dirty="0">
                <a:latin typeface="Times New Roman" pitchFamily="18" charset="0"/>
                <a:cs typeface="Times New Roman" pitchFamily="18" charset="0"/>
              </a:rPr>
              <a:t>” in that they are prone to quite large-scale fluctuations as the economy moves through cycles of prosperity and decline, optimism and pessimism – in addition to being prone to self-induced gyrations as market sentiment swings between greed and fear. </a:t>
            </a:r>
            <a:endParaRPr lang="en-AU" dirty="0" smtClean="0">
              <a:latin typeface="Times New Roman" pitchFamily="18" charset="0"/>
              <a:cs typeface="Times New Roman" pitchFamily="18" charset="0"/>
            </a:endParaRPr>
          </a:p>
          <a:p>
            <a:r>
              <a:rPr lang="en-AU" dirty="0" smtClean="0">
                <a:latin typeface="Times New Roman" pitchFamily="18" charset="0"/>
                <a:cs typeface="Times New Roman" pitchFamily="18" charset="0"/>
              </a:rPr>
              <a:t>We </a:t>
            </a:r>
            <a:r>
              <a:rPr lang="en-AU" dirty="0">
                <a:latin typeface="Times New Roman" pitchFamily="18" charset="0"/>
                <a:cs typeface="Times New Roman" pitchFamily="18" charset="0"/>
              </a:rPr>
              <a:t>are entitled to fear that the market will encounter a “global financial crisis” from which we cannot recover before we have withdrawn from the market. </a:t>
            </a:r>
            <a:endParaRPr lang="en-AU" dirty="0" smtClean="0">
              <a:latin typeface="Times New Roman" pitchFamily="18" charset="0"/>
              <a:cs typeface="Times New Roman" pitchFamily="18" charset="0"/>
            </a:endParaRPr>
          </a:p>
          <a:p>
            <a:endParaRPr lang="en-AU" dirty="0">
              <a:latin typeface="Times New Roman" pitchFamily="18" charset="0"/>
              <a:cs typeface="Times New Roman" pitchFamily="18" charset="0"/>
            </a:endParaRPr>
          </a:p>
          <a:p>
            <a:r>
              <a:rPr lang="en-AU" dirty="0" smtClean="0">
                <a:latin typeface="Times New Roman" pitchFamily="18" charset="0"/>
                <a:cs typeface="Times New Roman" pitchFamily="18" charset="0"/>
              </a:rPr>
              <a:t>The </a:t>
            </a:r>
            <a:r>
              <a:rPr lang="en-AU" dirty="0">
                <a:latin typeface="Times New Roman" pitchFamily="18" charset="0"/>
                <a:cs typeface="Times New Roman" pitchFamily="18" charset="0"/>
              </a:rPr>
              <a:t>interplay between </a:t>
            </a:r>
            <a:r>
              <a:rPr lang="en-AU" u="sng" dirty="0">
                <a:latin typeface="Times New Roman" pitchFamily="18" charset="0"/>
                <a:cs typeface="Times New Roman" pitchFamily="18" charset="0"/>
              </a:rPr>
              <a:t>risk</a:t>
            </a:r>
            <a:r>
              <a:rPr lang="en-AU" dirty="0">
                <a:latin typeface="Times New Roman" pitchFamily="18" charset="0"/>
                <a:cs typeface="Times New Roman" pitchFamily="18" charset="0"/>
              </a:rPr>
              <a:t> (to which we are averse) and </a:t>
            </a:r>
            <a:r>
              <a:rPr lang="en-AU" u="sng" dirty="0">
                <a:latin typeface="Times New Roman" pitchFamily="18" charset="0"/>
                <a:cs typeface="Times New Roman" pitchFamily="18" charset="0"/>
              </a:rPr>
              <a:t>high returns</a:t>
            </a:r>
            <a:r>
              <a:rPr lang="en-AU" dirty="0">
                <a:latin typeface="Times New Roman" pitchFamily="18" charset="0"/>
                <a:cs typeface="Times New Roman" pitchFamily="18" charset="0"/>
              </a:rPr>
              <a:t> (which we are seeking) identifies the essential </a:t>
            </a:r>
            <a:r>
              <a:rPr lang="en-AU" u="sng" dirty="0">
                <a:latin typeface="Times New Roman" pitchFamily="18" charset="0"/>
                <a:cs typeface="Times New Roman" pitchFamily="18" charset="0"/>
              </a:rPr>
              <a:t>dynamic</a:t>
            </a:r>
            <a:r>
              <a:rPr lang="en-AU" dirty="0">
                <a:latin typeface="Times New Roman" pitchFamily="18" charset="0"/>
                <a:cs typeface="Times New Roman" pitchFamily="18" charset="0"/>
              </a:rPr>
              <a:t> at the heart of market </a:t>
            </a:r>
            <a:r>
              <a:rPr lang="en-AU" dirty="0" err="1">
                <a:latin typeface="Times New Roman" pitchFamily="18" charset="0"/>
                <a:cs typeface="Times New Roman" pitchFamily="18" charset="0"/>
              </a:rPr>
              <a:t>behavior</a:t>
            </a:r>
            <a:r>
              <a:rPr lang="en-AU" dirty="0">
                <a:latin typeface="Times New Roman" pitchFamily="18" charset="0"/>
                <a:cs typeface="Times New Roman" pitchFamily="18" charset="0"/>
              </a:rPr>
              <a:t>.</a:t>
            </a:r>
          </a:p>
        </p:txBody>
      </p:sp>
    </p:spTree>
    <p:extLst>
      <p:ext uri="{BB962C8B-B14F-4D97-AF65-F5344CB8AC3E}">
        <p14:creationId xmlns:p14="http://schemas.microsoft.com/office/powerpoint/2010/main" val="198130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ircle(in)">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heel(1)">
                                      <p:cBhvr>
                                        <p:cTn id="26"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rgbClr val="DBF5F9">
                    <a:satMod val="200000"/>
                  </a:srgbClr>
                </a:solidFill>
              </a:rPr>
              <a:t>Risk Aversion and </a:t>
            </a:r>
            <a:r>
              <a:rPr lang="en-AU" dirty="0" smtClean="0">
                <a:solidFill>
                  <a:srgbClr val="DBF5F9">
                    <a:satMod val="200000"/>
                  </a:srgbClr>
                </a:solidFill>
              </a:rPr>
              <a:t>Returns (</a:t>
            </a:r>
            <a:r>
              <a:rPr lang="en-AU" dirty="0" err="1" smtClean="0">
                <a:solidFill>
                  <a:srgbClr val="DBF5F9">
                    <a:satMod val="200000"/>
                  </a:srgbClr>
                </a:solidFill>
              </a:rPr>
              <a:t>cont</a:t>
            </a:r>
            <a:r>
              <a:rPr lang="en-AU" dirty="0" smtClean="0">
                <a:solidFill>
                  <a:srgbClr val="DBF5F9">
                    <a:satMod val="200000"/>
                  </a:srgbClr>
                </a:solidFill>
              </a:rPr>
              <a:t>)</a:t>
            </a:r>
            <a:endParaRPr lang="en-AU" dirty="0"/>
          </a:p>
        </p:txBody>
      </p:sp>
      <p:sp>
        <p:nvSpPr>
          <p:cNvPr id="3" name="Content Placeholder 2"/>
          <p:cNvSpPr>
            <a:spLocks noGrp="1"/>
          </p:cNvSpPr>
          <p:nvPr>
            <p:ph idx="1"/>
          </p:nvPr>
        </p:nvSpPr>
        <p:spPr/>
        <p:txBody>
          <a:bodyPr>
            <a:normAutofit fontScale="92500" lnSpcReduction="20000"/>
          </a:bodyPr>
          <a:lstStyle/>
          <a:p>
            <a:r>
              <a:rPr lang="en-AU" dirty="0">
                <a:latin typeface="Times New Roman" pitchFamily="18" charset="0"/>
                <a:cs typeface="Times New Roman" pitchFamily="18" charset="0"/>
              </a:rPr>
              <a:t>Thus, in our financial models, it is assumed that risky investments require an </a:t>
            </a:r>
            <a:r>
              <a:rPr lang="en-AU" i="1" u="sng" dirty="0">
                <a:latin typeface="Times New Roman" pitchFamily="18" charset="0"/>
                <a:cs typeface="Times New Roman" pitchFamily="18" charset="0"/>
              </a:rPr>
              <a:t>expected return</a:t>
            </a:r>
            <a:r>
              <a:rPr lang="en-AU" i="1" dirty="0">
                <a:latin typeface="Times New Roman" pitchFamily="18" charset="0"/>
                <a:cs typeface="Times New Roman" pitchFamily="18" charset="0"/>
              </a:rPr>
              <a:t> </a:t>
            </a:r>
            <a:r>
              <a:rPr lang="en-AU" i="1" u="sng" dirty="0">
                <a:latin typeface="Times New Roman" pitchFamily="18" charset="0"/>
                <a:cs typeface="Times New Roman" pitchFamily="18" charset="0"/>
              </a:rPr>
              <a:t>that exceeds</a:t>
            </a:r>
            <a:r>
              <a:rPr lang="en-AU" dirty="0">
                <a:latin typeface="Times New Roman" pitchFamily="18" charset="0"/>
                <a:cs typeface="Times New Roman" pitchFamily="18" charset="0"/>
              </a:rPr>
              <a:t> the </a:t>
            </a:r>
            <a:r>
              <a:rPr lang="en-AU" i="1" u="sng" dirty="0">
                <a:latin typeface="Times New Roman" pitchFamily="18" charset="0"/>
                <a:cs typeface="Times New Roman" pitchFamily="18" charset="0"/>
              </a:rPr>
              <a:t>risk-free rate</a:t>
            </a:r>
            <a:r>
              <a:rPr lang="en-AU" i="1" dirty="0">
                <a:latin typeface="Times New Roman" pitchFamily="18" charset="0"/>
                <a:cs typeface="Times New Roman" pitchFamily="18" charset="0"/>
              </a:rPr>
              <a:t> </a:t>
            </a:r>
            <a:r>
              <a:rPr lang="en-AU" dirty="0">
                <a:latin typeface="Times New Roman" pitchFamily="18" charset="0"/>
                <a:cs typeface="Times New Roman" pitchFamily="18" charset="0"/>
              </a:rPr>
              <a:t>offered by, say, a bank deposit rate, or by the government’s short-term treasury bills. </a:t>
            </a:r>
            <a:endParaRPr lang="en-AU" dirty="0" smtClean="0">
              <a:latin typeface="Times New Roman" pitchFamily="18" charset="0"/>
              <a:cs typeface="Times New Roman" pitchFamily="18" charset="0"/>
            </a:endParaRPr>
          </a:p>
          <a:p>
            <a:r>
              <a:rPr lang="en-AU" dirty="0" smtClean="0">
                <a:latin typeface="Times New Roman" pitchFamily="18" charset="0"/>
                <a:cs typeface="Times New Roman" pitchFamily="18" charset="0"/>
              </a:rPr>
              <a:t>Of </a:t>
            </a:r>
            <a:r>
              <a:rPr lang="en-AU" dirty="0">
                <a:latin typeface="Times New Roman" pitchFamily="18" charset="0"/>
                <a:cs typeface="Times New Roman" pitchFamily="18" charset="0"/>
              </a:rPr>
              <a:t>course, such “</a:t>
            </a:r>
            <a:r>
              <a:rPr lang="en-AU" i="1" u="sng" dirty="0">
                <a:latin typeface="Times New Roman" pitchFamily="18" charset="0"/>
                <a:cs typeface="Times New Roman" pitchFamily="18" charset="0"/>
              </a:rPr>
              <a:t>expected return</a:t>
            </a:r>
            <a:r>
              <a:rPr lang="en-AU" dirty="0">
                <a:latin typeface="Times New Roman" pitchFamily="18" charset="0"/>
                <a:cs typeface="Times New Roman" pitchFamily="18" charset="0"/>
              </a:rPr>
              <a:t>” does not </a:t>
            </a:r>
            <a:r>
              <a:rPr lang="en-AU" u="sng" dirty="0">
                <a:latin typeface="Times New Roman" pitchFamily="18" charset="0"/>
                <a:cs typeface="Times New Roman" pitchFamily="18" charset="0"/>
              </a:rPr>
              <a:t>guarantee</a:t>
            </a:r>
            <a:r>
              <a:rPr lang="en-AU" dirty="0">
                <a:latin typeface="Times New Roman" pitchFamily="18" charset="0"/>
                <a:cs typeface="Times New Roman" pitchFamily="18" charset="0"/>
              </a:rPr>
              <a:t> a return higher than that of for a risk-free asset – otherwise, the investment would not be risky! </a:t>
            </a:r>
            <a:endParaRPr lang="en-AU" dirty="0" smtClean="0">
              <a:latin typeface="Times New Roman" pitchFamily="18" charset="0"/>
              <a:cs typeface="Times New Roman" pitchFamily="18" charset="0"/>
            </a:endParaRPr>
          </a:p>
          <a:p>
            <a:r>
              <a:rPr lang="en-AU" dirty="0" smtClean="0">
                <a:latin typeface="Times New Roman" pitchFamily="18" charset="0"/>
                <a:cs typeface="Times New Roman" pitchFamily="18" charset="0"/>
              </a:rPr>
              <a:t>Conceptually</a:t>
            </a:r>
            <a:r>
              <a:rPr lang="en-AU" dirty="0">
                <a:latin typeface="Times New Roman" pitchFamily="18" charset="0"/>
                <a:cs typeface="Times New Roman" pitchFamily="18" charset="0"/>
              </a:rPr>
              <a:t>, by an “</a:t>
            </a:r>
            <a:r>
              <a:rPr lang="en-AU" i="1" dirty="0">
                <a:latin typeface="Times New Roman" pitchFamily="18" charset="0"/>
                <a:cs typeface="Times New Roman" pitchFamily="18" charset="0"/>
              </a:rPr>
              <a:t>expected return</a:t>
            </a:r>
            <a:r>
              <a:rPr lang="en-AU" dirty="0">
                <a:latin typeface="Times New Roman" pitchFamily="18" charset="0"/>
                <a:cs typeface="Times New Roman" pitchFamily="18" charset="0"/>
              </a:rPr>
              <a:t>” for an asset, we have in mind a </a:t>
            </a:r>
            <a:r>
              <a:rPr lang="en-AU" u="sng" dirty="0">
                <a:latin typeface="Times New Roman" pitchFamily="18" charset="0"/>
                <a:cs typeface="Times New Roman" pitchFamily="18" charset="0"/>
              </a:rPr>
              <a:t>probability-weighted</a:t>
            </a:r>
            <a:r>
              <a:rPr lang="en-AU" dirty="0">
                <a:latin typeface="Times New Roman" pitchFamily="18" charset="0"/>
                <a:cs typeface="Times New Roman" pitchFamily="18" charset="0"/>
              </a:rPr>
              <a:t> assessment of </a:t>
            </a:r>
            <a:r>
              <a:rPr lang="en-AU" u="sng" dirty="0">
                <a:latin typeface="Times New Roman" pitchFamily="18" charset="0"/>
                <a:cs typeface="Times New Roman" pitchFamily="18" charset="0"/>
              </a:rPr>
              <a:t>possible returns</a:t>
            </a:r>
            <a:r>
              <a:rPr lang="en-AU" dirty="0">
                <a:latin typeface="Times New Roman" pitchFamily="18" charset="0"/>
                <a:cs typeface="Times New Roman" pitchFamily="18" charset="0"/>
              </a:rPr>
              <a:t> for that asset.</a:t>
            </a:r>
          </a:p>
        </p:txBody>
      </p:sp>
    </p:spTree>
    <p:extLst>
      <p:ext uri="{BB962C8B-B14F-4D97-AF65-F5344CB8AC3E}">
        <p14:creationId xmlns:p14="http://schemas.microsoft.com/office/powerpoint/2010/main" val="3665478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200" dirty="0" smtClean="0"/>
              <a:t>The Capital Asset Pricing Model </a:t>
            </a:r>
            <a:r>
              <a:rPr lang="en-AU" sz="3200" dirty="0" err="1" smtClean="0"/>
              <a:t>CAPM</a:t>
            </a:r>
            <a:r>
              <a:rPr lang="en-AU" sz="3200" dirty="0" smtClean="0"/>
              <a:t>)</a:t>
            </a:r>
            <a:endParaRPr lang="en-AU" sz="3200" dirty="0"/>
          </a:p>
        </p:txBody>
      </p:sp>
      <p:sp>
        <p:nvSpPr>
          <p:cNvPr id="3" name="Content Placeholder 2"/>
          <p:cNvSpPr>
            <a:spLocks noGrp="1"/>
          </p:cNvSpPr>
          <p:nvPr>
            <p:ph idx="1"/>
          </p:nvPr>
        </p:nvSpPr>
        <p:spPr>
          <a:xfrm>
            <a:off x="914400" y="1412776"/>
            <a:ext cx="7772400" cy="4942784"/>
          </a:xfrm>
        </p:spPr>
        <p:txBody>
          <a:bodyPr>
            <a:normAutofit fontScale="92500" lnSpcReduction="10000"/>
          </a:bodyPr>
          <a:lstStyle/>
          <a:p>
            <a:r>
              <a:rPr lang="en-AU" dirty="0">
                <a:latin typeface="Times New Roman" pitchFamily="18" charset="0"/>
                <a:cs typeface="Times New Roman" pitchFamily="18" charset="0"/>
              </a:rPr>
              <a:t>The difference between the expected return offered by the market of all stocks and a risk-free rate is termed the </a:t>
            </a:r>
            <a:r>
              <a:rPr lang="en-AU" i="1" u="sng" dirty="0">
                <a:latin typeface="Times New Roman" pitchFamily="18" charset="0"/>
                <a:cs typeface="Times New Roman" pitchFamily="18" charset="0"/>
              </a:rPr>
              <a:t>market risk premium </a:t>
            </a:r>
            <a:r>
              <a:rPr lang="en-AU" dirty="0">
                <a:latin typeface="Times New Roman" pitchFamily="18" charset="0"/>
                <a:cs typeface="Times New Roman" pitchFamily="18" charset="0"/>
              </a:rPr>
              <a:t>(</a:t>
            </a:r>
            <a:r>
              <a:rPr lang="en-AU" dirty="0" err="1">
                <a:latin typeface="Times New Roman" pitchFamily="18" charset="0"/>
                <a:cs typeface="Times New Roman" pitchFamily="18" charset="0"/>
              </a:rPr>
              <a:t>MRP</a:t>
            </a:r>
            <a:r>
              <a:rPr lang="en-AU" dirty="0">
                <a:latin typeface="Times New Roman" pitchFamily="18" charset="0"/>
                <a:cs typeface="Times New Roman" pitchFamily="18" charset="0"/>
              </a:rPr>
              <a:t>). </a:t>
            </a:r>
            <a:endParaRPr lang="en-AU" dirty="0" smtClean="0">
              <a:latin typeface="Times New Roman" pitchFamily="18" charset="0"/>
              <a:cs typeface="Times New Roman" pitchFamily="18" charset="0"/>
            </a:endParaRPr>
          </a:p>
          <a:p>
            <a:r>
              <a:rPr lang="en-AU" dirty="0" smtClean="0">
                <a:latin typeface="Times New Roman" pitchFamily="18" charset="0"/>
                <a:cs typeface="Times New Roman" pitchFamily="18" charset="0"/>
              </a:rPr>
              <a:t>The </a:t>
            </a:r>
            <a:r>
              <a:rPr lang="en-AU" dirty="0">
                <a:latin typeface="Times New Roman" pitchFamily="18" charset="0"/>
                <a:cs typeface="Times New Roman" pitchFamily="18" charset="0"/>
              </a:rPr>
              <a:t>expected rate of return on any individual asset </a:t>
            </a:r>
            <a:r>
              <a:rPr lang="en-AU" i="1" dirty="0">
                <a:latin typeface="Times New Roman" pitchFamily="18" charset="0"/>
                <a:cs typeface="Times New Roman" pitchFamily="18" charset="0"/>
              </a:rPr>
              <a:t>j</a:t>
            </a:r>
            <a:r>
              <a:rPr lang="en-AU" dirty="0">
                <a:latin typeface="Times New Roman" pitchFamily="18" charset="0"/>
                <a:cs typeface="Times New Roman" pitchFamily="18" charset="0"/>
              </a:rPr>
              <a:t> - which we call </a:t>
            </a:r>
            <a:r>
              <a:rPr lang="en-AU" i="1" dirty="0" err="1">
                <a:latin typeface="Times New Roman" pitchFamily="18" charset="0"/>
                <a:cs typeface="Times New Roman" pitchFamily="18" charset="0"/>
              </a:rPr>
              <a:t>k</a:t>
            </a:r>
            <a:r>
              <a:rPr lang="en-AU" i="1" baseline="-25000" dirty="0" err="1">
                <a:latin typeface="Times New Roman" pitchFamily="18" charset="0"/>
                <a:cs typeface="Times New Roman" pitchFamily="18" charset="0"/>
              </a:rPr>
              <a:t>j</a:t>
            </a:r>
            <a:r>
              <a:rPr lang="en-AU" dirty="0">
                <a:latin typeface="Times New Roman" pitchFamily="18" charset="0"/>
                <a:cs typeface="Times New Roman" pitchFamily="18" charset="0"/>
              </a:rPr>
              <a:t> - should, therefore, in principle, be determined as the risk-free rate (</a:t>
            </a:r>
            <a:r>
              <a:rPr lang="en-AU" i="1" dirty="0" err="1">
                <a:latin typeface="Times New Roman" pitchFamily="18" charset="0"/>
                <a:cs typeface="Times New Roman" pitchFamily="18" charset="0"/>
              </a:rPr>
              <a:t>r</a:t>
            </a:r>
            <a:r>
              <a:rPr lang="en-AU" i="1" baseline="-25000" dirty="0" err="1">
                <a:latin typeface="Times New Roman" pitchFamily="18" charset="0"/>
                <a:cs typeface="Times New Roman" pitchFamily="18" charset="0"/>
              </a:rPr>
              <a:t>f</a:t>
            </a:r>
            <a:r>
              <a:rPr lang="en-AU" dirty="0">
                <a:latin typeface="Times New Roman" pitchFamily="18" charset="0"/>
                <a:cs typeface="Times New Roman" pitchFamily="18" charset="0"/>
              </a:rPr>
              <a:t>) plus the </a:t>
            </a:r>
            <a:r>
              <a:rPr lang="en-AU" dirty="0" err="1">
                <a:latin typeface="Times New Roman" pitchFamily="18" charset="0"/>
                <a:cs typeface="Times New Roman" pitchFamily="18" charset="0"/>
              </a:rPr>
              <a:t>MRP</a:t>
            </a:r>
            <a:r>
              <a:rPr lang="en-AU" dirty="0">
                <a:latin typeface="Times New Roman" pitchFamily="18" charset="0"/>
                <a:cs typeface="Times New Roman" pitchFamily="18" charset="0"/>
              </a:rPr>
              <a:t> multiplied by the asset’s sensitivity to the market (which is termed the  beta of the asset, </a:t>
            </a:r>
            <a:r>
              <a:rPr lang="en-AU" i="1" dirty="0">
                <a:latin typeface="Times New Roman" pitchFamily="18" charset="0"/>
                <a:cs typeface="Times New Roman" pitchFamily="18" charset="0"/>
              </a:rPr>
              <a:t>β</a:t>
            </a:r>
            <a:r>
              <a:rPr lang="en-AU" i="1" baseline="-25000" dirty="0">
                <a:latin typeface="Times New Roman" pitchFamily="18" charset="0"/>
                <a:cs typeface="Times New Roman" pitchFamily="18" charset="0"/>
              </a:rPr>
              <a:t>j</a:t>
            </a:r>
            <a:r>
              <a:rPr lang="en-AU" dirty="0">
                <a:latin typeface="Times New Roman" pitchFamily="18" charset="0"/>
                <a:cs typeface="Times New Roman" pitchFamily="18" charset="0"/>
              </a:rPr>
              <a:t>), so that we have the expected return on asset </a:t>
            </a:r>
            <a:r>
              <a:rPr lang="en-AU" i="1" dirty="0">
                <a:latin typeface="Times New Roman" pitchFamily="18" charset="0"/>
                <a:cs typeface="Times New Roman" pitchFamily="18" charset="0"/>
              </a:rPr>
              <a:t>j</a:t>
            </a:r>
            <a:r>
              <a:rPr lang="en-AU" dirty="0">
                <a:latin typeface="Times New Roman" pitchFamily="18" charset="0"/>
                <a:cs typeface="Times New Roman" pitchFamily="18" charset="0"/>
              </a:rPr>
              <a:t>, </a:t>
            </a:r>
            <a:r>
              <a:rPr lang="en-AU" i="1" dirty="0" err="1">
                <a:latin typeface="Times New Roman" pitchFamily="18" charset="0"/>
                <a:cs typeface="Times New Roman" pitchFamily="18" charset="0"/>
              </a:rPr>
              <a:t>k</a:t>
            </a:r>
            <a:r>
              <a:rPr lang="en-AU" i="1" baseline="-25000" dirty="0" err="1">
                <a:latin typeface="Times New Roman" pitchFamily="18" charset="0"/>
                <a:cs typeface="Times New Roman" pitchFamily="18" charset="0"/>
              </a:rPr>
              <a:t>j</a:t>
            </a:r>
            <a:r>
              <a:rPr lang="en-AU" dirty="0">
                <a:latin typeface="Times New Roman" pitchFamily="18" charset="0"/>
                <a:cs typeface="Times New Roman" pitchFamily="18" charset="0"/>
              </a:rPr>
              <a:t>, as</a:t>
            </a:r>
          </a:p>
          <a:p>
            <a:r>
              <a:rPr lang="en-AU" dirty="0">
                <a:latin typeface="Times New Roman" pitchFamily="18" charset="0"/>
                <a:cs typeface="Times New Roman" pitchFamily="18" charset="0"/>
              </a:rPr>
              <a:t>      </a:t>
            </a:r>
            <a:r>
              <a:rPr lang="en-AU" dirty="0" smtClean="0">
                <a:latin typeface="Times New Roman" pitchFamily="18" charset="0"/>
                <a:cs typeface="Times New Roman" pitchFamily="18" charset="0"/>
              </a:rPr>
              <a:t>            </a:t>
            </a:r>
            <a:r>
              <a:rPr lang="en-AU" i="1" dirty="0" err="1">
                <a:latin typeface="Times New Roman" pitchFamily="18" charset="0"/>
                <a:cs typeface="Times New Roman" pitchFamily="18" charset="0"/>
              </a:rPr>
              <a:t>k</a:t>
            </a:r>
            <a:r>
              <a:rPr lang="en-AU" i="1" baseline="-25000" dirty="0" err="1">
                <a:latin typeface="Times New Roman" pitchFamily="18" charset="0"/>
                <a:cs typeface="Times New Roman" pitchFamily="18" charset="0"/>
              </a:rPr>
              <a:t>j</a:t>
            </a:r>
            <a:r>
              <a:rPr lang="en-AU" i="1" dirty="0">
                <a:latin typeface="Times New Roman" pitchFamily="18" charset="0"/>
                <a:cs typeface="Times New Roman" pitchFamily="18" charset="0"/>
              </a:rPr>
              <a:t> = </a:t>
            </a:r>
            <a:r>
              <a:rPr lang="en-AU" i="1" dirty="0" err="1">
                <a:latin typeface="Times New Roman" pitchFamily="18" charset="0"/>
                <a:cs typeface="Times New Roman" pitchFamily="18" charset="0"/>
              </a:rPr>
              <a:t>r</a:t>
            </a:r>
            <a:r>
              <a:rPr lang="en-AU" i="1" baseline="-25000" dirty="0" err="1">
                <a:latin typeface="Times New Roman" pitchFamily="18" charset="0"/>
                <a:cs typeface="Times New Roman" pitchFamily="18" charset="0"/>
              </a:rPr>
              <a:t>f</a:t>
            </a:r>
            <a:r>
              <a:rPr lang="en-AU" i="1" dirty="0">
                <a:latin typeface="Times New Roman" pitchFamily="18" charset="0"/>
                <a:cs typeface="Times New Roman" pitchFamily="18" charset="0"/>
              </a:rPr>
              <a:t>  + β</a:t>
            </a:r>
            <a:r>
              <a:rPr lang="en-AU" i="1" baseline="-25000" dirty="0">
                <a:latin typeface="Times New Roman" pitchFamily="18" charset="0"/>
                <a:cs typeface="Times New Roman" pitchFamily="18" charset="0"/>
              </a:rPr>
              <a:t>j</a:t>
            </a:r>
            <a:r>
              <a:rPr lang="en-AU" i="1" dirty="0">
                <a:latin typeface="Times New Roman" pitchFamily="18" charset="0"/>
                <a:cs typeface="Times New Roman" pitchFamily="18" charset="0"/>
              </a:rPr>
              <a:t> </a:t>
            </a:r>
            <a:r>
              <a:rPr lang="en-AU" dirty="0">
                <a:latin typeface="Times New Roman" pitchFamily="18" charset="0"/>
                <a:cs typeface="Times New Roman" pitchFamily="18" charset="0"/>
              </a:rPr>
              <a:t>(</a:t>
            </a:r>
            <a:r>
              <a:rPr lang="en-AU" dirty="0" err="1">
                <a:latin typeface="Times New Roman" pitchFamily="18" charset="0"/>
                <a:cs typeface="Times New Roman" pitchFamily="18" charset="0"/>
              </a:rPr>
              <a:t>MRP</a:t>
            </a:r>
            <a:r>
              <a:rPr lang="en-AU" dirty="0">
                <a:latin typeface="Times New Roman" pitchFamily="18" charset="0"/>
                <a:cs typeface="Times New Roman" pitchFamily="18" charset="0"/>
              </a:rPr>
              <a:t>)	</a:t>
            </a:r>
            <a:r>
              <a:rPr lang="en-AU" dirty="0" smtClean="0">
                <a:latin typeface="Times New Roman" pitchFamily="18" charset="0"/>
                <a:cs typeface="Times New Roman" pitchFamily="18" charset="0"/>
              </a:rPr>
              <a:t>                </a:t>
            </a:r>
            <a:r>
              <a:rPr lang="en-AU" sz="1900" dirty="0">
                <a:latin typeface="Times New Roman" pitchFamily="18" charset="0"/>
                <a:cs typeface="Times New Roman" pitchFamily="18" charset="0"/>
              </a:rPr>
              <a:t>(</a:t>
            </a:r>
            <a:r>
              <a:rPr lang="en-AU" sz="1900" dirty="0" smtClean="0">
                <a:latin typeface="Times New Roman" pitchFamily="18" charset="0"/>
                <a:cs typeface="Times New Roman" pitchFamily="18" charset="0"/>
              </a:rPr>
              <a:t>1.1)</a:t>
            </a:r>
            <a:endParaRPr lang="en-AU" sz="1900" dirty="0">
              <a:latin typeface="Times New Roman" pitchFamily="18" charset="0"/>
              <a:cs typeface="Times New Roman" pitchFamily="18" charset="0"/>
            </a:endParaRPr>
          </a:p>
          <a:p>
            <a:endParaRPr lang="en-AU" dirty="0"/>
          </a:p>
        </p:txBody>
      </p:sp>
    </p:spTree>
    <p:extLst>
      <p:ext uri="{BB962C8B-B14F-4D97-AF65-F5344CB8AC3E}">
        <p14:creationId xmlns:p14="http://schemas.microsoft.com/office/powerpoint/2010/main" val="181023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20" dur="2000" fill="hold"/>
                                        <p:tgtEl>
                                          <p:spTgt spid="3">
                                            <p:txEl>
                                              <p:pRg st="2" end="2"/>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Market Risk Premium</a:t>
            </a:r>
            <a:endParaRPr lang="en-AU" dirty="0"/>
          </a:p>
        </p:txBody>
      </p:sp>
      <p:sp>
        <p:nvSpPr>
          <p:cNvPr id="3" name="Content Placeholder 2"/>
          <p:cNvSpPr>
            <a:spLocks noGrp="1"/>
          </p:cNvSpPr>
          <p:nvPr>
            <p:ph idx="1"/>
          </p:nvPr>
        </p:nvSpPr>
        <p:spPr>
          <a:xfrm>
            <a:off x="914400" y="1628800"/>
            <a:ext cx="7772400" cy="4726760"/>
          </a:xfrm>
        </p:spPr>
        <p:txBody>
          <a:bodyPr>
            <a:normAutofit fontScale="92500" lnSpcReduction="20000"/>
          </a:bodyPr>
          <a:lstStyle/>
          <a:p>
            <a:r>
              <a:rPr lang="en-AU" dirty="0">
                <a:latin typeface="Times New Roman" pitchFamily="18" charset="0"/>
                <a:cs typeface="Times New Roman" pitchFamily="18" charset="0"/>
              </a:rPr>
              <a:t>How big is the </a:t>
            </a:r>
            <a:r>
              <a:rPr lang="en-AU" u="sng" dirty="0">
                <a:latin typeface="Times New Roman" pitchFamily="18" charset="0"/>
                <a:cs typeface="Times New Roman" pitchFamily="18" charset="0"/>
              </a:rPr>
              <a:t>market risk premium</a:t>
            </a:r>
            <a:r>
              <a:rPr lang="en-AU" dirty="0">
                <a:latin typeface="Times New Roman" pitchFamily="18" charset="0"/>
                <a:cs typeface="Times New Roman" pitchFamily="18" charset="0"/>
              </a:rPr>
              <a:t>? </a:t>
            </a:r>
            <a:endParaRPr lang="en-AU" dirty="0" smtClean="0">
              <a:latin typeface="Times New Roman" pitchFamily="18" charset="0"/>
              <a:cs typeface="Times New Roman" pitchFamily="18" charset="0"/>
            </a:endParaRPr>
          </a:p>
          <a:p>
            <a:r>
              <a:rPr lang="en-AU" dirty="0" smtClean="0">
                <a:latin typeface="Times New Roman" pitchFamily="18" charset="0"/>
                <a:cs typeface="Times New Roman" pitchFamily="18" charset="0"/>
              </a:rPr>
              <a:t>Prior </a:t>
            </a:r>
            <a:r>
              <a:rPr lang="en-AU" dirty="0">
                <a:latin typeface="Times New Roman" pitchFamily="18" charset="0"/>
                <a:cs typeface="Times New Roman" pitchFamily="18" charset="0"/>
              </a:rPr>
              <a:t>to the global financial crisis of the late </a:t>
            </a:r>
            <a:r>
              <a:rPr lang="en-AU" u="sng" dirty="0">
                <a:latin typeface="Times New Roman" pitchFamily="18" charset="0"/>
                <a:cs typeface="Times New Roman" pitchFamily="18" charset="0"/>
              </a:rPr>
              <a:t>2000’s, a stock market risk-premium in the range of 6–8%</a:t>
            </a:r>
            <a:r>
              <a:rPr lang="en-AU" dirty="0">
                <a:latin typeface="Times New Roman" pitchFamily="18" charset="0"/>
                <a:cs typeface="Times New Roman" pitchFamily="18" charset="0"/>
              </a:rPr>
              <a:t> was commonly referenced. </a:t>
            </a:r>
            <a:endParaRPr lang="en-AU" dirty="0" smtClean="0">
              <a:latin typeface="Times New Roman" pitchFamily="18" charset="0"/>
              <a:cs typeface="Times New Roman" pitchFamily="18" charset="0"/>
            </a:endParaRPr>
          </a:p>
          <a:p>
            <a:r>
              <a:rPr lang="en-AU" dirty="0" smtClean="0">
                <a:latin typeface="Times New Roman" pitchFamily="18" charset="0"/>
                <a:cs typeface="Times New Roman" pitchFamily="18" charset="0"/>
              </a:rPr>
              <a:t>Following </a:t>
            </a:r>
            <a:r>
              <a:rPr lang="en-AU" dirty="0">
                <a:latin typeface="Times New Roman" pitchFamily="18" charset="0"/>
                <a:cs typeface="Times New Roman" pitchFamily="18" charset="0"/>
              </a:rPr>
              <a:t>the global financial crisis, the concept became uncertain. </a:t>
            </a:r>
            <a:r>
              <a:rPr lang="en-AU" dirty="0" smtClean="0">
                <a:latin typeface="Times New Roman" pitchFamily="18" charset="0"/>
                <a:cs typeface="Times New Roman" pitchFamily="18" charset="0"/>
              </a:rPr>
              <a:t>Reflecting </a:t>
            </a:r>
            <a:r>
              <a:rPr lang="en-AU" dirty="0">
                <a:latin typeface="Times New Roman" pitchFamily="18" charset="0"/>
                <a:cs typeface="Times New Roman" pitchFamily="18" charset="0"/>
              </a:rPr>
              <a:t>the more downbeat sentiment of that time, a market risk premium closer to </a:t>
            </a:r>
            <a:r>
              <a:rPr lang="en-AU" u="sng" dirty="0">
                <a:latin typeface="Times New Roman" pitchFamily="18" charset="0"/>
                <a:cs typeface="Times New Roman" pitchFamily="18" charset="0"/>
              </a:rPr>
              <a:t>3.5%</a:t>
            </a:r>
            <a:r>
              <a:rPr lang="en-AU" dirty="0">
                <a:latin typeface="Times New Roman" pitchFamily="18" charset="0"/>
                <a:cs typeface="Times New Roman" pitchFamily="18" charset="0"/>
              </a:rPr>
              <a:t> was regarded as perhaps more realistically attainable. Moving forward from the global financial crisis, a market risk premium of 4.0% was regarded as realistically </a:t>
            </a:r>
            <a:r>
              <a:rPr lang="en-AU" dirty="0" smtClean="0">
                <a:latin typeface="Times New Roman" pitchFamily="18" charset="0"/>
                <a:cs typeface="Times New Roman" pitchFamily="18" charset="0"/>
              </a:rPr>
              <a:t>attainable, and, more recently again, a value closer to </a:t>
            </a:r>
            <a:r>
              <a:rPr lang="en-AU" u="sng" dirty="0" smtClean="0">
                <a:latin typeface="Times New Roman" pitchFamily="18" charset="0"/>
                <a:cs typeface="Times New Roman" pitchFamily="18" charset="0"/>
              </a:rPr>
              <a:t>6%</a:t>
            </a:r>
            <a:r>
              <a:rPr lang="en-AU" dirty="0" smtClean="0">
                <a:latin typeface="Times New Roman" pitchFamily="18" charset="0"/>
                <a:cs typeface="Times New Roman" pitchFamily="18" charset="0"/>
              </a:rPr>
              <a:t>. </a:t>
            </a:r>
            <a:endParaRPr lang="en-AU" dirty="0">
              <a:latin typeface="Times New Roman" pitchFamily="18" charset="0"/>
              <a:cs typeface="Times New Roman" pitchFamily="18" charset="0"/>
            </a:endParaRPr>
          </a:p>
        </p:txBody>
      </p:sp>
    </p:spTree>
    <p:extLst>
      <p:ext uri="{BB962C8B-B14F-4D97-AF65-F5344CB8AC3E}">
        <p14:creationId xmlns:p14="http://schemas.microsoft.com/office/powerpoint/2010/main" val="247966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smtClean="0"/>
              <a:t>Break time</a:t>
            </a:r>
            <a:endParaRPr lang="en-AU" i="1"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155699"/>
            <a:ext cx="7620000" cy="5715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7963884"/>
      </p:ext>
    </p:extLst>
  </p:cSld>
  <p:clrMapOvr>
    <a:masterClrMapping/>
  </p:clrMapOvr>
  <p:transition spd="slow">
    <p:wheel spokes="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60648"/>
            <a:ext cx="7772400" cy="792088"/>
          </a:xfrm>
        </p:spPr>
        <p:txBody>
          <a:bodyPr/>
          <a:lstStyle/>
          <a:p>
            <a:r>
              <a:rPr lang="en-AU" sz="3600" i="1" spc="0" dirty="0" smtClean="0">
                <a:solidFill>
                  <a:prstClr val="white"/>
                </a:solidFill>
                <a:latin typeface="Times New Roman" pitchFamily="18" charset="0"/>
                <a:ea typeface="+mn-ea"/>
                <a:cs typeface="Times New Roman" pitchFamily="18" charset="0"/>
              </a:rPr>
              <a:t>The </a:t>
            </a:r>
            <a:r>
              <a:rPr lang="en-AU" sz="3600" i="1" spc="0" dirty="0">
                <a:solidFill>
                  <a:prstClr val="white"/>
                </a:solidFill>
                <a:latin typeface="Times New Roman" pitchFamily="18" charset="0"/>
                <a:ea typeface="+mn-ea"/>
                <a:cs typeface="Times New Roman" pitchFamily="18" charset="0"/>
              </a:rPr>
              <a:t>firm’s cost of financial capital</a:t>
            </a:r>
            <a:endParaRPr lang="en-AU" sz="3600" dirty="0"/>
          </a:p>
        </p:txBody>
      </p:sp>
      <p:sp>
        <p:nvSpPr>
          <p:cNvPr id="3" name="Content Placeholder 2"/>
          <p:cNvSpPr>
            <a:spLocks noGrp="1"/>
          </p:cNvSpPr>
          <p:nvPr>
            <p:ph idx="1"/>
          </p:nvPr>
        </p:nvSpPr>
        <p:spPr>
          <a:xfrm>
            <a:off x="971600" y="1052736"/>
            <a:ext cx="7704856" cy="5472608"/>
          </a:xfrm>
        </p:spPr>
        <p:txBody>
          <a:bodyPr>
            <a:normAutofit fontScale="62500" lnSpcReduction="20000"/>
          </a:bodyPr>
          <a:lstStyle/>
          <a:p>
            <a:r>
              <a:rPr lang="en-AU" dirty="0" smtClean="0">
                <a:latin typeface="Times New Roman" pitchFamily="18" charset="0"/>
                <a:cs typeface="Times New Roman" pitchFamily="18" charset="0"/>
              </a:rPr>
              <a:t>We </a:t>
            </a:r>
            <a:r>
              <a:rPr lang="en-AU" dirty="0">
                <a:latin typeface="Times New Roman" pitchFamily="18" charset="0"/>
                <a:cs typeface="Times New Roman" pitchFamily="18" charset="0"/>
              </a:rPr>
              <a:t>commence with the idea that the holders of bonds and stocks in a firm are seeking </a:t>
            </a:r>
            <a:r>
              <a:rPr lang="en-AU" i="1" u="sng" dirty="0">
                <a:latin typeface="Times New Roman" pitchFamily="18" charset="0"/>
                <a:cs typeface="Times New Roman" pitchFamily="18" charset="0"/>
              </a:rPr>
              <a:t>the highest returns</a:t>
            </a:r>
            <a:r>
              <a:rPr lang="en-AU" i="1" dirty="0">
                <a:latin typeface="Times New Roman" pitchFamily="18" charset="0"/>
                <a:cs typeface="Times New Roman" pitchFamily="18" charset="0"/>
              </a:rPr>
              <a:t> </a:t>
            </a:r>
            <a:r>
              <a:rPr lang="en-AU" dirty="0">
                <a:latin typeface="Times New Roman" pitchFamily="18" charset="0"/>
                <a:cs typeface="Times New Roman" pitchFamily="18" charset="0"/>
              </a:rPr>
              <a:t>on their investments for a </a:t>
            </a:r>
            <a:r>
              <a:rPr lang="en-AU" dirty="0" smtClean="0">
                <a:latin typeface="Times New Roman" pitchFamily="18" charset="0"/>
                <a:cs typeface="Times New Roman" pitchFamily="18" charset="0"/>
              </a:rPr>
              <a:t>given  </a:t>
            </a:r>
            <a:r>
              <a:rPr lang="en-AU" i="1" u="sng" dirty="0">
                <a:latin typeface="Times New Roman" pitchFamily="18" charset="0"/>
                <a:cs typeface="Times New Roman" pitchFamily="18" charset="0"/>
              </a:rPr>
              <a:t>level of risk</a:t>
            </a:r>
            <a:r>
              <a:rPr lang="en-AU" dirty="0">
                <a:latin typeface="Times New Roman" pitchFamily="18" charset="0"/>
                <a:cs typeface="Times New Roman" pitchFamily="18" charset="0"/>
              </a:rPr>
              <a:t>, </a:t>
            </a:r>
            <a:endParaRPr lang="en-AU" dirty="0" smtClean="0">
              <a:latin typeface="Times New Roman" pitchFamily="18" charset="0"/>
              <a:cs typeface="Times New Roman" pitchFamily="18" charset="0"/>
            </a:endParaRPr>
          </a:p>
          <a:p>
            <a:endParaRPr lang="en-AU" dirty="0" smtClean="0">
              <a:latin typeface="Times New Roman" pitchFamily="18" charset="0"/>
              <a:cs typeface="Times New Roman" pitchFamily="18" charset="0"/>
            </a:endParaRPr>
          </a:p>
          <a:p>
            <a:r>
              <a:rPr lang="en-AU" dirty="0" smtClean="0">
                <a:latin typeface="Times New Roman" pitchFamily="18" charset="0"/>
                <a:cs typeface="Times New Roman" pitchFamily="18" charset="0"/>
              </a:rPr>
              <a:t>and </a:t>
            </a:r>
            <a:r>
              <a:rPr lang="en-AU" dirty="0">
                <a:latin typeface="Times New Roman" pitchFamily="18" charset="0"/>
                <a:cs typeface="Times New Roman" pitchFamily="18" charset="0"/>
              </a:rPr>
              <a:t>that such </a:t>
            </a:r>
            <a:r>
              <a:rPr lang="en-AU" i="1" u="sng" dirty="0">
                <a:latin typeface="Times New Roman" pitchFamily="18" charset="0"/>
                <a:cs typeface="Times New Roman" pitchFamily="18" charset="0"/>
              </a:rPr>
              <a:t>investors’ expectation of return </a:t>
            </a:r>
            <a:r>
              <a:rPr lang="en-AU" dirty="0">
                <a:latin typeface="Times New Roman" pitchFamily="18" charset="0"/>
                <a:cs typeface="Times New Roman" pitchFamily="18" charset="0"/>
              </a:rPr>
              <a:t>can, reciprocally, be viewed as identifying </a:t>
            </a:r>
            <a:r>
              <a:rPr lang="en-AU" i="1" u="sng" dirty="0">
                <a:latin typeface="Times New Roman" pitchFamily="18" charset="0"/>
                <a:cs typeface="Times New Roman" pitchFamily="18" charset="0"/>
              </a:rPr>
              <a:t>the firm’s cost of financial capital</a:t>
            </a:r>
            <a:r>
              <a:rPr lang="en-AU" dirty="0">
                <a:latin typeface="Times New Roman" pitchFamily="18" charset="0"/>
                <a:cs typeface="Times New Roman" pitchFamily="18" charset="0"/>
              </a:rPr>
              <a:t>. </a:t>
            </a:r>
            <a:endParaRPr lang="en-AU" dirty="0" smtClean="0">
              <a:latin typeface="Times New Roman" pitchFamily="18" charset="0"/>
              <a:cs typeface="Times New Roman" pitchFamily="18" charset="0"/>
            </a:endParaRPr>
          </a:p>
          <a:p>
            <a:endParaRPr lang="en-AU" dirty="0" smtClean="0">
              <a:latin typeface="Times New Roman" pitchFamily="18" charset="0"/>
              <a:cs typeface="Times New Roman" pitchFamily="18" charset="0"/>
            </a:endParaRPr>
          </a:p>
          <a:p>
            <a:r>
              <a:rPr lang="en-AU" dirty="0" smtClean="0">
                <a:latin typeface="Times New Roman" pitchFamily="18" charset="0"/>
                <a:cs typeface="Times New Roman" pitchFamily="18" charset="0"/>
              </a:rPr>
              <a:t>And</a:t>
            </a:r>
            <a:r>
              <a:rPr lang="en-AU" dirty="0">
                <a:latin typeface="Times New Roman" pitchFamily="18" charset="0"/>
                <a:cs typeface="Times New Roman" pitchFamily="18" charset="0"/>
              </a:rPr>
              <a:t>, thus, the criterion for the firm’s activities is that they provide a rate of financial return that at least meets </a:t>
            </a:r>
            <a:r>
              <a:rPr lang="en-AU" i="1" u="sng" dirty="0" smtClean="0">
                <a:latin typeface="Times New Roman" pitchFamily="18" charset="0"/>
                <a:cs typeface="Times New Roman" pitchFamily="18" charset="0"/>
              </a:rPr>
              <a:t>investors</a:t>
            </a:r>
            <a:r>
              <a:rPr lang="en-AU" i="1" u="sng" dirty="0">
                <a:latin typeface="Times New Roman" pitchFamily="18" charset="0"/>
                <a:cs typeface="Times New Roman" pitchFamily="18" charset="0"/>
              </a:rPr>
              <a:t>’ </a:t>
            </a:r>
            <a:r>
              <a:rPr lang="en-AU" i="1" u="sng" dirty="0" smtClean="0">
                <a:latin typeface="Times New Roman" pitchFamily="18" charset="0"/>
                <a:cs typeface="Times New Roman" pitchFamily="18" charset="0"/>
              </a:rPr>
              <a:t>required rate </a:t>
            </a:r>
            <a:r>
              <a:rPr lang="en-AU" i="1" u="sng" dirty="0">
                <a:latin typeface="Times New Roman" pitchFamily="18" charset="0"/>
                <a:cs typeface="Times New Roman" pitchFamily="18" charset="0"/>
              </a:rPr>
              <a:t>of return</a:t>
            </a:r>
            <a:r>
              <a:rPr lang="en-AU" dirty="0">
                <a:latin typeface="Times New Roman" pitchFamily="18" charset="0"/>
                <a:cs typeface="Times New Roman" pitchFamily="18" charset="0"/>
              </a:rPr>
              <a:t>. </a:t>
            </a:r>
            <a:endParaRPr lang="en-AU" dirty="0" smtClean="0">
              <a:latin typeface="Times New Roman" pitchFamily="18" charset="0"/>
              <a:cs typeface="Times New Roman" pitchFamily="18" charset="0"/>
            </a:endParaRPr>
          </a:p>
          <a:p>
            <a:endParaRPr lang="en-AU" dirty="0">
              <a:latin typeface="Times New Roman" pitchFamily="18" charset="0"/>
              <a:cs typeface="Times New Roman" pitchFamily="18" charset="0"/>
            </a:endParaRPr>
          </a:p>
          <a:p>
            <a:r>
              <a:rPr lang="en-AU" dirty="0" smtClean="0">
                <a:latin typeface="Times New Roman" pitchFamily="18" charset="0"/>
                <a:cs typeface="Times New Roman" pitchFamily="18" charset="0"/>
              </a:rPr>
              <a:t>Thus, </a:t>
            </a:r>
          </a:p>
          <a:p>
            <a:r>
              <a:rPr lang="en-AU" dirty="0" smtClean="0">
                <a:latin typeface="Times New Roman" pitchFamily="18" charset="0"/>
                <a:cs typeface="Times New Roman" pitchFamily="18" charset="0"/>
              </a:rPr>
              <a:t>(</a:t>
            </a:r>
            <a:r>
              <a:rPr lang="en-AU" dirty="0" err="1">
                <a:latin typeface="Times New Roman" pitchFamily="18" charset="0"/>
                <a:cs typeface="Times New Roman" pitchFamily="18" charset="0"/>
              </a:rPr>
              <a:t>i</a:t>
            </a:r>
            <a:r>
              <a:rPr lang="en-AU" dirty="0">
                <a:latin typeface="Times New Roman" pitchFamily="18" charset="0"/>
                <a:cs typeface="Times New Roman" pitchFamily="18" charset="0"/>
              </a:rPr>
              <a:t>) </a:t>
            </a:r>
            <a:r>
              <a:rPr lang="en-AU" u="sng" dirty="0">
                <a:latin typeface="Times New Roman" pitchFamily="18" charset="0"/>
                <a:cs typeface="Times New Roman" pitchFamily="18" charset="0"/>
              </a:rPr>
              <a:t>the investment activities of large firms</a:t>
            </a:r>
            <a:r>
              <a:rPr lang="en-AU" dirty="0">
                <a:latin typeface="Times New Roman" pitchFamily="18" charset="0"/>
                <a:cs typeface="Times New Roman" pitchFamily="18" charset="0"/>
              </a:rPr>
              <a:t> and </a:t>
            </a:r>
            <a:endParaRPr lang="en-AU" dirty="0" smtClean="0">
              <a:latin typeface="Times New Roman" pitchFamily="18" charset="0"/>
              <a:cs typeface="Times New Roman" pitchFamily="18" charset="0"/>
            </a:endParaRPr>
          </a:p>
          <a:p>
            <a:r>
              <a:rPr lang="en-AU" dirty="0" smtClean="0">
                <a:latin typeface="Times New Roman" pitchFamily="18" charset="0"/>
                <a:cs typeface="Times New Roman" pitchFamily="18" charset="0"/>
              </a:rPr>
              <a:t>(</a:t>
            </a:r>
            <a:r>
              <a:rPr lang="en-AU" dirty="0">
                <a:latin typeface="Times New Roman" pitchFamily="18" charset="0"/>
                <a:cs typeface="Times New Roman" pitchFamily="18" charset="0"/>
              </a:rPr>
              <a:t>ii) </a:t>
            </a:r>
            <a:r>
              <a:rPr lang="en-AU" dirty="0" smtClean="0">
                <a:latin typeface="Times New Roman" pitchFamily="18" charset="0"/>
                <a:cs typeface="Times New Roman" pitchFamily="18" charset="0"/>
              </a:rPr>
              <a:t>the </a:t>
            </a:r>
            <a:r>
              <a:rPr lang="en-AU" u="sng" dirty="0" smtClean="0">
                <a:latin typeface="Times New Roman" pitchFamily="18" charset="0"/>
                <a:cs typeface="Times New Roman" pitchFamily="18" charset="0"/>
              </a:rPr>
              <a:t>activities of financial </a:t>
            </a:r>
            <a:r>
              <a:rPr lang="en-AU" u="sng" dirty="0">
                <a:latin typeface="Times New Roman" pitchFamily="18" charset="0"/>
                <a:cs typeface="Times New Roman" pitchFamily="18" charset="0"/>
              </a:rPr>
              <a:t>markets and </a:t>
            </a:r>
            <a:r>
              <a:rPr lang="en-AU" u="sng" dirty="0" smtClean="0">
                <a:latin typeface="Times New Roman" pitchFamily="18" charset="0"/>
                <a:cs typeface="Times New Roman" pitchFamily="18" charset="0"/>
              </a:rPr>
              <a:t>their </a:t>
            </a:r>
            <a:r>
              <a:rPr lang="en-AU" u="sng" dirty="0">
                <a:latin typeface="Times New Roman" pitchFamily="18" charset="0"/>
                <a:cs typeface="Times New Roman" pitchFamily="18" charset="0"/>
              </a:rPr>
              <a:t>investment activities in </a:t>
            </a:r>
            <a:r>
              <a:rPr lang="en-AU" u="sng" dirty="0" smtClean="0">
                <a:latin typeface="Times New Roman" pitchFamily="18" charset="0"/>
                <a:cs typeface="Times New Roman" pitchFamily="18" charset="0"/>
              </a:rPr>
              <a:t>the </a:t>
            </a:r>
            <a:r>
              <a:rPr lang="en-AU" u="sng" dirty="0">
                <a:latin typeface="Times New Roman" pitchFamily="18" charset="0"/>
                <a:cs typeface="Times New Roman" pitchFamily="18" charset="0"/>
              </a:rPr>
              <a:t>bonds and stocks </a:t>
            </a:r>
            <a:r>
              <a:rPr lang="en-AU" u="sng" dirty="0" smtClean="0">
                <a:latin typeface="Times New Roman" pitchFamily="18" charset="0"/>
                <a:cs typeface="Times New Roman" pitchFamily="18" charset="0"/>
              </a:rPr>
              <a:t>of large firms</a:t>
            </a:r>
            <a:r>
              <a:rPr lang="en-AU" dirty="0" smtClean="0">
                <a:latin typeface="Times New Roman" pitchFamily="18" charset="0"/>
                <a:cs typeface="Times New Roman" pitchFamily="18" charset="0"/>
              </a:rPr>
              <a:t>,</a:t>
            </a:r>
          </a:p>
          <a:p>
            <a:endParaRPr lang="en-AU" dirty="0" smtClean="0">
              <a:latin typeface="Times New Roman" pitchFamily="18" charset="0"/>
              <a:cs typeface="Times New Roman" pitchFamily="18" charset="0"/>
            </a:endParaRPr>
          </a:p>
          <a:p>
            <a:r>
              <a:rPr lang="en-AU" dirty="0" smtClean="0">
                <a:latin typeface="Times New Roman" pitchFamily="18" charset="0"/>
                <a:cs typeface="Times New Roman" pitchFamily="18" charset="0"/>
              </a:rPr>
              <a:t>are </a:t>
            </a:r>
            <a:r>
              <a:rPr lang="en-AU" dirty="0">
                <a:latin typeface="Times New Roman" pitchFamily="18" charset="0"/>
                <a:cs typeface="Times New Roman" pitchFamily="18" charset="0"/>
              </a:rPr>
              <a:t>different sides of the same investment coin, connected by </a:t>
            </a:r>
            <a:endParaRPr lang="en-AU" dirty="0" smtClean="0">
              <a:latin typeface="Times New Roman" pitchFamily="18" charset="0"/>
              <a:cs typeface="Times New Roman" pitchFamily="18" charset="0"/>
            </a:endParaRPr>
          </a:p>
          <a:p>
            <a:pPr marL="68580" indent="0">
              <a:buNone/>
            </a:pPr>
            <a:r>
              <a:rPr lang="en-AU" dirty="0">
                <a:latin typeface="Times New Roman" pitchFamily="18" charset="0"/>
                <a:cs typeface="Times New Roman" pitchFamily="18" charset="0"/>
              </a:rPr>
              <a:t> </a:t>
            </a:r>
            <a:r>
              <a:rPr lang="en-AU" dirty="0" smtClean="0">
                <a:latin typeface="Times New Roman" pitchFamily="18" charset="0"/>
                <a:cs typeface="Times New Roman" pitchFamily="18" charset="0"/>
              </a:rPr>
              <a:t>     </a:t>
            </a:r>
            <a:r>
              <a:rPr lang="en-AU" u="sng" dirty="0" smtClean="0">
                <a:latin typeface="Times New Roman" pitchFamily="18" charset="0"/>
                <a:cs typeface="Times New Roman" pitchFamily="18" charset="0"/>
              </a:rPr>
              <a:t>the </a:t>
            </a:r>
            <a:r>
              <a:rPr lang="en-AU" u="sng" dirty="0">
                <a:latin typeface="Times New Roman" pitchFamily="18" charset="0"/>
                <a:cs typeface="Times New Roman" pitchFamily="18" charset="0"/>
              </a:rPr>
              <a:t>cost of financial capital</a:t>
            </a:r>
            <a:r>
              <a:rPr lang="en-AU" dirty="0">
                <a:latin typeface="Times New Roman" pitchFamily="18" charset="0"/>
                <a:cs typeface="Times New Roman" pitchFamily="18" charset="0"/>
              </a:rPr>
              <a:t>. </a:t>
            </a:r>
          </a:p>
        </p:txBody>
      </p:sp>
    </p:spTree>
    <p:extLst>
      <p:ext uri="{BB962C8B-B14F-4D97-AF65-F5344CB8AC3E}">
        <p14:creationId xmlns:p14="http://schemas.microsoft.com/office/powerpoint/2010/main" val="12019064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circle(in)">
                                      <p:cBhvr>
                                        <p:cTn id="19" dur="2000"/>
                                        <p:tgtEl>
                                          <p:spTgt spid="3">
                                            <p:txEl>
                                              <p:pRg st="6" end="6"/>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circle(in)">
                                      <p:cBhvr>
                                        <p:cTn id="22" dur="2000"/>
                                        <p:tgtEl>
                                          <p:spTgt spid="3">
                                            <p:txEl>
                                              <p:pRg st="7" end="7"/>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circle(in)">
                                      <p:cBhvr>
                                        <p:cTn id="25" dur="2000"/>
                                        <p:tgtEl>
                                          <p:spTgt spid="3">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animEffect transition="in" filter="fade">
                                      <p:cBhvr>
                                        <p:cTn id="30" dur="1000"/>
                                        <p:tgtEl>
                                          <p:spTgt spid="3">
                                            <p:txEl>
                                              <p:pRg st="10" end="10"/>
                                            </p:txEl>
                                          </p:spTgt>
                                        </p:tgtEl>
                                      </p:cBhvr>
                                    </p:animEffect>
                                    <p:anim calcmode="lin" valueType="num">
                                      <p:cBhvr>
                                        <p:cTn id="3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fade">
                                      <p:cBhvr>
                                        <p:cTn id="35" dur="1000"/>
                                        <p:tgtEl>
                                          <p:spTgt spid="3">
                                            <p:txEl>
                                              <p:pRg st="11" end="11"/>
                                            </p:txEl>
                                          </p:spTgt>
                                        </p:tgtEl>
                                      </p:cBhvr>
                                    </p:animEffect>
                                    <p:anim calcmode="lin" valueType="num">
                                      <p:cBhvr>
                                        <p:cTn id="36"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188744"/>
          </a:xfrm>
        </p:spPr>
        <p:txBody>
          <a:bodyPr/>
          <a:lstStyle/>
          <a:p>
            <a:r>
              <a:rPr lang="en-AU" dirty="0" smtClean="0"/>
              <a:t>The three pillars of corporate finance</a:t>
            </a:r>
            <a:endParaRPr lang="en-AU" dirty="0"/>
          </a:p>
        </p:txBody>
      </p:sp>
      <p:sp>
        <p:nvSpPr>
          <p:cNvPr id="3" name="Content Placeholder 2"/>
          <p:cNvSpPr>
            <a:spLocks noGrp="1"/>
          </p:cNvSpPr>
          <p:nvPr>
            <p:ph idx="1"/>
          </p:nvPr>
        </p:nvSpPr>
        <p:spPr/>
        <p:txBody>
          <a:bodyPr>
            <a:normAutofit fontScale="77500" lnSpcReduction="20000"/>
          </a:bodyPr>
          <a:lstStyle/>
          <a:p>
            <a:r>
              <a:rPr lang="en-AU" dirty="0">
                <a:latin typeface="Times New Roman" pitchFamily="18" charset="0"/>
                <a:cs typeface="Times New Roman" pitchFamily="18" charset="0"/>
              </a:rPr>
              <a:t>Thus, consider the three essential sequential decisions of corporate financial investment (the “three pillars” of corporate finance</a:t>
            </a:r>
            <a:r>
              <a:rPr lang="en-AU" dirty="0" smtClean="0">
                <a:latin typeface="Times New Roman" pitchFamily="18" charset="0"/>
                <a:cs typeface="Times New Roman" pitchFamily="18" charset="0"/>
              </a:rPr>
              <a:t>):</a:t>
            </a:r>
          </a:p>
          <a:p>
            <a:r>
              <a:rPr lang="en-AU" u="sng" dirty="0" smtClean="0">
                <a:latin typeface="Times New Roman" pitchFamily="18" charset="0"/>
                <a:cs typeface="Times New Roman" pitchFamily="18" charset="0"/>
              </a:rPr>
              <a:t>First </a:t>
            </a:r>
            <a:r>
              <a:rPr lang="en-AU" u="sng" dirty="0">
                <a:latin typeface="Times New Roman" pitchFamily="18" charset="0"/>
                <a:cs typeface="Times New Roman" pitchFamily="18" charset="0"/>
              </a:rPr>
              <a:t>pillar</a:t>
            </a:r>
            <a:r>
              <a:rPr lang="en-AU" dirty="0">
                <a:latin typeface="Times New Roman" pitchFamily="18" charset="0"/>
                <a:cs typeface="Times New Roman" pitchFamily="18" charset="0"/>
              </a:rPr>
              <a:t>: the “</a:t>
            </a:r>
            <a:r>
              <a:rPr lang="en-AU" u="sng" dirty="0">
                <a:latin typeface="Times New Roman" pitchFamily="18" charset="0"/>
                <a:cs typeface="Times New Roman" pitchFamily="18" charset="0"/>
              </a:rPr>
              <a:t>investmen</a:t>
            </a:r>
            <a:r>
              <a:rPr lang="en-AU" dirty="0">
                <a:latin typeface="Times New Roman" pitchFamily="18" charset="0"/>
                <a:cs typeface="Times New Roman" pitchFamily="18" charset="0"/>
              </a:rPr>
              <a:t>t” decision: Where, at any time, should the firm be investing its limited resources of plant, employees, as well as finance?  </a:t>
            </a:r>
          </a:p>
          <a:p>
            <a:r>
              <a:rPr lang="en-AU" u="sng" dirty="0">
                <a:latin typeface="Times New Roman" pitchFamily="18" charset="0"/>
                <a:cs typeface="Times New Roman" pitchFamily="18" charset="0"/>
              </a:rPr>
              <a:t>Second pillar</a:t>
            </a:r>
            <a:r>
              <a:rPr lang="en-AU" dirty="0">
                <a:latin typeface="Times New Roman" pitchFamily="18" charset="0"/>
                <a:cs typeface="Times New Roman" pitchFamily="18" charset="0"/>
              </a:rPr>
              <a:t>: the “</a:t>
            </a:r>
            <a:r>
              <a:rPr lang="en-AU" u="sng" dirty="0">
                <a:latin typeface="Times New Roman" pitchFamily="18" charset="0"/>
                <a:cs typeface="Times New Roman" pitchFamily="18" charset="0"/>
              </a:rPr>
              <a:t>financin</a:t>
            </a:r>
            <a:r>
              <a:rPr lang="en-AU" dirty="0">
                <a:latin typeface="Times New Roman" pitchFamily="18" charset="0"/>
                <a:cs typeface="Times New Roman" pitchFamily="18" charset="0"/>
              </a:rPr>
              <a:t>g” (capital structure) decision: Having identified the above investment decisions, how should the firm be financing those investments as between debt and equity finance? </a:t>
            </a:r>
          </a:p>
          <a:p>
            <a:r>
              <a:rPr lang="en-AU" u="sng" dirty="0">
                <a:latin typeface="Times New Roman" pitchFamily="18" charset="0"/>
                <a:cs typeface="Times New Roman" pitchFamily="18" charset="0"/>
              </a:rPr>
              <a:t>Third pillar</a:t>
            </a:r>
            <a:r>
              <a:rPr lang="en-AU" dirty="0">
                <a:latin typeface="Times New Roman" pitchFamily="18" charset="0"/>
                <a:cs typeface="Times New Roman" pitchFamily="18" charset="0"/>
              </a:rPr>
              <a:t>: the “</a:t>
            </a:r>
            <a:r>
              <a:rPr lang="en-AU" u="sng" dirty="0">
                <a:latin typeface="Times New Roman" pitchFamily="18" charset="0"/>
                <a:cs typeface="Times New Roman" pitchFamily="18" charset="0"/>
              </a:rPr>
              <a:t>repatriation</a:t>
            </a:r>
            <a:r>
              <a:rPr lang="en-AU" dirty="0">
                <a:latin typeface="Times New Roman" pitchFamily="18" charset="0"/>
                <a:cs typeface="Times New Roman" pitchFamily="18" charset="0"/>
              </a:rPr>
              <a:t>” decision: At what point in the firm’s life-cycle should the firm be returning the profitable outcomes of its investments to shareholders (as dividends or buy backs of shares)?</a:t>
            </a:r>
          </a:p>
          <a:p>
            <a:endParaRPr lang="en-AU" dirty="0"/>
          </a:p>
        </p:txBody>
      </p:sp>
    </p:spTree>
    <p:extLst>
      <p:ext uri="{BB962C8B-B14F-4D97-AF65-F5344CB8AC3E}">
        <p14:creationId xmlns:p14="http://schemas.microsoft.com/office/powerpoint/2010/main" val="1760172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first pillar</a:t>
            </a:r>
            <a:endParaRPr lang="en-AU" dirty="0"/>
          </a:p>
        </p:txBody>
      </p:sp>
      <p:sp>
        <p:nvSpPr>
          <p:cNvPr id="3" name="Content Placeholder 2"/>
          <p:cNvSpPr>
            <a:spLocks noGrp="1"/>
          </p:cNvSpPr>
          <p:nvPr>
            <p:ph idx="1"/>
          </p:nvPr>
        </p:nvSpPr>
        <p:spPr/>
        <p:txBody>
          <a:bodyPr>
            <a:normAutofit fontScale="92500" lnSpcReduction="10000"/>
          </a:bodyPr>
          <a:lstStyle/>
          <a:p>
            <a:pPr algn="just">
              <a:lnSpc>
                <a:spcPct val="200000"/>
              </a:lnSpc>
              <a:spcAft>
                <a:spcPts val="1000"/>
              </a:spcAft>
            </a:pPr>
            <a:r>
              <a:rPr lang="en-AU" sz="3200" dirty="0">
                <a:latin typeface="Times New Roman"/>
                <a:ea typeface="Times New Roman"/>
                <a:cs typeface="Times New Roman"/>
              </a:rPr>
              <a:t>For the first pillar “</a:t>
            </a:r>
            <a:r>
              <a:rPr lang="en-AU" sz="3200" u="sng" dirty="0">
                <a:latin typeface="Times New Roman"/>
                <a:ea typeface="Times New Roman"/>
                <a:cs typeface="Times New Roman"/>
              </a:rPr>
              <a:t>investmen</a:t>
            </a:r>
            <a:r>
              <a:rPr lang="en-AU" sz="3200" dirty="0">
                <a:latin typeface="Times New Roman"/>
                <a:ea typeface="Times New Roman"/>
                <a:cs typeface="Times New Roman"/>
              </a:rPr>
              <a:t>t” decision, we have the clear guideline: invest in projects that provide shareholders with an expectation of return that exceeds or at least matches the rate implied by the </a:t>
            </a:r>
            <a:r>
              <a:rPr lang="en-AU" sz="3200" dirty="0" err="1">
                <a:latin typeface="Times New Roman"/>
                <a:ea typeface="Times New Roman"/>
                <a:cs typeface="Times New Roman"/>
              </a:rPr>
              <a:t>CAPM</a:t>
            </a:r>
            <a:r>
              <a:rPr lang="en-AU" sz="3200" dirty="0">
                <a:latin typeface="Times New Roman"/>
                <a:ea typeface="Times New Roman"/>
                <a:cs typeface="Times New Roman"/>
              </a:rPr>
              <a:t>. </a:t>
            </a:r>
            <a:endParaRPr lang="en-AU" sz="2800" dirty="0">
              <a:latin typeface="Calibri"/>
              <a:ea typeface="Calibri"/>
              <a:cs typeface="Times New Roman"/>
            </a:endParaRPr>
          </a:p>
          <a:p>
            <a:endParaRPr lang="en-AU" dirty="0"/>
          </a:p>
        </p:txBody>
      </p:sp>
    </p:spTree>
    <p:extLst>
      <p:ext uri="{BB962C8B-B14F-4D97-AF65-F5344CB8AC3E}">
        <p14:creationId xmlns:p14="http://schemas.microsoft.com/office/powerpoint/2010/main" val="183972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smtClean="0"/>
              <a:t>Financial Markets</a:t>
            </a:r>
            <a:endParaRPr lang="en-AU" i="1" dirty="0"/>
          </a:p>
        </p:txBody>
      </p:sp>
      <p:sp>
        <p:nvSpPr>
          <p:cNvPr id="3" name="Content Placeholder 2"/>
          <p:cNvSpPr>
            <a:spLocks noGrp="1"/>
          </p:cNvSpPr>
          <p:nvPr>
            <p:ph idx="1"/>
          </p:nvPr>
        </p:nvSpPr>
        <p:spPr>
          <a:xfrm>
            <a:off x="914400" y="1628800"/>
            <a:ext cx="7772400" cy="4726760"/>
          </a:xfrm>
        </p:spPr>
        <p:txBody>
          <a:bodyPr>
            <a:normAutofit fontScale="92500"/>
          </a:bodyPr>
          <a:lstStyle/>
          <a:p>
            <a:r>
              <a:rPr lang="en-AU" sz="4000" dirty="0">
                <a:latin typeface="Times New Roman" pitchFamily="18" charset="0"/>
                <a:cs typeface="Times New Roman" pitchFamily="18" charset="0"/>
              </a:rPr>
              <a:t>The history of the landscape of modern civilization is inseparable from the history of financial markets and their financing of large </a:t>
            </a:r>
            <a:r>
              <a:rPr lang="en-AU" sz="4000" dirty="0" smtClean="0">
                <a:latin typeface="Times New Roman" pitchFamily="18" charset="0"/>
                <a:cs typeface="Times New Roman" pitchFamily="18" charset="0"/>
              </a:rPr>
              <a:t>firms</a:t>
            </a:r>
          </a:p>
          <a:p>
            <a:r>
              <a:rPr lang="en-AU" sz="4000" dirty="0" smtClean="0">
                <a:latin typeface="Times New Roman" pitchFamily="18" charset="0"/>
                <a:cs typeface="Times New Roman" pitchFamily="18" charset="0"/>
              </a:rPr>
              <a:t>Ingenuity </a:t>
            </a:r>
            <a:r>
              <a:rPr lang="en-AU" sz="4000" dirty="0">
                <a:latin typeface="Times New Roman" pitchFamily="18" charset="0"/>
                <a:cs typeface="Times New Roman" pitchFamily="18" charset="0"/>
              </a:rPr>
              <a:t>without the means of production afforded by large firms financed by capital markets, can take us only so far.</a:t>
            </a:r>
          </a:p>
        </p:txBody>
      </p:sp>
    </p:spTree>
    <p:extLst>
      <p:ext uri="{BB962C8B-B14F-4D97-AF65-F5344CB8AC3E}">
        <p14:creationId xmlns:p14="http://schemas.microsoft.com/office/powerpoint/2010/main" val="118002030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ircle(in)">
                                      <p:cBhvr>
                                        <p:cTn id="14"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Second and Third pillars</a:t>
            </a:r>
            <a:endParaRPr lang="en-AU" dirty="0"/>
          </a:p>
        </p:txBody>
      </p:sp>
      <p:sp>
        <p:nvSpPr>
          <p:cNvPr id="3" name="Content Placeholder 2"/>
          <p:cNvSpPr>
            <a:spLocks noGrp="1"/>
          </p:cNvSpPr>
          <p:nvPr>
            <p:ph idx="1"/>
          </p:nvPr>
        </p:nvSpPr>
        <p:spPr/>
        <p:txBody>
          <a:bodyPr>
            <a:normAutofit fontScale="92500" lnSpcReduction="10000"/>
          </a:bodyPr>
          <a:lstStyle/>
          <a:p>
            <a:r>
              <a:rPr lang="en-AU" dirty="0">
                <a:latin typeface="Times New Roman" pitchFamily="18" charset="0"/>
                <a:cs typeface="Times New Roman" pitchFamily="18" charset="0"/>
              </a:rPr>
              <a:t>The sequential second pillar “</a:t>
            </a:r>
            <a:r>
              <a:rPr lang="en-AU" u="sng" dirty="0">
                <a:latin typeface="Times New Roman" pitchFamily="18" charset="0"/>
                <a:cs typeface="Times New Roman" pitchFamily="18" charset="0"/>
              </a:rPr>
              <a:t>financing</a:t>
            </a:r>
            <a:r>
              <a:rPr lang="en-AU" dirty="0">
                <a:latin typeface="Times New Roman" pitchFamily="18" charset="0"/>
                <a:cs typeface="Times New Roman" pitchFamily="18" charset="0"/>
              </a:rPr>
              <a:t>” and third pillar “</a:t>
            </a:r>
            <a:r>
              <a:rPr lang="en-AU" u="sng" dirty="0">
                <a:latin typeface="Times New Roman" pitchFamily="18" charset="0"/>
                <a:cs typeface="Times New Roman" pitchFamily="18" charset="0"/>
              </a:rPr>
              <a:t>repatriation</a:t>
            </a:r>
            <a:r>
              <a:rPr lang="en-AU" dirty="0">
                <a:latin typeface="Times New Roman" pitchFamily="18" charset="0"/>
                <a:cs typeface="Times New Roman" pitchFamily="18" charset="0"/>
              </a:rPr>
              <a:t>” decisions of corporate financial investment identify the circulation of funds (as equity or debt finance) into the company before funds are returned to the firm’s investors who hold the firm’s equity and debt. </a:t>
            </a:r>
            <a:endParaRPr lang="en-AU" dirty="0" smtClean="0">
              <a:latin typeface="Times New Roman" pitchFamily="18" charset="0"/>
              <a:cs typeface="Times New Roman" pitchFamily="18" charset="0"/>
            </a:endParaRPr>
          </a:p>
          <a:p>
            <a:endParaRPr lang="en-AU" dirty="0">
              <a:latin typeface="Times New Roman" pitchFamily="18" charset="0"/>
              <a:cs typeface="Times New Roman" pitchFamily="18" charset="0"/>
            </a:endParaRPr>
          </a:p>
          <a:p>
            <a:r>
              <a:rPr lang="en-AU" dirty="0" smtClean="0">
                <a:latin typeface="Times New Roman" pitchFamily="18" charset="0"/>
                <a:cs typeface="Times New Roman" pitchFamily="18" charset="0"/>
              </a:rPr>
              <a:t>A </a:t>
            </a:r>
            <a:r>
              <a:rPr lang="en-AU" dirty="0">
                <a:latin typeface="Times New Roman" pitchFamily="18" charset="0"/>
                <a:cs typeface="Times New Roman" pitchFamily="18" charset="0"/>
              </a:rPr>
              <a:t>modern understanding of the circulation of funds from investors into the firm and back again to investors, commences with </a:t>
            </a:r>
            <a:r>
              <a:rPr lang="en-AU" u="sng" dirty="0">
                <a:latin typeface="Times New Roman" pitchFamily="18" charset="0"/>
                <a:cs typeface="Times New Roman" pitchFamily="18" charset="0"/>
              </a:rPr>
              <a:t>Franco Modigliani and Merton Miller</a:t>
            </a:r>
            <a:r>
              <a:rPr lang="en-AU" dirty="0">
                <a:latin typeface="Times New Roman" pitchFamily="18" charset="0"/>
                <a:cs typeface="Times New Roman" pitchFamily="18" charset="0"/>
              </a:rPr>
              <a:t>. </a:t>
            </a:r>
            <a:endParaRPr lang="en-AU" dirty="0" smtClean="0">
              <a:latin typeface="Times New Roman" pitchFamily="18" charset="0"/>
              <a:cs typeface="Times New Roman" pitchFamily="18" charset="0"/>
            </a:endParaRPr>
          </a:p>
          <a:p>
            <a:endParaRPr lang="en-AU" dirty="0">
              <a:latin typeface="Times New Roman" pitchFamily="18" charset="0"/>
              <a:cs typeface="Times New Roman" pitchFamily="18" charset="0"/>
            </a:endParaRPr>
          </a:p>
        </p:txBody>
      </p:sp>
    </p:spTree>
    <p:extLst>
      <p:ext uri="{BB962C8B-B14F-4D97-AF65-F5344CB8AC3E}">
        <p14:creationId xmlns:p14="http://schemas.microsoft.com/office/powerpoint/2010/main" val="175703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Modigliani and Miller</a:t>
            </a:r>
            <a:endParaRPr lang="en-AU" dirty="0"/>
          </a:p>
        </p:txBody>
      </p:sp>
      <p:sp>
        <p:nvSpPr>
          <p:cNvPr id="3" name="Content Placeholder 2"/>
          <p:cNvSpPr>
            <a:spLocks noGrp="1"/>
          </p:cNvSpPr>
          <p:nvPr>
            <p:ph idx="1"/>
          </p:nvPr>
        </p:nvSpPr>
        <p:spPr>
          <a:xfrm>
            <a:off x="914400" y="1340768"/>
            <a:ext cx="7772400" cy="5014792"/>
          </a:xfrm>
        </p:spPr>
        <p:txBody>
          <a:bodyPr>
            <a:normAutofit lnSpcReduction="10000"/>
          </a:bodyPr>
          <a:lstStyle/>
          <a:p>
            <a:pPr lvl="0">
              <a:buClr>
                <a:srgbClr val="DBF5F9"/>
              </a:buClr>
            </a:pPr>
            <a:r>
              <a:rPr lang="en-AU" sz="2000" dirty="0">
                <a:solidFill>
                  <a:prstClr val="white"/>
                </a:solidFill>
                <a:latin typeface="Times New Roman" pitchFamily="18" charset="0"/>
                <a:cs typeface="Times New Roman" pitchFamily="18" charset="0"/>
              </a:rPr>
              <a:t>In the late 1950s and early 1960s, these two academics articulated their arguments as the </a:t>
            </a:r>
            <a:r>
              <a:rPr lang="en-AU" sz="2000" u="sng" dirty="0">
                <a:solidFill>
                  <a:prstClr val="white"/>
                </a:solidFill>
                <a:latin typeface="Times New Roman" pitchFamily="18" charset="0"/>
                <a:cs typeface="Times New Roman" pitchFamily="18" charset="0"/>
              </a:rPr>
              <a:t>Modigliani and Miller (MM) propositions</a:t>
            </a:r>
            <a:r>
              <a:rPr lang="en-AU" sz="2000" dirty="0">
                <a:solidFill>
                  <a:prstClr val="white"/>
                </a:solidFill>
                <a:latin typeface="Times New Roman" pitchFamily="18" charset="0"/>
                <a:cs typeface="Times New Roman" pitchFamily="18" charset="0"/>
              </a:rPr>
              <a:t>, where they argued that the firm’s value is the value of its future cash flows in relation to risk, and that this value is independent of how the cash flow is ultimately distributed between shareholders and bond holders. </a:t>
            </a:r>
            <a:endParaRPr lang="en-AU" sz="2000" dirty="0" smtClean="0">
              <a:solidFill>
                <a:prstClr val="white"/>
              </a:solidFill>
              <a:latin typeface="Times New Roman" pitchFamily="18" charset="0"/>
              <a:cs typeface="Times New Roman" pitchFamily="18" charset="0"/>
            </a:endParaRPr>
          </a:p>
          <a:p>
            <a:pPr lvl="0">
              <a:buClr>
                <a:srgbClr val="DBF5F9"/>
              </a:buClr>
            </a:pPr>
            <a:endParaRPr lang="en-AU" sz="2000" dirty="0">
              <a:solidFill>
                <a:prstClr val="white"/>
              </a:solidFill>
              <a:latin typeface="Times New Roman" pitchFamily="18" charset="0"/>
              <a:cs typeface="Times New Roman" pitchFamily="18" charset="0"/>
            </a:endParaRPr>
          </a:p>
          <a:p>
            <a:pPr lvl="0">
              <a:buClr>
                <a:srgbClr val="DBF5F9"/>
              </a:buClr>
            </a:pPr>
            <a:r>
              <a:rPr lang="en-AU" sz="2000" dirty="0" smtClean="0">
                <a:solidFill>
                  <a:prstClr val="white"/>
                </a:solidFill>
                <a:latin typeface="Times New Roman" pitchFamily="18" charset="0"/>
                <a:cs typeface="Times New Roman" pitchFamily="18" charset="0"/>
              </a:rPr>
              <a:t>Thus</a:t>
            </a:r>
            <a:r>
              <a:rPr lang="en-AU" sz="2000" dirty="0">
                <a:solidFill>
                  <a:prstClr val="white"/>
                </a:solidFill>
                <a:latin typeface="Times New Roman" pitchFamily="18" charset="0"/>
                <a:cs typeface="Times New Roman" pitchFamily="18" charset="0"/>
              </a:rPr>
              <a:t>, the firm’s value is, in principle, </a:t>
            </a:r>
            <a:r>
              <a:rPr lang="en-AU" sz="2000" u="sng" dirty="0">
                <a:solidFill>
                  <a:prstClr val="white"/>
                </a:solidFill>
                <a:latin typeface="Times New Roman" pitchFamily="18" charset="0"/>
                <a:cs typeface="Times New Roman" pitchFamily="18" charset="0"/>
              </a:rPr>
              <a:t>independent of its capital structure</a:t>
            </a:r>
            <a:r>
              <a:rPr lang="en-AU" sz="2000" dirty="0">
                <a:solidFill>
                  <a:prstClr val="white"/>
                </a:solidFill>
                <a:latin typeface="Times New Roman" pitchFamily="18" charset="0"/>
                <a:cs typeface="Times New Roman" pitchFamily="18" charset="0"/>
              </a:rPr>
              <a:t> (its level of debt or leverage) – the </a:t>
            </a:r>
            <a:r>
              <a:rPr lang="en-AU" sz="2000" u="sng" dirty="0">
                <a:solidFill>
                  <a:prstClr val="white"/>
                </a:solidFill>
                <a:latin typeface="Times New Roman" pitchFamily="18" charset="0"/>
                <a:cs typeface="Times New Roman" pitchFamily="18" charset="0"/>
              </a:rPr>
              <a:t>second</a:t>
            </a:r>
            <a:r>
              <a:rPr lang="en-AU" sz="2000" dirty="0">
                <a:solidFill>
                  <a:prstClr val="white"/>
                </a:solidFill>
                <a:latin typeface="Times New Roman" pitchFamily="18" charset="0"/>
                <a:cs typeface="Times New Roman" pitchFamily="18" charset="0"/>
              </a:rPr>
              <a:t> pillar of corporate finance. </a:t>
            </a:r>
            <a:endParaRPr lang="en-AU" sz="2000" dirty="0" smtClean="0">
              <a:solidFill>
                <a:prstClr val="white"/>
              </a:solidFill>
              <a:latin typeface="Times New Roman" pitchFamily="18" charset="0"/>
              <a:cs typeface="Times New Roman" pitchFamily="18" charset="0"/>
            </a:endParaRPr>
          </a:p>
          <a:p>
            <a:pPr lvl="0">
              <a:buClr>
                <a:srgbClr val="DBF5F9"/>
              </a:buClr>
            </a:pPr>
            <a:endParaRPr lang="en-AU" sz="2000" dirty="0">
              <a:solidFill>
                <a:prstClr val="white"/>
              </a:solidFill>
              <a:latin typeface="Times New Roman" pitchFamily="18" charset="0"/>
              <a:cs typeface="Times New Roman" pitchFamily="18" charset="0"/>
            </a:endParaRPr>
          </a:p>
          <a:p>
            <a:pPr lvl="0">
              <a:buClr>
                <a:srgbClr val="DBF5F9"/>
              </a:buClr>
            </a:pPr>
            <a:r>
              <a:rPr lang="en-AU" sz="2000" dirty="0" smtClean="0">
                <a:solidFill>
                  <a:prstClr val="white"/>
                </a:solidFill>
                <a:latin typeface="Times New Roman" pitchFamily="18" charset="0"/>
                <a:cs typeface="Times New Roman" pitchFamily="18" charset="0"/>
              </a:rPr>
              <a:t>Similarly</a:t>
            </a:r>
            <a:r>
              <a:rPr lang="en-AU" sz="2000" dirty="0">
                <a:solidFill>
                  <a:prstClr val="white"/>
                </a:solidFill>
                <a:latin typeface="Times New Roman" pitchFamily="18" charset="0"/>
                <a:cs typeface="Times New Roman" pitchFamily="18" charset="0"/>
              </a:rPr>
              <a:t>, they argued, the firm’s current value should be independent of the future timing of how shareholders choose to return the firm’s profitability to themselves – the </a:t>
            </a:r>
            <a:r>
              <a:rPr lang="en-AU" sz="2000" u="sng" dirty="0">
                <a:solidFill>
                  <a:prstClr val="white"/>
                </a:solidFill>
                <a:latin typeface="Times New Roman" pitchFamily="18" charset="0"/>
                <a:cs typeface="Times New Roman" pitchFamily="18" charset="0"/>
              </a:rPr>
              <a:t>third</a:t>
            </a:r>
            <a:r>
              <a:rPr lang="en-AU" sz="2000" dirty="0">
                <a:solidFill>
                  <a:prstClr val="white"/>
                </a:solidFill>
                <a:latin typeface="Times New Roman" pitchFamily="18" charset="0"/>
                <a:cs typeface="Times New Roman" pitchFamily="18" charset="0"/>
              </a:rPr>
              <a:t> pillar of corporate finance. And, thus, the firm’s value is, in principle, </a:t>
            </a:r>
            <a:r>
              <a:rPr lang="en-AU" sz="2000" u="sng" dirty="0">
                <a:solidFill>
                  <a:prstClr val="white"/>
                </a:solidFill>
                <a:latin typeface="Times New Roman" pitchFamily="18" charset="0"/>
                <a:cs typeface="Times New Roman" pitchFamily="18" charset="0"/>
              </a:rPr>
              <a:t>independent of its dividend policy</a:t>
            </a:r>
            <a:r>
              <a:rPr lang="en-AU" sz="2000" dirty="0">
                <a:solidFill>
                  <a:prstClr val="white"/>
                </a:solidFill>
                <a:latin typeface="Times New Roman" pitchFamily="18" charset="0"/>
                <a:cs typeface="Times New Roman" pitchFamily="18" charset="0"/>
              </a:rPr>
              <a:t> (or a policy of buy back of its </a:t>
            </a:r>
            <a:r>
              <a:rPr lang="en-AU" sz="2000" dirty="0" smtClean="0">
                <a:solidFill>
                  <a:prstClr val="white"/>
                </a:solidFill>
                <a:latin typeface="Times New Roman" pitchFamily="18" charset="0"/>
                <a:cs typeface="Times New Roman" pitchFamily="18" charset="0"/>
              </a:rPr>
              <a:t>shares).</a:t>
            </a:r>
            <a:endParaRPr lang="en-AU" sz="2000" dirty="0">
              <a:solidFill>
                <a:prstClr val="white"/>
              </a:solidFill>
              <a:latin typeface="Times New Roman" pitchFamily="18" charset="0"/>
              <a:cs typeface="Times New Roman" pitchFamily="18" charset="0"/>
            </a:endParaRPr>
          </a:p>
          <a:p>
            <a:endParaRPr lang="en-AU" sz="2000" dirty="0"/>
          </a:p>
        </p:txBody>
      </p:sp>
    </p:spTree>
    <p:extLst>
      <p:ext uri="{BB962C8B-B14F-4D97-AF65-F5344CB8AC3E}">
        <p14:creationId xmlns:p14="http://schemas.microsoft.com/office/powerpoint/2010/main" val="280392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ircle(in)">
                                      <p:cBhvr>
                                        <p:cTn id="1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Traditional Finance Texts</a:t>
            </a:r>
            <a:endParaRPr lang="en-AU" dirty="0"/>
          </a:p>
        </p:txBody>
      </p:sp>
      <p:sp>
        <p:nvSpPr>
          <p:cNvPr id="3" name="Content Placeholder 2"/>
          <p:cNvSpPr>
            <a:spLocks noGrp="1"/>
          </p:cNvSpPr>
          <p:nvPr>
            <p:ph idx="1"/>
          </p:nvPr>
        </p:nvSpPr>
        <p:spPr/>
        <p:txBody>
          <a:bodyPr>
            <a:normAutofit fontScale="77500" lnSpcReduction="20000"/>
          </a:bodyPr>
          <a:lstStyle/>
          <a:p>
            <a:r>
              <a:rPr lang="en-AU" dirty="0">
                <a:latin typeface="Times New Roman" pitchFamily="18" charset="0"/>
                <a:cs typeface="Times New Roman" pitchFamily="18" charset="0"/>
              </a:rPr>
              <a:t>On the foundations of the </a:t>
            </a:r>
            <a:r>
              <a:rPr lang="en-AU" dirty="0" err="1">
                <a:latin typeface="Times New Roman" pitchFamily="18" charset="0"/>
                <a:cs typeface="Times New Roman" pitchFamily="18" charset="0"/>
              </a:rPr>
              <a:t>CAPM</a:t>
            </a:r>
            <a:r>
              <a:rPr lang="en-AU" dirty="0">
                <a:latin typeface="Times New Roman" pitchFamily="18" charset="0"/>
                <a:cs typeface="Times New Roman" pitchFamily="18" charset="0"/>
              </a:rPr>
              <a:t> and the MM propositions, traditional finance seeks to understand financial markets and commercial companies as a </a:t>
            </a:r>
            <a:r>
              <a:rPr lang="en-AU" i="1" u="sng" dirty="0">
                <a:latin typeface="Times New Roman" pitchFamily="18" charset="0"/>
                <a:cs typeface="Times New Roman" pitchFamily="18" charset="0"/>
              </a:rPr>
              <a:t>mechanistic</a:t>
            </a:r>
            <a:r>
              <a:rPr lang="en-AU" dirty="0">
                <a:latin typeface="Times New Roman" pitchFamily="18" charset="0"/>
                <a:cs typeface="Times New Roman" pitchFamily="18" charset="0"/>
              </a:rPr>
              <a:t> construct that has </a:t>
            </a:r>
            <a:r>
              <a:rPr lang="en-AU" dirty="0" smtClean="0">
                <a:latin typeface="Times New Roman" pitchFamily="18" charset="0"/>
                <a:cs typeface="Times New Roman" pitchFamily="18" charset="0"/>
              </a:rPr>
              <a:t>attained some degree of </a:t>
            </a:r>
            <a:r>
              <a:rPr lang="en-AU" i="1" u="sng" dirty="0">
                <a:latin typeface="Times New Roman" pitchFamily="18" charset="0"/>
                <a:cs typeface="Times New Roman" pitchFamily="18" charset="0"/>
              </a:rPr>
              <a:t>equilibrium</a:t>
            </a:r>
            <a:r>
              <a:rPr lang="en-AU" dirty="0">
                <a:latin typeface="Times New Roman" pitchFamily="18" charset="0"/>
                <a:cs typeface="Times New Roman" pitchFamily="18" charset="0"/>
              </a:rPr>
              <a:t>, rather as physicists approach their subject matter. </a:t>
            </a:r>
            <a:endParaRPr lang="en-AU" dirty="0" smtClean="0">
              <a:latin typeface="Times New Roman" pitchFamily="18" charset="0"/>
              <a:cs typeface="Times New Roman" pitchFamily="18" charset="0"/>
            </a:endParaRPr>
          </a:p>
          <a:p>
            <a:endParaRPr lang="en-AU" dirty="0">
              <a:latin typeface="Times New Roman" pitchFamily="18" charset="0"/>
              <a:cs typeface="Times New Roman" pitchFamily="18" charset="0"/>
            </a:endParaRPr>
          </a:p>
          <a:p>
            <a:r>
              <a:rPr lang="en-AU" dirty="0" smtClean="0">
                <a:latin typeface="Times New Roman" pitchFamily="18" charset="0"/>
                <a:cs typeface="Times New Roman" pitchFamily="18" charset="0"/>
              </a:rPr>
              <a:t>Thus</a:t>
            </a:r>
            <a:r>
              <a:rPr lang="en-AU" dirty="0">
                <a:latin typeface="Times New Roman" pitchFamily="18" charset="0"/>
                <a:cs typeface="Times New Roman" pitchFamily="18" charset="0"/>
              </a:rPr>
              <a:t>, the traditional texts develop their understanding of rational </a:t>
            </a:r>
            <a:r>
              <a:rPr lang="en-AU" dirty="0" smtClean="0">
                <a:latin typeface="Times New Roman" pitchFamily="18" charset="0"/>
                <a:cs typeface="Times New Roman" pitchFamily="18" charset="0"/>
              </a:rPr>
              <a:t>behaviour </a:t>
            </a:r>
            <a:r>
              <a:rPr lang="en-AU" dirty="0">
                <a:latin typeface="Times New Roman" pitchFamily="18" charset="0"/>
                <a:cs typeface="Times New Roman" pitchFamily="18" charset="0"/>
              </a:rPr>
              <a:t>as </a:t>
            </a:r>
            <a:r>
              <a:rPr lang="en-AU" i="1" dirty="0">
                <a:latin typeface="Times New Roman" pitchFamily="18" charset="0"/>
                <a:cs typeface="Times New Roman" pitchFamily="18" charset="0"/>
              </a:rPr>
              <a:t>algebraic derivations</a:t>
            </a:r>
            <a:r>
              <a:rPr lang="en-AU" dirty="0">
                <a:latin typeface="Times New Roman" pitchFamily="18" charset="0"/>
                <a:cs typeface="Times New Roman" pitchFamily="18" charset="0"/>
              </a:rPr>
              <a:t> from the </a:t>
            </a:r>
            <a:r>
              <a:rPr lang="en-AU" u="sng" dirty="0" err="1">
                <a:latin typeface="Times New Roman" pitchFamily="18" charset="0"/>
                <a:cs typeface="Times New Roman" pitchFamily="18" charset="0"/>
              </a:rPr>
              <a:t>CAPM</a:t>
            </a:r>
            <a:r>
              <a:rPr lang="en-AU" dirty="0">
                <a:latin typeface="Times New Roman" pitchFamily="18" charset="0"/>
                <a:cs typeface="Times New Roman" pitchFamily="18" charset="0"/>
              </a:rPr>
              <a:t> and the contributions of </a:t>
            </a:r>
            <a:r>
              <a:rPr lang="en-AU" u="sng" dirty="0">
                <a:latin typeface="Times New Roman" pitchFamily="18" charset="0"/>
                <a:cs typeface="Times New Roman" pitchFamily="18" charset="0"/>
              </a:rPr>
              <a:t>Modigliani and Miller</a:t>
            </a:r>
            <a:r>
              <a:rPr lang="en-AU" dirty="0">
                <a:latin typeface="Times New Roman" pitchFamily="18" charset="0"/>
                <a:cs typeface="Times New Roman" pitchFamily="18" charset="0"/>
              </a:rPr>
              <a:t> as propositions of </a:t>
            </a:r>
            <a:r>
              <a:rPr lang="en-AU" dirty="0" smtClean="0">
                <a:latin typeface="Times New Roman" pitchFamily="18" charset="0"/>
                <a:cs typeface="Times New Roman" pitchFamily="18" charset="0"/>
              </a:rPr>
              <a:t>finance in </a:t>
            </a:r>
            <a:r>
              <a:rPr lang="en-AU" u="sng" dirty="0" smtClean="0">
                <a:latin typeface="Times New Roman" pitchFamily="18" charset="0"/>
                <a:cs typeface="Times New Roman" pitchFamily="18" charset="0"/>
              </a:rPr>
              <a:t>equilibrium</a:t>
            </a:r>
            <a:r>
              <a:rPr lang="en-AU" dirty="0">
                <a:latin typeface="Times New Roman" pitchFamily="18" charset="0"/>
                <a:cs typeface="Times New Roman" pitchFamily="18" charset="0"/>
              </a:rPr>
              <a:t>. </a:t>
            </a:r>
            <a:endParaRPr lang="en-AU" dirty="0" smtClean="0">
              <a:latin typeface="Times New Roman" pitchFamily="18" charset="0"/>
              <a:cs typeface="Times New Roman" pitchFamily="18" charset="0"/>
            </a:endParaRPr>
          </a:p>
          <a:p>
            <a:endParaRPr lang="en-AU" dirty="0">
              <a:latin typeface="Times New Roman" pitchFamily="18" charset="0"/>
              <a:cs typeface="Times New Roman" pitchFamily="18" charset="0"/>
            </a:endParaRPr>
          </a:p>
          <a:p>
            <a:r>
              <a:rPr lang="en-AU" dirty="0" smtClean="0">
                <a:latin typeface="Times New Roman" pitchFamily="18" charset="0"/>
                <a:cs typeface="Times New Roman" pitchFamily="18" charset="0"/>
              </a:rPr>
              <a:t>We </a:t>
            </a:r>
            <a:r>
              <a:rPr lang="en-AU" dirty="0">
                <a:latin typeface="Times New Roman" pitchFamily="18" charset="0"/>
                <a:cs typeface="Times New Roman" pitchFamily="18" charset="0"/>
              </a:rPr>
              <a:t>might imagine corporations and markets as behaving mechanically, with finance as the lubricating oil connecting the moving parts. </a:t>
            </a:r>
          </a:p>
        </p:txBody>
      </p:sp>
    </p:spTree>
    <p:extLst>
      <p:ext uri="{BB962C8B-B14F-4D97-AF65-F5344CB8AC3E}">
        <p14:creationId xmlns:p14="http://schemas.microsoft.com/office/powerpoint/2010/main" val="3699369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332656"/>
            <a:ext cx="7772400" cy="914400"/>
          </a:xfrm>
        </p:spPr>
        <p:txBody>
          <a:bodyPr/>
          <a:lstStyle/>
          <a:p>
            <a:r>
              <a:rPr lang="en-AU" dirty="0">
                <a:solidFill>
                  <a:srgbClr val="DBF5F9">
                    <a:satMod val="200000"/>
                  </a:srgbClr>
                </a:solidFill>
              </a:rPr>
              <a:t>Traditional Finance </a:t>
            </a:r>
            <a:r>
              <a:rPr lang="en-AU" dirty="0" smtClean="0">
                <a:solidFill>
                  <a:srgbClr val="DBF5F9">
                    <a:satMod val="200000"/>
                  </a:srgbClr>
                </a:solidFill>
              </a:rPr>
              <a:t>Texts (</a:t>
            </a:r>
            <a:r>
              <a:rPr lang="en-AU" dirty="0" err="1" smtClean="0">
                <a:solidFill>
                  <a:srgbClr val="DBF5F9">
                    <a:satMod val="200000"/>
                  </a:srgbClr>
                </a:solidFill>
              </a:rPr>
              <a:t>cont</a:t>
            </a:r>
            <a:r>
              <a:rPr lang="en-AU" dirty="0" smtClean="0">
                <a:solidFill>
                  <a:srgbClr val="DBF5F9">
                    <a:satMod val="200000"/>
                  </a:srgbClr>
                </a:solidFill>
              </a:rPr>
              <a:t>)</a:t>
            </a:r>
            <a:endParaRPr lang="en-AU" dirty="0"/>
          </a:p>
        </p:txBody>
      </p:sp>
      <p:sp>
        <p:nvSpPr>
          <p:cNvPr id="3" name="Content Placeholder 2"/>
          <p:cNvSpPr>
            <a:spLocks noGrp="1"/>
          </p:cNvSpPr>
          <p:nvPr>
            <p:ph idx="1"/>
          </p:nvPr>
        </p:nvSpPr>
        <p:spPr>
          <a:xfrm>
            <a:off x="914400" y="1628800"/>
            <a:ext cx="7772400" cy="4726760"/>
          </a:xfrm>
        </p:spPr>
        <p:txBody>
          <a:bodyPr>
            <a:normAutofit lnSpcReduction="10000"/>
          </a:bodyPr>
          <a:lstStyle/>
          <a:p>
            <a:pPr lvl="0">
              <a:buClr>
                <a:srgbClr val="DBF5F9"/>
              </a:buClr>
            </a:pPr>
            <a:r>
              <a:rPr lang="en-AU" sz="1700" dirty="0">
                <a:solidFill>
                  <a:prstClr val="white"/>
                </a:solidFill>
                <a:latin typeface="Times New Roman" pitchFamily="18" charset="0"/>
                <a:cs typeface="Times New Roman" pitchFamily="18" charset="0"/>
              </a:rPr>
              <a:t>Nevertheless, the models are likely to deceive. </a:t>
            </a:r>
            <a:endParaRPr lang="en-AU" sz="1700" dirty="0" smtClean="0">
              <a:solidFill>
                <a:prstClr val="white"/>
              </a:solidFill>
              <a:latin typeface="Times New Roman" pitchFamily="18" charset="0"/>
              <a:cs typeface="Times New Roman" pitchFamily="18" charset="0"/>
            </a:endParaRPr>
          </a:p>
          <a:p>
            <a:pPr lvl="0">
              <a:buClr>
                <a:srgbClr val="DBF5F9"/>
              </a:buClr>
            </a:pPr>
            <a:endParaRPr lang="en-AU" sz="1700" dirty="0">
              <a:solidFill>
                <a:prstClr val="white"/>
              </a:solidFill>
              <a:latin typeface="Times New Roman" pitchFamily="18" charset="0"/>
              <a:cs typeface="Times New Roman" pitchFamily="18" charset="0"/>
            </a:endParaRPr>
          </a:p>
          <a:p>
            <a:pPr lvl="0">
              <a:buClr>
                <a:srgbClr val="DBF5F9"/>
              </a:buClr>
            </a:pPr>
            <a:r>
              <a:rPr lang="en-AU" sz="1700" dirty="0" smtClean="0">
                <a:solidFill>
                  <a:prstClr val="white"/>
                </a:solidFill>
                <a:latin typeface="Times New Roman" pitchFamily="18" charset="0"/>
                <a:cs typeface="Times New Roman" pitchFamily="18" charset="0"/>
              </a:rPr>
              <a:t>Markets </a:t>
            </a:r>
            <a:r>
              <a:rPr lang="en-AU" sz="1700" dirty="0">
                <a:solidFill>
                  <a:prstClr val="white"/>
                </a:solidFill>
                <a:latin typeface="Times New Roman" pitchFamily="18" charset="0"/>
                <a:cs typeface="Times New Roman" pitchFamily="18" charset="0"/>
              </a:rPr>
              <a:t>and firms do not operate as the outcome of mathematical models applied mechanically. </a:t>
            </a:r>
            <a:endParaRPr lang="en-AU" sz="1700" dirty="0" smtClean="0">
              <a:solidFill>
                <a:prstClr val="white"/>
              </a:solidFill>
              <a:latin typeface="Times New Roman" pitchFamily="18" charset="0"/>
              <a:cs typeface="Times New Roman" pitchFamily="18" charset="0"/>
            </a:endParaRPr>
          </a:p>
          <a:p>
            <a:pPr lvl="0">
              <a:buClr>
                <a:srgbClr val="DBF5F9"/>
              </a:buClr>
            </a:pPr>
            <a:endParaRPr lang="en-AU" sz="1700" dirty="0">
              <a:solidFill>
                <a:prstClr val="white"/>
              </a:solidFill>
              <a:latin typeface="Times New Roman" pitchFamily="18" charset="0"/>
              <a:cs typeface="Times New Roman" pitchFamily="18" charset="0"/>
            </a:endParaRPr>
          </a:p>
          <a:p>
            <a:pPr lvl="0">
              <a:buClr>
                <a:srgbClr val="DBF5F9"/>
              </a:buClr>
            </a:pPr>
            <a:r>
              <a:rPr lang="en-AU" sz="1700" u="sng" dirty="0" smtClean="0">
                <a:solidFill>
                  <a:prstClr val="white"/>
                </a:solidFill>
                <a:latin typeface="Times New Roman" pitchFamily="18" charset="0"/>
                <a:cs typeface="Times New Roman" pitchFamily="18" charset="0"/>
              </a:rPr>
              <a:t>It </a:t>
            </a:r>
            <a:r>
              <a:rPr lang="en-AU" sz="1700" u="sng" dirty="0">
                <a:solidFill>
                  <a:prstClr val="white"/>
                </a:solidFill>
                <a:latin typeface="Times New Roman" pitchFamily="18" charset="0"/>
                <a:cs typeface="Times New Roman" pitchFamily="18" charset="0"/>
              </a:rPr>
              <a:t>is the wrong kind of physics</a:t>
            </a:r>
            <a:r>
              <a:rPr lang="en-AU" sz="1700" dirty="0">
                <a:solidFill>
                  <a:prstClr val="white"/>
                </a:solidFill>
                <a:latin typeface="Times New Roman" pitchFamily="18" charset="0"/>
                <a:cs typeface="Times New Roman" pitchFamily="18" charset="0"/>
              </a:rPr>
              <a:t>. </a:t>
            </a:r>
            <a:endParaRPr lang="en-AU" sz="1700" dirty="0" smtClean="0">
              <a:solidFill>
                <a:prstClr val="white"/>
              </a:solidFill>
              <a:latin typeface="Times New Roman" pitchFamily="18" charset="0"/>
              <a:cs typeface="Times New Roman" pitchFamily="18" charset="0"/>
            </a:endParaRPr>
          </a:p>
          <a:p>
            <a:pPr lvl="0">
              <a:buClr>
                <a:srgbClr val="DBF5F9"/>
              </a:buClr>
            </a:pPr>
            <a:endParaRPr lang="en-AU" sz="1700" dirty="0">
              <a:solidFill>
                <a:prstClr val="white"/>
              </a:solidFill>
              <a:latin typeface="Times New Roman" pitchFamily="18" charset="0"/>
              <a:cs typeface="Times New Roman" pitchFamily="18" charset="0"/>
            </a:endParaRPr>
          </a:p>
          <a:p>
            <a:pPr lvl="0">
              <a:buClr>
                <a:srgbClr val="DBF5F9"/>
              </a:buClr>
            </a:pPr>
            <a:r>
              <a:rPr lang="en-AU" sz="1700" u="sng" dirty="0" smtClean="0">
                <a:solidFill>
                  <a:prstClr val="white"/>
                </a:solidFill>
                <a:latin typeface="Times New Roman" pitchFamily="18" charset="0"/>
                <a:cs typeface="Times New Roman" pitchFamily="18" charset="0"/>
              </a:rPr>
              <a:t>How </a:t>
            </a:r>
            <a:r>
              <a:rPr lang="en-AU" sz="1700" u="sng" dirty="0">
                <a:solidFill>
                  <a:prstClr val="white"/>
                </a:solidFill>
                <a:latin typeface="Times New Roman" pitchFamily="18" charset="0"/>
                <a:cs typeface="Times New Roman" pitchFamily="18" charset="0"/>
              </a:rPr>
              <a:t>corporations and markets respond tomorrow is not necessarily the same as how they are behaving today</a:t>
            </a:r>
            <a:r>
              <a:rPr lang="en-AU" sz="1700" dirty="0">
                <a:solidFill>
                  <a:prstClr val="white"/>
                </a:solidFill>
                <a:latin typeface="Times New Roman" pitchFamily="18" charset="0"/>
                <a:cs typeface="Times New Roman" pitchFamily="18" charset="0"/>
              </a:rPr>
              <a:t>. </a:t>
            </a:r>
            <a:endParaRPr lang="en-AU" sz="1700" dirty="0" smtClean="0">
              <a:solidFill>
                <a:prstClr val="white"/>
              </a:solidFill>
              <a:latin typeface="Times New Roman" pitchFamily="18" charset="0"/>
              <a:cs typeface="Times New Roman" pitchFamily="18" charset="0"/>
            </a:endParaRPr>
          </a:p>
          <a:p>
            <a:pPr lvl="0">
              <a:buClr>
                <a:srgbClr val="DBF5F9"/>
              </a:buClr>
            </a:pPr>
            <a:endParaRPr lang="en-AU" sz="1700" dirty="0">
              <a:solidFill>
                <a:prstClr val="white"/>
              </a:solidFill>
              <a:latin typeface="Times New Roman" pitchFamily="18" charset="0"/>
              <a:cs typeface="Times New Roman" pitchFamily="18" charset="0"/>
            </a:endParaRPr>
          </a:p>
          <a:p>
            <a:pPr lvl="0">
              <a:buClr>
                <a:srgbClr val="DBF5F9"/>
              </a:buClr>
            </a:pPr>
            <a:r>
              <a:rPr lang="en-AU" sz="1700" dirty="0" smtClean="0">
                <a:solidFill>
                  <a:prstClr val="white"/>
                </a:solidFill>
                <a:latin typeface="Times New Roman" pitchFamily="18" charset="0"/>
                <a:cs typeface="Times New Roman" pitchFamily="18" charset="0"/>
              </a:rPr>
              <a:t>As </a:t>
            </a:r>
            <a:r>
              <a:rPr lang="en-AU" sz="1700" dirty="0">
                <a:solidFill>
                  <a:prstClr val="white"/>
                </a:solidFill>
                <a:latin typeface="Times New Roman" pitchFamily="18" charset="0"/>
                <a:cs typeface="Times New Roman" pitchFamily="18" charset="0"/>
              </a:rPr>
              <a:t>elegant and apparently rational as the </a:t>
            </a:r>
            <a:r>
              <a:rPr lang="en-AU" sz="1700" dirty="0" err="1">
                <a:solidFill>
                  <a:prstClr val="white"/>
                </a:solidFill>
                <a:latin typeface="Times New Roman" pitchFamily="18" charset="0"/>
                <a:cs typeface="Times New Roman" pitchFamily="18" charset="0"/>
              </a:rPr>
              <a:t>CAPM</a:t>
            </a:r>
            <a:r>
              <a:rPr lang="en-AU" sz="1700" dirty="0">
                <a:solidFill>
                  <a:prstClr val="white"/>
                </a:solidFill>
                <a:latin typeface="Times New Roman" pitchFamily="18" charset="0"/>
                <a:cs typeface="Times New Roman" pitchFamily="18" charset="0"/>
              </a:rPr>
              <a:t> and MM propositions might be, the weight of empirical evidence is against them. </a:t>
            </a:r>
            <a:endParaRPr lang="en-AU" sz="1700" dirty="0" smtClean="0">
              <a:solidFill>
                <a:prstClr val="white"/>
              </a:solidFill>
              <a:latin typeface="Times New Roman" pitchFamily="18" charset="0"/>
              <a:cs typeface="Times New Roman" pitchFamily="18" charset="0"/>
            </a:endParaRPr>
          </a:p>
          <a:p>
            <a:pPr lvl="0">
              <a:buClr>
                <a:srgbClr val="DBF5F9"/>
              </a:buClr>
            </a:pPr>
            <a:endParaRPr lang="en-AU" sz="1700" dirty="0">
              <a:solidFill>
                <a:prstClr val="white"/>
              </a:solidFill>
              <a:latin typeface="Times New Roman" pitchFamily="18" charset="0"/>
              <a:cs typeface="Times New Roman" pitchFamily="18" charset="0"/>
            </a:endParaRPr>
          </a:p>
          <a:p>
            <a:pPr lvl="0">
              <a:buClr>
                <a:srgbClr val="DBF5F9"/>
              </a:buClr>
            </a:pPr>
            <a:r>
              <a:rPr lang="en-AU" sz="1700" dirty="0" smtClean="0">
                <a:solidFill>
                  <a:prstClr val="white"/>
                </a:solidFill>
                <a:latin typeface="Times New Roman" pitchFamily="18" charset="0"/>
                <a:cs typeface="Times New Roman" pitchFamily="18" charset="0"/>
              </a:rPr>
              <a:t>Rather</a:t>
            </a:r>
            <a:r>
              <a:rPr lang="en-AU" sz="1700" dirty="0">
                <a:solidFill>
                  <a:prstClr val="white"/>
                </a:solidFill>
                <a:latin typeface="Times New Roman" pitchFamily="18" charset="0"/>
                <a:cs typeface="Times New Roman" pitchFamily="18" charset="0"/>
              </a:rPr>
              <a:t>, corporations and markets must be understood as the outcome of actual </a:t>
            </a:r>
            <a:r>
              <a:rPr lang="en-AU" sz="1700" u="sng" dirty="0">
                <a:solidFill>
                  <a:prstClr val="white"/>
                </a:solidFill>
                <a:latin typeface="Times New Roman" pitchFamily="18" charset="0"/>
                <a:cs typeface="Times New Roman" pitchFamily="18" charset="0"/>
              </a:rPr>
              <a:t>people in organizations</a:t>
            </a:r>
            <a:r>
              <a:rPr lang="en-AU" sz="1700" dirty="0">
                <a:solidFill>
                  <a:prstClr val="white"/>
                </a:solidFill>
                <a:latin typeface="Times New Roman" pitchFamily="18" charset="0"/>
                <a:cs typeface="Times New Roman" pitchFamily="18" charset="0"/>
              </a:rPr>
              <a:t>, who are called on to make decisions against an uncertain future.</a:t>
            </a:r>
          </a:p>
          <a:p>
            <a:endParaRPr lang="en-AU" dirty="0"/>
          </a:p>
        </p:txBody>
      </p:sp>
    </p:spTree>
    <p:extLst>
      <p:ext uri="{BB962C8B-B14F-4D97-AF65-F5344CB8AC3E}">
        <p14:creationId xmlns:p14="http://schemas.microsoft.com/office/powerpoint/2010/main" val="205233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ircle(in)">
                                      <p:cBhvr>
                                        <p:cTn id="12" dur="20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wipe(down)">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1000"/>
                                        <p:tgtEl>
                                          <p:spTgt spid="3">
                                            <p:txEl>
                                              <p:pRg st="8" end="8"/>
                                            </p:txEl>
                                          </p:spTgt>
                                        </p:tgtEl>
                                      </p:cBhvr>
                                    </p:animEffect>
                                    <p:anim calcmode="lin" valueType="num">
                                      <p:cBhvr>
                                        <p:cTn id="2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Effect transition="in" filter="barn(inVertical)">
                                      <p:cBhvr>
                                        <p:cTn id="2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756696"/>
          </a:xfrm>
        </p:spPr>
        <p:txBody>
          <a:bodyPr/>
          <a:lstStyle/>
          <a:p>
            <a:r>
              <a:rPr lang="en-AU" sz="3200" dirty="0" smtClean="0"/>
              <a:t>Chapter 2: A Short History of Stock Markets</a:t>
            </a:r>
            <a:endParaRPr lang="en-AU" sz="3200" dirty="0"/>
          </a:p>
        </p:txBody>
      </p:sp>
      <p:sp>
        <p:nvSpPr>
          <p:cNvPr id="3" name="Content Placeholder 2"/>
          <p:cNvSpPr>
            <a:spLocks noGrp="1"/>
          </p:cNvSpPr>
          <p:nvPr>
            <p:ph idx="1"/>
          </p:nvPr>
        </p:nvSpPr>
        <p:spPr/>
        <p:txBody>
          <a:bodyPr>
            <a:normAutofit fontScale="85000" lnSpcReduction="10000"/>
          </a:bodyPr>
          <a:lstStyle/>
          <a:p>
            <a:r>
              <a:rPr lang="en-AU" dirty="0">
                <a:latin typeface="Times New Roman" pitchFamily="18" charset="0"/>
                <a:cs typeface="Times New Roman" pitchFamily="18" charset="0"/>
              </a:rPr>
              <a:t>In seeking to convey something of the drama of actual markets and firm activity, Chapter 2 offers a short history of market crises in relatively recent times. </a:t>
            </a:r>
            <a:endParaRPr lang="en-AU" dirty="0" smtClean="0">
              <a:latin typeface="Times New Roman" pitchFamily="18" charset="0"/>
              <a:cs typeface="Times New Roman" pitchFamily="18" charset="0"/>
            </a:endParaRPr>
          </a:p>
          <a:p>
            <a:r>
              <a:rPr lang="en-AU" dirty="0" smtClean="0">
                <a:latin typeface="Times New Roman" pitchFamily="18" charset="0"/>
                <a:cs typeface="Times New Roman" pitchFamily="18" charset="0"/>
              </a:rPr>
              <a:t>Chapter </a:t>
            </a:r>
            <a:r>
              <a:rPr lang="en-AU" dirty="0">
                <a:latin typeface="Times New Roman" pitchFamily="18" charset="0"/>
                <a:cs typeface="Times New Roman" pitchFamily="18" charset="0"/>
              </a:rPr>
              <a:t>2 has in fact a number of benefits. </a:t>
            </a:r>
            <a:endParaRPr lang="en-AU" dirty="0" smtClean="0">
              <a:latin typeface="Times New Roman" pitchFamily="18" charset="0"/>
              <a:cs typeface="Times New Roman" pitchFamily="18" charset="0"/>
            </a:endParaRPr>
          </a:p>
          <a:p>
            <a:r>
              <a:rPr lang="en-AU" dirty="0" smtClean="0">
                <a:latin typeface="Times New Roman" pitchFamily="18" charset="0"/>
                <a:cs typeface="Times New Roman" pitchFamily="18" charset="0"/>
              </a:rPr>
              <a:t>In </a:t>
            </a:r>
            <a:r>
              <a:rPr lang="en-AU" dirty="0">
                <a:latin typeface="Times New Roman" pitchFamily="18" charset="0"/>
                <a:cs typeface="Times New Roman" pitchFamily="18" charset="0"/>
              </a:rPr>
              <a:t>a real-world context, we are able to introduce the key institutional players in the game: </a:t>
            </a:r>
            <a:r>
              <a:rPr lang="en-AU" u="sng" dirty="0">
                <a:latin typeface="Times New Roman" pitchFamily="18" charset="0"/>
                <a:cs typeface="Times New Roman" pitchFamily="18" charset="0"/>
              </a:rPr>
              <a:t>large firms</a:t>
            </a:r>
            <a:r>
              <a:rPr lang="en-AU" dirty="0">
                <a:latin typeface="Times New Roman" pitchFamily="18" charset="0"/>
                <a:cs typeface="Times New Roman" pitchFamily="18" charset="0"/>
              </a:rPr>
              <a:t>, </a:t>
            </a:r>
            <a:r>
              <a:rPr lang="en-AU" u="sng" dirty="0">
                <a:latin typeface="Times New Roman" pitchFamily="18" charset="0"/>
                <a:cs typeface="Times New Roman" pitchFamily="18" charset="0"/>
              </a:rPr>
              <a:t>commercial banks</a:t>
            </a:r>
            <a:r>
              <a:rPr lang="en-AU" dirty="0">
                <a:latin typeface="Times New Roman" pitchFamily="18" charset="0"/>
                <a:cs typeface="Times New Roman" pitchFamily="18" charset="0"/>
              </a:rPr>
              <a:t>, </a:t>
            </a:r>
            <a:r>
              <a:rPr lang="en-AU" u="sng" dirty="0">
                <a:latin typeface="Times New Roman" pitchFamily="18" charset="0"/>
                <a:cs typeface="Times New Roman" pitchFamily="18" charset="0"/>
              </a:rPr>
              <a:t>investment banks</a:t>
            </a:r>
            <a:r>
              <a:rPr lang="en-AU" dirty="0">
                <a:latin typeface="Times New Roman" pitchFamily="18" charset="0"/>
                <a:cs typeface="Times New Roman" pitchFamily="18" charset="0"/>
              </a:rPr>
              <a:t>, </a:t>
            </a:r>
            <a:r>
              <a:rPr lang="en-AU" u="sng" dirty="0">
                <a:latin typeface="Times New Roman" pitchFamily="18" charset="0"/>
                <a:cs typeface="Times New Roman" pitchFamily="18" charset="0"/>
              </a:rPr>
              <a:t>the central bank</a:t>
            </a:r>
            <a:r>
              <a:rPr lang="en-AU" dirty="0">
                <a:latin typeface="Times New Roman" pitchFamily="18" charset="0"/>
                <a:cs typeface="Times New Roman" pitchFamily="18" charset="0"/>
              </a:rPr>
              <a:t>, </a:t>
            </a:r>
            <a:r>
              <a:rPr lang="en-AU" u="sng" dirty="0">
                <a:latin typeface="Times New Roman" pitchFamily="18" charset="0"/>
                <a:cs typeface="Times New Roman" pitchFamily="18" charset="0"/>
              </a:rPr>
              <a:t>stock markets</a:t>
            </a:r>
            <a:r>
              <a:rPr lang="en-AU" dirty="0">
                <a:latin typeface="Times New Roman" pitchFamily="18" charset="0"/>
                <a:cs typeface="Times New Roman" pitchFamily="18" charset="0"/>
              </a:rPr>
              <a:t>, </a:t>
            </a:r>
            <a:r>
              <a:rPr lang="en-AU" u="sng" dirty="0">
                <a:latin typeface="Times New Roman" pitchFamily="18" charset="0"/>
                <a:cs typeface="Times New Roman" pitchFamily="18" charset="0"/>
              </a:rPr>
              <a:t>institutional investments</a:t>
            </a:r>
            <a:r>
              <a:rPr lang="en-AU" dirty="0">
                <a:latin typeface="Times New Roman" pitchFamily="18" charset="0"/>
                <a:cs typeface="Times New Roman" pitchFamily="18" charset="0"/>
              </a:rPr>
              <a:t>, and the </a:t>
            </a:r>
            <a:r>
              <a:rPr lang="en-AU" u="sng" dirty="0">
                <a:latin typeface="Times New Roman" pitchFamily="18" charset="0"/>
                <a:cs typeface="Times New Roman" pitchFamily="18" charset="0"/>
              </a:rPr>
              <a:t>government</a:t>
            </a:r>
            <a:r>
              <a:rPr lang="en-AU" dirty="0">
                <a:latin typeface="Times New Roman" pitchFamily="18" charset="0"/>
                <a:cs typeface="Times New Roman" pitchFamily="18" charset="0"/>
              </a:rPr>
              <a:t>, as well as the dynamics of </a:t>
            </a:r>
            <a:r>
              <a:rPr lang="en-AU" i="1" dirty="0">
                <a:latin typeface="Times New Roman" pitchFamily="18" charset="0"/>
                <a:cs typeface="Times New Roman" pitchFamily="18" charset="0"/>
              </a:rPr>
              <a:t>interest rates</a:t>
            </a:r>
            <a:r>
              <a:rPr lang="en-AU" dirty="0">
                <a:latin typeface="Times New Roman" pitchFamily="18" charset="0"/>
                <a:cs typeface="Times New Roman" pitchFamily="18" charset="0"/>
              </a:rPr>
              <a:t>, </a:t>
            </a:r>
            <a:r>
              <a:rPr lang="en-AU" i="1" dirty="0">
                <a:latin typeface="Times New Roman" pitchFamily="18" charset="0"/>
                <a:cs typeface="Times New Roman" pitchFamily="18" charset="0"/>
              </a:rPr>
              <a:t>exchange rates</a:t>
            </a:r>
            <a:r>
              <a:rPr lang="en-AU" dirty="0">
                <a:latin typeface="Times New Roman" pitchFamily="18" charset="0"/>
                <a:cs typeface="Times New Roman" pitchFamily="18" charset="0"/>
              </a:rPr>
              <a:t>, </a:t>
            </a:r>
            <a:r>
              <a:rPr lang="en-AU" i="1" dirty="0">
                <a:latin typeface="Times New Roman" pitchFamily="18" charset="0"/>
                <a:cs typeface="Times New Roman" pitchFamily="18" charset="0"/>
              </a:rPr>
              <a:t>speculation and financial le</a:t>
            </a:r>
            <a:r>
              <a:rPr lang="en-AU" dirty="0">
                <a:latin typeface="Times New Roman" pitchFamily="18" charset="0"/>
                <a:cs typeface="Times New Roman" pitchFamily="18" charset="0"/>
              </a:rPr>
              <a:t>verage, as they influence, and are in turn influenced by, the above key institutional players.</a:t>
            </a:r>
          </a:p>
        </p:txBody>
      </p:sp>
    </p:spTree>
    <p:extLst>
      <p:ext uri="{BB962C8B-B14F-4D97-AF65-F5344CB8AC3E}">
        <p14:creationId xmlns:p14="http://schemas.microsoft.com/office/powerpoint/2010/main" val="39691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200" dirty="0">
                <a:solidFill>
                  <a:srgbClr val="DBF5F9">
                    <a:satMod val="200000"/>
                  </a:srgbClr>
                </a:solidFill>
              </a:rPr>
              <a:t>Chapter </a:t>
            </a:r>
            <a:r>
              <a:rPr lang="en-AU" sz="3200" dirty="0" smtClean="0">
                <a:solidFill>
                  <a:srgbClr val="DBF5F9">
                    <a:satMod val="200000"/>
                  </a:srgbClr>
                </a:solidFill>
              </a:rPr>
              <a:t>3: The Time Value of Money</a:t>
            </a:r>
            <a:endParaRPr lang="en-AU" dirty="0"/>
          </a:p>
        </p:txBody>
      </p:sp>
      <p:sp>
        <p:nvSpPr>
          <p:cNvPr id="3" name="Content Placeholder 2"/>
          <p:cNvSpPr>
            <a:spLocks noGrp="1"/>
          </p:cNvSpPr>
          <p:nvPr>
            <p:ph idx="1"/>
          </p:nvPr>
        </p:nvSpPr>
        <p:spPr>
          <a:xfrm>
            <a:off x="914400" y="1196752"/>
            <a:ext cx="7772400" cy="5158808"/>
          </a:xfrm>
        </p:spPr>
        <p:txBody>
          <a:bodyPr>
            <a:normAutofit fontScale="62500" lnSpcReduction="20000"/>
          </a:bodyPr>
          <a:lstStyle/>
          <a:p>
            <a:r>
              <a:rPr lang="en-AU" dirty="0">
                <a:latin typeface="Times New Roman" pitchFamily="18" charset="0"/>
                <a:cs typeface="Times New Roman" pitchFamily="18" charset="0"/>
              </a:rPr>
              <a:t>Notwithstanding the richness and diversity – and often the ambiguity - of market operations as portrayed in Chapter 2, we are seeking nevertheless to </a:t>
            </a:r>
            <a:r>
              <a:rPr lang="en-AU" u="sng" dirty="0">
                <a:latin typeface="Times New Roman" pitchFamily="18" charset="0"/>
                <a:cs typeface="Times New Roman" pitchFamily="18" charset="0"/>
              </a:rPr>
              <a:t>model</a:t>
            </a:r>
            <a:r>
              <a:rPr lang="en-AU" dirty="0">
                <a:latin typeface="Times New Roman" pitchFamily="18" charset="0"/>
                <a:cs typeface="Times New Roman" pitchFamily="18" charset="0"/>
              </a:rPr>
              <a:t> such activity. </a:t>
            </a:r>
            <a:endParaRPr lang="en-AU" dirty="0" smtClean="0">
              <a:latin typeface="Times New Roman" pitchFamily="18" charset="0"/>
              <a:cs typeface="Times New Roman" pitchFamily="18" charset="0"/>
            </a:endParaRPr>
          </a:p>
          <a:p>
            <a:endParaRPr lang="en-AU" dirty="0" smtClean="0">
              <a:latin typeface="Times New Roman" pitchFamily="18" charset="0"/>
              <a:cs typeface="Times New Roman" pitchFamily="18" charset="0"/>
            </a:endParaRPr>
          </a:p>
          <a:p>
            <a:r>
              <a:rPr lang="en-AU" dirty="0" smtClean="0">
                <a:latin typeface="Times New Roman" pitchFamily="18" charset="0"/>
                <a:cs typeface="Times New Roman" pitchFamily="18" charset="0"/>
              </a:rPr>
              <a:t>It </a:t>
            </a:r>
            <a:r>
              <a:rPr lang="en-AU" dirty="0">
                <a:latin typeface="Times New Roman" pitchFamily="18" charset="0"/>
                <a:cs typeface="Times New Roman" pitchFamily="18" charset="0"/>
              </a:rPr>
              <a:t>is only by having a model of an activity that we can claim to have a meaningful understanding and a measure of control over that activity. </a:t>
            </a:r>
            <a:endParaRPr lang="en-AU" dirty="0" smtClean="0">
              <a:latin typeface="Times New Roman" pitchFamily="18" charset="0"/>
              <a:cs typeface="Times New Roman" pitchFamily="18" charset="0"/>
            </a:endParaRPr>
          </a:p>
          <a:p>
            <a:endParaRPr lang="en-AU" dirty="0" smtClean="0">
              <a:latin typeface="Times New Roman" pitchFamily="18" charset="0"/>
              <a:cs typeface="Times New Roman" pitchFamily="18" charset="0"/>
            </a:endParaRPr>
          </a:p>
          <a:p>
            <a:r>
              <a:rPr lang="en-AU" dirty="0" smtClean="0">
                <a:latin typeface="Times New Roman" pitchFamily="18" charset="0"/>
                <a:cs typeface="Times New Roman" pitchFamily="18" charset="0"/>
              </a:rPr>
              <a:t>Hence</a:t>
            </a:r>
            <a:r>
              <a:rPr lang="en-AU" dirty="0">
                <a:latin typeface="Times New Roman" pitchFamily="18" charset="0"/>
                <a:cs typeface="Times New Roman" pitchFamily="18" charset="0"/>
              </a:rPr>
              <a:t>, in Chapter 3, we introduce a key underpinning of our understanding of market </a:t>
            </a:r>
            <a:r>
              <a:rPr lang="en-AU" dirty="0" smtClean="0">
                <a:latin typeface="Times New Roman" pitchFamily="18" charset="0"/>
                <a:cs typeface="Times New Roman" pitchFamily="18" charset="0"/>
              </a:rPr>
              <a:t>behaviour</a:t>
            </a:r>
            <a:r>
              <a:rPr lang="en-AU" dirty="0">
                <a:latin typeface="Times New Roman" pitchFamily="18" charset="0"/>
                <a:cs typeface="Times New Roman" pitchFamily="18" charset="0"/>
              </a:rPr>
              <a:t>: the idea that a cash investment today is motivated by the prospect of a greater cash return at some future date. </a:t>
            </a:r>
            <a:endParaRPr lang="en-AU" dirty="0" smtClean="0">
              <a:latin typeface="Times New Roman" pitchFamily="18" charset="0"/>
              <a:cs typeface="Times New Roman" pitchFamily="18" charset="0"/>
            </a:endParaRPr>
          </a:p>
          <a:p>
            <a:endParaRPr lang="en-AU" dirty="0">
              <a:latin typeface="Times New Roman" pitchFamily="18" charset="0"/>
              <a:cs typeface="Times New Roman" pitchFamily="18" charset="0"/>
            </a:endParaRPr>
          </a:p>
          <a:p>
            <a:r>
              <a:rPr lang="en-AU" dirty="0" smtClean="0">
                <a:latin typeface="Times New Roman" pitchFamily="18" charset="0"/>
                <a:cs typeface="Times New Roman" pitchFamily="18" charset="0"/>
              </a:rPr>
              <a:t>The </a:t>
            </a:r>
            <a:r>
              <a:rPr lang="en-AU" dirty="0">
                <a:latin typeface="Times New Roman" pitchFamily="18" charset="0"/>
                <a:cs typeface="Times New Roman" pitchFamily="18" charset="0"/>
              </a:rPr>
              <a:t>outcome concept of the “</a:t>
            </a:r>
            <a:r>
              <a:rPr lang="en-AU" u="sng" dirty="0">
                <a:latin typeface="Times New Roman" pitchFamily="18" charset="0"/>
                <a:cs typeface="Times New Roman" pitchFamily="18" charset="0"/>
              </a:rPr>
              <a:t>time value of money</a:t>
            </a:r>
            <a:r>
              <a:rPr lang="en-AU" dirty="0">
                <a:latin typeface="Times New Roman" pitchFamily="18" charset="0"/>
                <a:cs typeface="Times New Roman" pitchFamily="18" charset="0"/>
              </a:rPr>
              <a:t>” and the method of “discounting” provides the foundation for subsequent chapters. </a:t>
            </a:r>
            <a:endParaRPr lang="en-AU" dirty="0" smtClean="0">
              <a:latin typeface="Times New Roman" pitchFamily="18" charset="0"/>
              <a:cs typeface="Times New Roman" pitchFamily="18" charset="0"/>
            </a:endParaRPr>
          </a:p>
          <a:p>
            <a:endParaRPr lang="en-AU" dirty="0" smtClean="0">
              <a:latin typeface="Times New Roman" pitchFamily="18" charset="0"/>
              <a:cs typeface="Times New Roman" pitchFamily="18" charset="0"/>
            </a:endParaRPr>
          </a:p>
          <a:p>
            <a:r>
              <a:rPr lang="en-AU" dirty="0" smtClean="0">
                <a:latin typeface="Times New Roman" pitchFamily="18" charset="0"/>
                <a:cs typeface="Times New Roman" pitchFamily="18" charset="0"/>
              </a:rPr>
              <a:t>Additionally</a:t>
            </a:r>
            <a:r>
              <a:rPr lang="en-AU" dirty="0">
                <a:latin typeface="Times New Roman" pitchFamily="18" charset="0"/>
                <a:cs typeface="Times New Roman" pitchFamily="18" charset="0"/>
              </a:rPr>
              <a:t>, as we demonstrate in Chapter 3, the time value of money provides a basis for recognizing and solving personal “</a:t>
            </a:r>
            <a:r>
              <a:rPr lang="en-AU" i="1" u="sng" dirty="0">
                <a:latin typeface="Times New Roman" pitchFamily="18" charset="0"/>
                <a:cs typeface="Times New Roman" pitchFamily="18" charset="0"/>
              </a:rPr>
              <a:t>financial planning</a:t>
            </a:r>
            <a:r>
              <a:rPr lang="en-AU" dirty="0">
                <a:latin typeface="Times New Roman" pitchFamily="18" charset="0"/>
                <a:cs typeface="Times New Roman" pitchFamily="18" charset="0"/>
              </a:rPr>
              <a:t>” objectives: </a:t>
            </a:r>
            <a:r>
              <a:rPr lang="en-AU" i="1" dirty="0">
                <a:latin typeface="Times New Roman" pitchFamily="18" charset="0"/>
                <a:cs typeface="Times New Roman" pitchFamily="18" charset="0"/>
              </a:rPr>
              <a:t>the payback of a mortgage schedule </a:t>
            </a:r>
            <a:r>
              <a:rPr lang="en-AU" dirty="0">
                <a:latin typeface="Times New Roman" pitchFamily="18" charset="0"/>
                <a:cs typeface="Times New Roman" pitchFamily="18" charset="0"/>
              </a:rPr>
              <a:t>and </a:t>
            </a:r>
            <a:r>
              <a:rPr lang="en-AU" i="1" dirty="0">
                <a:latin typeface="Times New Roman" pitchFamily="18" charset="0"/>
                <a:cs typeface="Times New Roman" pitchFamily="18" charset="0"/>
              </a:rPr>
              <a:t>required investment for retirement</a:t>
            </a:r>
            <a:r>
              <a:rPr lang="en-AU" dirty="0">
                <a:latin typeface="Times New Roman" pitchFamily="18" charset="0"/>
                <a:cs typeface="Times New Roman" pitchFamily="18" charset="0"/>
              </a:rPr>
              <a:t>, for example.</a:t>
            </a:r>
          </a:p>
        </p:txBody>
      </p:sp>
    </p:spTree>
    <p:extLst>
      <p:ext uri="{BB962C8B-B14F-4D97-AF65-F5344CB8AC3E}">
        <p14:creationId xmlns:p14="http://schemas.microsoft.com/office/powerpoint/2010/main" val="482117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down)">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wipe(down)">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circle(in)">
                                      <p:cBhvr>
                                        <p:cTn id="22"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200" dirty="0" smtClean="0">
                <a:solidFill>
                  <a:srgbClr val="DBF5F9">
                    <a:satMod val="200000"/>
                  </a:srgbClr>
                </a:solidFill>
              </a:rPr>
              <a:t>Chapters 4 &amp; 5: Debt and Equity Valuation</a:t>
            </a:r>
            <a:endParaRPr lang="en-AU" dirty="0"/>
          </a:p>
        </p:txBody>
      </p:sp>
      <p:sp>
        <p:nvSpPr>
          <p:cNvPr id="3" name="Content Placeholder 2"/>
          <p:cNvSpPr>
            <a:spLocks noGrp="1"/>
          </p:cNvSpPr>
          <p:nvPr>
            <p:ph idx="1"/>
          </p:nvPr>
        </p:nvSpPr>
        <p:spPr>
          <a:xfrm>
            <a:off x="914400" y="1340768"/>
            <a:ext cx="7772400" cy="5014792"/>
          </a:xfrm>
        </p:spPr>
        <p:txBody>
          <a:bodyPr>
            <a:normAutofit fontScale="62500" lnSpcReduction="20000"/>
          </a:bodyPr>
          <a:lstStyle/>
          <a:p>
            <a:r>
              <a:rPr lang="en-AU" dirty="0">
                <a:latin typeface="Times New Roman" pitchFamily="18" charset="0"/>
                <a:cs typeface="Times New Roman" pitchFamily="18" charset="0"/>
              </a:rPr>
              <a:t>The method of discounting introduced in Chapter 3, is applied in Chapters 4 and 5, respectively, to the market valuation of </a:t>
            </a:r>
            <a:r>
              <a:rPr lang="en-AU" u="sng" dirty="0">
                <a:latin typeface="Times New Roman" pitchFamily="18" charset="0"/>
                <a:cs typeface="Times New Roman" pitchFamily="18" charset="0"/>
              </a:rPr>
              <a:t>bonds</a:t>
            </a:r>
            <a:r>
              <a:rPr lang="en-AU" dirty="0">
                <a:latin typeface="Times New Roman" pitchFamily="18" charset="0"/>
                <a:cs typeface="Times New Roman" pitchFamily="18" charset="0"/>
              </a:rPr>
              <a:t> and </a:t>
            </a:r>
            <a:r>
              <a:rPr lang="en-AU" u="sng" dirty="0">
                <a:latin typeface="Times New Roman" pitchFamily="18" charset="0"/>
                <a:cs typeface="Times New Roman" pitchFamily="18" charset="0"/>
              </a:rPr>
              <a:t>equity</a:t>
            </a:r>
            <a:r>
              <a:rPr lang="en-AU" dirty="0">
                <a:latin typeface="Times New Roman" pitchFamily="18" charset="0"/>
                <a:cs typeface="Times New Roman" pitchFamily="18" charset="0"/>
              </a:rPr>
              <a:t>. </a:t>
            </a:r>
            <a:endParaRPr lang="en-AU" dirty="0" smtClean="0">
              <a:latin typeface="Times New Roman" pitchFamily="18" charset="0"/>
              <a:cs typeface="Times New Roman" pitchFamily="18" charset="0"/>
            </a:endParaRPr>
          </a:p>
          <a:p>
            <a:endParaRPr lang="en-AU" dirty="0">
              <a:latin typeface="Times New Roman" pitchFamily="18" charset="0"/>
              <a:cs typeface="Times New Roman" pitchFamily="18" charset="0"/>
            </a:endParaRPr>
          </a:p>
          <a:p>
            <a:r>
              <a:rPr lang="en-AU" dirty="0" smtClean="0">
                <a:latin typeface="Times New Roman" pitchFamily="18" charset="0"/>
                <a:cs typeface="Times New Roman" pitchFamily="18" charset="0"/>
              </a:rPr>
              <a:t>Here</a:t>
            </a:r>
            <a:r>
              <a:rPr lang="en-AU" dirty="0">
                <a:latin typeface="Times New Roman" pitchFamily="18" charset="0"/>
                <a:cs typeface="Times New Roman" pitchFamily="18" charset="0"/>
              </a:rPr>
              <a:t>, we shall discover that the simple models introduced in Chapter 3 perform remarkably well in determining the prices of </a:t>
            </a:r>
            <a:r>
              <a:rPr lang="en-AU" u="sng" dirty="0">
                <a:latin typeface="Times New Roman" pitchFamily="18" charset="0"/>
                <a:cs typeface="Times New Roman" pitchFamily="18" charset="0"/>
              </a:rPr>
              <a:t>bonds</a:t>
            </a:r>
            <a:r>
              <a:rPr lang="en-AU" dirty="0">
                <a:latin typeface="Times New Roman" pitchFamily="18" charset="0"/>
                <a:cs typeface="Times New Roman" pitchFamily="18" charset="0"/>
              </a:rPr>
              <a:t> in the market place. </a:t>
            </a:r>
            <a:endParaRPr lang="en-AU" dirty="0" smtClean="0">
              <a:latin typeface="Times New Roman" pitchFamily="18" charset="0"/>
              <a:cs typeface="Times New Roman" pitchFamily="18" charset="0"/>
            </a:endParaRPr>
          </a:p>
          <a:p>
            <a:endParaRPr lang="en-AU" dirty="0">
              <a:latin typeface="Times New Roman" pitchFamily="18" charset="0"/>
              <a:cs typeface="Times New Roman" pitchFamily="18" charset="0"/>
            </a:endParaRPr>
          </a:p>
          <a:p>
            <a:r>
              <a:rPr lang="en-AU" dirty="0" smtClean="0">
                <a:latin typeface="Times New Roman" pitchFamily="18" charset="0"/>
                <a:cs typeface="Times New Roman" pitchFamily="18" charset="0"/>
              </a:rPr>
              <a:t>The </a:t>
            </a:r>
            <a:r>
              <a:rPr lang="en-AU" dirty="0">
                <a:latin typeface="Times New Roman" pitchFamily="18" charset="0"/>
                <a:cs typeface="Times New Roman" pitchFamily="18" charset="0"/>
              </a:rPr>
              <a:t>models, however, are not so effective in determining the market valuation of equity </a:t>
            </a:r>
            <a:r>
              <a:rPr lang="en-AU" u="sng" dirty="0">
                <a:latin typeface="Times New Roman" pitchFamily="18" charset="0"/>
                <a:cs typeface="Times New Roman" pitchFamily="18" charset="0"/>
              </a:rPr>
              <a:t>shares</a:t>
            </a:r>
            <a:r>
              <a:rPr lang="en-AU" dirty="0">
                <a:latin typeface="Times New Roman" pitchFamily="18" charset="0"/>
                <a:cs typeface="Times New Roman" pitchFamily="18" charset="0"/>
              </a:rPr>
              <a:t>. </a:t>
            </a:r>
            <a:endParaRPr lang="en-AU" dirty="0" smtClean="0">
              <a:latin typeface="Times New Roman" pitchFamily="18" charset="0"/>
              <a:cs typeface="Times New Roman" pitchFamily="18" charset="0"/>
            </a:endParaRPr>
          </a:p>
          <a:p>
            <a:endParaRPr lang="en-AU" dirty="0">
              <a:latin typeface="Times New Roman" pitchFamily="18" charset="0"/>
              <a:cs typeface="Times New Roman" pitchFamily="18" charset="0"/>
            </a:endParaRPr>
          </a:p>
          <a:p>
            <a:r>
              <a:rPr lang="en-AU" dirty="0" smtClean="0">
                <a:latin typeface="Times New Roman" pitchFamily="18" charset="0"/>
                <a:cs typeface="Times New Roman" pitchFamily="18" charset="0"/>
              </a:rPr>
              <a:t>The </a:t>
            </a:r>
            <a:r>
              <a:rPr lang="en-AU" dirty="0">
                <a:latin typeface="Times New Roman" pitchFamily="18" charset="0"/>
                <a:cs typeface="Times New Roman" pitchFamily="18" charset="0"/>
              </a:rPr>
              <a:t>problem is that the future performance of a firm and thereby its equity share price in the market is surrounded by much greater uncertainty than is the case for bonds. </a:t>
            </a:r>
            <a:endParaRPr lang="en-AU" dirty="0" smtClean="0">
              <a:latin typeface="Times New Roman" pitchFamily="18" charset="0"/>
              <a:cs typeface="Times New Roman" pitchFamily="18" charset="0"/>
            </a:endParaRPr>
          </a:p>
          <a:p>
            <a:endParaRPr lang="en-AU" dirty="0">
              <a:latin typeface="Times New Roman" pitchFamily="18" charset="0"/>
              <a:cs typeface="Times New Roman" pitchFamily="18" charset="0"/>
            </a:endParaRPr>
          </a:p>
          <a:p>
            <a:r>
              <a:rPr lang="en-AU" dirty="0" smtClean="0">
                <a:latin typeface="Times New Roman" pitchFamily="18" charset="0"/>
                <a:cs typeface="Times New Roman" pitchFamily="18" charset="0"/>
              </a:rPr>
              <a:t>The </a:t>
            </a:r>
            <a:r>
              <a:rPr lang="en-AU" dirty="0">
                <a:latin typeface="Times New Roman" pitchFamily="18" charset="0"/>
                <a:cs typeface="Times New Roman" pitchFamily="18" charset="0"/>
              </a:rPr>
              <a:t>market’s determination of stock and share values cannot be reduced to a simple </a:t>
            </a:r>
            <a:r>
              <a:rPr lang="en-AU" dirty="0" smtClean="0">
                <a:latin typeface="Times New Roman" pitchFamily="18" charset="0"/>
                <a:cs typeface="Times New Roman" pitchFamily="18" charset="0"/>
              </a:rPr>
              <a:t>formula! The </a:t>
            </a:r>
            <a:r>
              <a:rPr lang="en-AU" u="sng" dirty="0">
                <a:latin typeface="Times New Roman" pitchFamily="18" charset="0"/>
                <a:cs typeface="Times New Roman" pitchFamily="18" charset="0"/>
              </a:rPr>
              <a:t>psychology</a:t>
            </a:r>
            <a:r>
              <a:rPr lang="en-AU" dirty="0">
                <a:latin typeface="Times New Roman" pitchFamily="18" charset="0"/>
                <a:cs typeface="Times New Roman" pitchFamily="18" charset="0"/>
              </a:rPr>
              <a:t> of </a:t>
            </a:r>
            <a:r>
              <a:rPr lang="en-AU" dirty="0" smtClean="0">
                <a:latin typeface="Times New Roman" pitchFamily="18" charset="0"/>
                <a:cs typeface="Times New Roman" pitchFamily="18" charset="0"/>
              </a:rPr>
              <a:t>the market, </a:t>
            </a:r>
            <a:r>
              <a:rPr lang="en-AU" u="sng" dirty="0">
                <a:latin typeface="Times New Roman" pitchFamily="18" charset="0"/>
                <a:cs typeface="Times New Roman" pitchFamily="18" charset="0"/>
              </a:rPr>
              <a:t>speculative</a:t>
            </a:r>
            <a:r>
              <a:rPr lang="en-AU" dirty="0">
                <a:latin typeface="Times New Roman" pitchFamily="18" charset="0"/>
                <a:cs typeface="Times New Roman" pitchFamily="18" charset="0"/>
              </a:rPr>
              <a:t> activity and </a:t>
            </a:r>
            <a:r>
              <a:rPr lang="en-AU" u="sng" dirty="0">
                <a:latin typeface="Times New Roman" pitchFamily="18" charset="0"/>
                <a:cs typeface="Times New Roman" pitchFamily="18" charset="0"/>
              </a:rPr>
              <a:t>subjective</a:t>
            </a:r>
            <a:r>
              <a:rPr lang="en-AU" dirty="0">
                <a:latin typeface="Times New Roman" pitchFamily="18" charset="0"/>
                <a:cs typeface="Times New Roman" pitchFamily="18" charset="0"/>
              </a:rPr>
              <a:t> appraisals </a:t>
            </a:r>
            <a:r>
              <a:rPr lang="en-AU" dirty="0" smtClean="0">
                <a:latin typeface="Times New Roman" pitchFamily="18" charset="0"/>
                <a:cs typeface="Times New Roman" pitchFamily="18" charset="0"/>
              </a:rPr>
              <a:t>are essential </a:t>
            </a:r>
            <a:r>
              <a:rPr lang="en-AU" dirty="0">
                <a:latin typeface="Times New Roman" pitchFamily="18" charset="0"/>
                <a:cs typeface="Times New Roman" pitchFamily="18" charset="0"/>
              </a:rPr>
              <a:t>components of share </a:t>
            </a:r>
            <a:r>
              <a:rPr lang="en-AU" dirty="0" smtClean="0">
                <a:latin typeface="Times New Roman" pitchFamily="18" charset="0"/>
                <a:cs typeface="Times New Roman" pitchFamily="18" charset="0"/>
              </a:rPr>
              <a:t>price determination</a:t>
            </a:r>
            <a:r>
              <a:rPr lang="en-AU" dirty="0">
                <a:latin typeface="Times New Roman" pitchFamily="18" charset="0"/>
                <a:cs typeface="Times New Roman" pitchFamily="18" charset="0"/>
              </a:rPr>
              <a:t>.</a:t>
            </a:r>
          </a:p>
        </p:txBody>
      </p:sp>
    </p:spTree>
    <p:extLst>
      <p:ext uri="{BB962C8B-B14F-4D97-AF65-F5344CB8AC3E}">
        <p14:creationId xmlns:p14="http://schemas.microsoft.com/office/powerpoint/2010/main" val="82433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circle(in)">
                                      <p:cBhvr>
                                        <p:cTn id="14" dur="2000"/>
                                        <p:tgtEl>
                                          <p:spTgt spid="3">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1000"/>
                                        <p:tgtEl>
                                          <p:spTgt spid="3">
                                            <p:txEl>
                                              <p:pRg st="6" end="6"/>
                                            </p:txEl>
                                          </p:spTgt>
                                        </p:tgtEl>
                                      </p:cBhvr>
                                    </p:animEffect>
                                    <p:anim calcmode="lin" valueType="num">
                                      <p:cBhvr>
                                        <p:cTn id="2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circle(in)">
                                      <p:cBhvr>
                                        <p:cTn id="26"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200" dirty="0" smtClean="0">
                <a:solidFill>
                  <a:srgbClr val="DBF5F9">
                    <a:satMod val="200000"/>
                  </a:srgbClr>
                </a:solidFill>
              </a:rPr>
              <a:t>Chapter 6: The </a:t>
            </a:r>
            <a:r>
              <a:rPr lang="en-AU" sz="3200" dirty="0" err="1" smtClean="0">
                <a:solidFill>
                  <a:srgbClr val="DBF5F9">
                    <a:satMod val="200000"/>
                  </a:srgbClr>
                </a:solidFill>
              </a:rPr>
              <a:t>CAPM</a:t>
            </a:r>
            <a:endParaRPr lang="en-AU" dirty="0"/>
          </a:p>
        </p:txBody>
      </p:sp>
      <p:sp>
        <p:nvSpPr>
          <p:cNvPr id="3" name="Content Placeholder 2"/>
          <p:cNvSpPr>
            <a:spLocks noGrp="1"/>
          </p:cNvSpPr>
          <p:nvPr>
            <p:ph idx="1"/>
          </p:nvPr>
        </p:nvSpPr>
        <p:spPr>
          <a:xfrm>
            <a:off x="914400" y="1556792"/>
            <a:ext cx="7772400" cy="4798768"/>
          </a:xfrm>
        </p:spPr>
        <p:txBody>
          <a:bodyPr>
            <a:normAutofit lnSpcReduction="10000"/>
          </a:bodyPr>
          <a:lstStyle/>
          <a:p>
            <a:r>
              <a:rPr lang="en-AU" dirty="0">
                <a:latin typeface="Times New Roman" pitchFamily="18" charset="0"/>
                <a:cs typeface="Times New Roman" pitchFamily="18" charset="0"/>
              </a:rPr>
              <a:t>In Chapter 6, we </a:t>
            </a:r>
            <a:r>
              <a:rPr lang="en-AU" dirty="0" smtClean="0">
                <a:latin typeface="Times New Roman" pitchFamily="18" charset="0"/>
                <a:cs typeface="Times New Roman" pitchFamily="18" charset="0"/>
              </a:rPr>
              <a:t>examine </a:t>
            </a:r>
            <a:r>
              <a:rPr lang="en-AU" dirty="0">
                <a:latin typeface="Times New Roman" pitchFamily="18" charset="0"/>
                <a:cs typeface="Times New Roman" pitchFamily="18" charset="0"/>
              </a:rPr>
              <a:t>the </a:t>
            </a:r>
            <a:r>
              <a:rPr lang="en-AU" dirty="0" err="1">
                <a:latin typeface="Times New Roman" pitchFamily="18" charset="0"/>
                <a:cs typeface="Times New Roman" pitchFamily="18" charset="0"/>
              </a:rPr>
              <a:t>CAPM</a:t>
            </a:r>
            <a:r>
              <a:rPr lang="en-AU" dirty="0">
                <a:latin typeface="Times New Roman" pitchFamily="18" charset="0"/>
                <a:cs typeface="Times New Roman" pitchFamily="18" charset="0"/>
              </a:rPr>
              <a:t> as a model of share price formation. </a:t>
            </a:r>
            <a:endParaRPr lang="en-AU" dirty="0" smtClean="0">
              <a:latin typeface="Times New Roman" pitchFamily="18" charset="0"/>
              <a:cs typeface="Times New Roman" pitchFamily="18" charset="0"/>
            </a:endParaRPr>
          </a:p>
          <a:p>
            <a:endParaRPr lang="en-AU" dirty="0">
              <a:latin typeface="Times New Roman" pitchFamily="18" charset="0"/>
              <a:cs typeface="Times New Roman" pitchFamily="18" charset="0"/>
            </a:endParaRPr>
          </a:p>
          <a:p>
            <a:r>
              <a:rPr lang="en-AU" dirty="0" smtClean="0">
                <a:latin typeface="Times New Roman" pitchFamily="18" charset="0"/>
                <a:cs typeface="Times New Roman" pitchFamily="18" charset="0"/>
              </a:rPr>
              <a:t>We present empirical </a:t>
            </a:r>
            <a:r>
              <a:rPr lang="en-AU" dirty="0">
                <a:latin typeface="Times New Roman" pitchFamily="18" charset="0"/>
                <a:cs typeface="Times New Roman" pitchFamily="18" charset="0"/>
              </a:rPr>
              <a:t>evidence that is </a:t>
            </a:r>
            <a:r>
              <a:rPr lang="en-AU" u="sng" dirty="0">
                <a:latin typeface="Times New Roman" pitchFamily="18" charset="0"/>
                <a:cs typeface="Times New Roman" pitchFamily="18" charset="0"/>
              </a:rPr>
              <a:t>against</a:t>
            </a:r>
            <a:r>
              <a:rPr lang="en-AU" dirty="0">
                <a:latin typeface="Times New Roman" pitchFamily="18" charset="0"/>
                <a:cs typeface="Times New Roman" pitchFamily="18" charset="0"/>
              </a:rPr>
              <a:t> the model as offering a meaningful representation of past share prices</a:t>
            </a:r>
            <a:r>
              <a:rPr lang="en-AU" dirty="0" smtClean="0">
                <a:latin typeface="Times New Roman" pitchFamily="18" charset="0"/>
                <a:cs typeface="Times New Roman" pitchFamily="18" charset="0"/>
              </a:rPr>
              <a:t>.</a:t>
            </a:r>
          </a:p>
          <a:p>
            <a:endParaRPr lang="en-AU" dirty="0">
              <a:latin typeface="Times New Roman" pitchFamily="18" charset="0"/>
              <a:cs typeface="Times New Roman" pitchFamily="18" charset="0"/>
            </a:endParaRPr>
          </a:p>
          <a:p>
            <a:r>
              <a:rPr lang="en-AU" dirty="0" smtClean="0">
                <a:latin typeface="Times New Roman" pitchFamily="18" charset="0"/>
                <a:cs typeface="Times New Roman" pitchFamily="18" charset="0"/>
              </a:rPr>
              <a:t>We also present the </a:t>
            </a:r>
            <a:r>
              <a:rPr lang="en-AU" u="sng" dirty="0" err="1" smtClean="0">
                <a:latin typeface="Times New Roman" pitchFamily="18" charset="0"/>
                <a:cs typeface="Times New Roman" pitchFamily="18" charset="0"/>
              </a:rPr>
              <a:t>Fama</a:t>
            </a:r>
            <a:r>
              <a:rPr lang="en-AU" u="sng" dirty="0" smtClean="0">
                <a:latin typeface="Times New Roman" pitchFamily="18" charset="0"/>
                <a:cs typeface="Times New Roman" pitchFamily="18" charset="0"/>
              </a:rPr>
              <a:t> and French three-factor model</a:t>
            </a:r>
            <a:r>
              <a:rPr lang="en-AU" dirty="0" smtClean="0">
                <a:latin typeface="Times New Roman" pitchFamily="18" charset="0"/>
                <a:cs typeface="Times New Roman" pitchFamily="18" charset="0"/>
              </a:rPr>
              <a:t> that seeks to more realistically describe past share price movements.</a:t>
            </a:r>
            <a:endParaRPr lang="en-AU" dirty="0">
              <a:latin typeface="Times New Roman" pitchFamily="18" charset="0"/>
              <a:cs typeface="Times New Roman" pitchFamily="18" charset="0"/>
            </a:endParaRPr>
          </a:p>
        </p:txBody>
      </p:sp>
    </p:spTree>
    <p:extLst>
      <p:ext uri="{BB962C8B-B14F-4D97-AF65-F5344CB8AC3E}">
        <p14:creationId xmlns:p14="http://schemas.microsoft.com/office/powerpoint/2010/main" val="1617296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200" dirty="0">
                <a:solidFill>
                  <a:srgbClr val="DBF5F9">
                    <a:satMod val="200000"/>
                  </a:srgbClr>
                </a:solidFill>
              </a:rPr>
              <a:t>Chapters </a:t>
            </a:r>
            <a:r>
              <a:rPr lang="en-AU" sz="3200" dirty="0" smtClean="0">
                <a:solidFill>
                  <a:srgbClr val="DBF5F9">
                    <a:satMod val="200000"/>
                  </a:srgbClr>
                </a:solidFill>
              </a:rPr>
              <a:t>7: Accounting Statements</a:t>
            </a:r>
            <a:endParaRPr lang="en-AU" dirty="0"/>
          </a:p>
        </p:txBody>
      </p:sp>
      <p:sp>
        <p:nvSpPr>
          <p:cNvPr id="3" name="Content Placeholder 2"/>
          <p:cNvSpPr>
            <a:spLocks noGrp="1"/>
          </p:cNvSpPr>
          <p:nvPr>
            <p:ph idx="1"/>
          </p:nvPr>
        </p:nvSpPr>
        <p:spPr>
          <a:xfrm>
            <a:off x="914400" y="1340768"/>
            <a:ext cx="7772400" cy="5014792"/>
          </a:xfrm>
        </p:spPr>
        <p:txBody>
          <a:bodyPr>
            <a:normAutofit/>
          </a:bodyPr>
          <a:lstStyle/>
          <a:p>
            <a:r>
              <a:rPr lang="en-AU" dirty="0">
                <a:latin typeface="Times New Roman" pitchFamily="18" charset="0"/>
                <a:cs typeface="Times New Roman" pitchFamily="18" charset="0"/>
              </a:rPr>
              <a:t>The analyst seeking to take a position on a share with a “buy”, “hold”, or a “sell” recommendation, will </a:t>
            </a:r>
            <a:r>
              <a:rPr lang="en-AU" dirty="0" smtClean="0">
                <a:latin typeface="Times New Roman" pitchFamily="18" charset="0"/>
                <a:cs typeface="Times New Roman" pitchFamily="18" charset="0"/>
              </a:rPr>
              <a:t>likely interrogate </a:t>
            </a:r>
            <a:r>
              <a:rPr lang="en-AU" dirty="0">
                <a:latin typeface="Times New Roman" pitchFamily="18" charset="0"/>
                <a:cs typeface="Times New Roman" pitchFamily="18" charset="0"/>
              </a:rPr>
              <a:t>the company’s </a:t>
            </a:r>
            <a:r>
              <a:rPr lang="en-AU" i="1" dirty="0">
                <a:latin typeface="Times New Roman" pitchFamily="18" charset="0"/>
                <a:cs typeface="Times New Roman" pitchFamily="18" charset="0"/>
              </a:rPr>
              <a:t>financial accounting statements </a:t>
            </a:r>
            <a:r>
              <a:rPr lang="en-AU" dirty="0">
                <a:latin typeface="Times New Roman" pitchFamily="18" charset="0"/>
                <a:cs typeface="Times New Roman" pitchFamily="18" charset="0"/>
              </a:rPr>
              <a:t>for indications of the firm’s financial health and viability. </a:t>
            </a:r>
            <a:endParaRPr lang="en-AU" dirty="0" smtClean="0">
              <a:latin typeface="Times New Roman" pitchFamily="18" charset="0"/>
              <a:cs typeface="Times New Roman" pitchFamily="18" charset="0"/>
            </a:endParaRPr>
          </a:p>
          <a:p>
            <a:r>
              <a:rPr lang="en-AU" dirty="0" smtClean="0">
                <a:latin typeface="Times New Roman" pitchFamily="18" charset="0"/>
                <a:cs typeface="Times New Roman" pitchFamily="18" charset="0"/>
              </a:rPr>
              <a:t>Chapter 7 accordingly  </a:t>
            </a:r>
            <a:r>
              <a:rPr lang="en-AU" dirty="0">
                <a:latin typeface="Times New Roman" pitchFamily="18" charset="0"/>
                <a:cs typeface="Times New Roman" pitchFamily="18" charset="0"/>
              </a:rPr>
              <a:t>introduces the accounting statements and their potential for insight into the company’s financial affairs and status. </a:t>
            </a:r>
          </a:p>
        </p:txBody>
      </p:sp>
    </p:spTree>
    <p:extLst>
      <p:ext uri="{BB962C8B-B14F-4D97-AF65-F5344CB8AC3E}">
        <p14:creationId xmlns:p14="http://schemas.microsoft.com/office/powerpoint/2010/main" val="260697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200" dirty="0">
                <a:solidFill>
                  <a:srgbClr val="DBF5F9">
                    <a:satMod val="200000"/>
                  </a:srgbClr>
                </a:solidFill>
              </a:rPr>
              <a:t>Chapters </a:t>
            </a:r>
            <a:r>
              <a:rPr lang="en-AU" sz="3200" dirty="0" smtClean="0">
                <a:solidFill>
                  <a:srgbClr val="DBF5F9">
                    <a:satMod val="200000"/>
                  </a:srgbClr>
                </a:solidFill>
              </a:rPr>
              <a:t>8: Leverage</a:t>
            </a:r>
            <a:endParaRPr lang="en-AU" dirty="0"/>
          </a:p>
        </p:txBody>
      </p:sp>
      <p:sp>
        <p:nvSpPr>
          <p:cNvPr id="3" name="Content Placeholder 2"/>
          <p:cNvSpPr>
            <a:spLocks noGrp="1"/>
          </p:cNvSpPr>
          <p:nvPr>
            <p:ph idx="1"/>
          </p:nvPr>
        </p:nvSpPr>
        <p:spPr>
          <a:xfrm>
            <a:off x="914400" y="1340768"/>
            <a:ext cx="7772400" cy="5014792"/>
          </a:xfrm>
        </p:spPr>
        <p:txBody>
          <a:bodyPr>
            <a:normAutofit fontScale="85000" lnSpcReduction="20000"/>
          </a:bodyPr>
          <a:lstStyle/>
          <a:p>
            <a:r>
              <a:rPr lang="en-AU" dirty="0">
                <a:latin typeface="Times New Roman" pitchFamily="18" charset="0"/>
                <a:cs typeface="Times New Roman" pitchFamily="18" charset="0"/>
              </a:rPr>
              <a:t>The firm’s financing between </a:t>
            </a:r>
            <a:r>
              <a:rPr lang="en-AU" u="sng" dirty="0">
                <a:latin typeface="Times New Roman" pitchFamily="18" charset="0"/>
                <a:cs typeface="Times New Roman" pitchFamily="18" charset="0"/>
              </a:rPr>
              <a:t>debt</a:t>
            </a:r>
            <a:r>
              <a:rPr lang="en-AU" dirty="0">
                <a:latin typeface="Times New Roman" pitchFamily="18" charset="0"/>
                <a:cs typeface="Times New Roman" pitchFamily="18" charset="0"/>
              </a:rPr>
              <a:t> (borrowing) and </a:t>
            </a:r>
            <a:r>
              <a:rPr lang="en-AU" u="sng" dirty="0">
                <a:latin typeface="Times New Roman" pitchFamily="18" charset="0"/>
                <a:cs typeface="Times New Roman" pitchFamily="18" charset="0"/>
              </a:rPr>
              <a:t>equity</a:t>
            </a:r>
            <a:r>
              <a:rPr lang="en-AU" dirty="0">
                <a:latin typeface="Times New Roman" pitchFamily="18" charset="0"/>
                <a:cs typeface="Times New Roman" pitchFamily="18" charset="0"/>
              </a:rPr>
              <a:t> financing (ownership) determines the firm’s financial leverage. </a:t>
            </a:r>
            <a:endParaRPr lang="en-AU" dirty="0" smtClean="0">
              <a:latin typeface="Times New Roman" pitchFamily="18" charset="0"/>
              <a:cs typeface="Times New Roman" pitchFamily="18" charset="0"/>
            </a:endParaRPr>
          </a:p>
          <a:p>
            <a:endParaRPr lang="en-AU" dirty="0" smtClean="0">
              <a:latin typeface="Times New Roman" pitchFamily="18" charset="0"/>
              <a:cs typeface="Times New Roman" pitchFamily="18" charset="0"/>
            </a:endParaRPr>
          </a:p>
          <a:p>
            <a:r>
              <a:rPr lang="en-AU" dirty="0" smtClean="0">
                <a:latin typeface="Times New Roman" pitchFamily="18" charset="0"/>
                <a:cs typeface="Times New Roman" pitchFamily="18" charset="0"/>
              </a:rPr>
              <a:t>Chapter </a:t>
            </a:r>
            <a:r>
              <a:rPr lang="en-AU" dirty="0">
                <a:latin typeface="Times New Roman" pitchFamily="18" charset="0"/>
                <a:cs typeface="Times New Roman" pitchFamily="18" charset="0"/>
              </a:rPr>
              <a:t>8 addresses the implications of such </a:t>
            </a:r>
            <a:r>
              <a:rPr lang="en-AU" i="1" dirty="0">
                <a:latin typeface="Times New Roman" pitchFamily="18" charset="0"/>
                <a:cs typeface="Times New Roman" pitchFamily="18" charset="0"/>
              </a:rPr>
              <a:t>leverage</a:t>
            </a:r>
            <a:r>
              <a:rPr lang="en-AU" dirty="0">
                <a:latin typeface="Times New Roman" pitchFamily="18" charset="0"/>
                <a:cs typeface="Times New Roman" pitchFamily="18" charset="0"/>
              </a:rPr>
              <a:t>. </a:t>
            </a:r>
            <a:endParaRPr lang="en-AU" dirty="0" smtClean="0">
              <a:latin typeface="Times New Roman" pitchFamily="18" charset="0"/>
              <a:cs typeface="Times New Roman" pitchFamily="18" charset="0"/>
            </a:endParaRPr>
          </a:p>
          <a:p>
            <a:endParaRPr lang="en-AU" dirty="0" smtClean="0">
              <a:latin typeface="Times New Roman" pitchFamily="18" charset="0"/>
              <a:cs typeface="Times New Roman" pitchFamily="18" charset="0"/>
            </a:endParaRPr>
          </a:p>
          <a:p>
            <a:r>
              <a:rPr lang="en-AU" dirty="0" smtClean="0">
                <a:latin typeface="Times New Roman" pitchFamily="18" charset="0"/>
                <a:cs typeface="Times New Roman" pitchFamily="18" charset="0"/>
              </a:rPr>
              <a:t>We </a:t>
            </a:r>
            <a:r>
              <a:rPr lang="en-AU" dirty="0">
                <a:latin typeface="Times New Roman" pitchFamily="18" charset="0"/>
                <a:cs typeface="Times New Roman" pitchFamily="18" charset="0"/>
              </a:rPr>
              <a:t>arrive at the insight that “</a:t>
            </a:r>
            <a:r>
              <a:rPr lang="en-AU" u="sng" dirty="0">
                <a:latin typeface="Times New Roman" pitchFamily="18" charset="0"/>
                <a:cs typeface="Times New Roman" pitchFamily="18" charset="0"/>
              </a:rPr>
              <a:t>debt makes a good situation better, but a bad situation worse</a:t>
            </a:r>
            <a:r>
              <a:rPr lang="en-AU" dirty="0">
                <a:latin typeface="Times New Roman" pitchFamily="18" charset="0"/>
                <a:cs typeface="Times New Roman" pitchFamily="18" charset="0"/>
              </a:rPr>
              <a:t>”. </a:t>
            </a:r>
            <a:endParaRPr lang="en-AU" dirty="0" smtClean="0">
              <a:latin typeface="Times New Roman" pitchFamily="18" charset="0"/>
              <a:cs typeface="Times New Roman" pitchFamily="18" charset="0"/>
            </a:endParaRPr>
          </a:p>
          <a:p>
            <a:endParaRPr lang="en-AU" dirty="0">
              <a:latin typeface="Times New Roman" pitchFamily="18" charset="0"/>
              <a:cs typeface="Times New Roman" pitchFamily="18" charset="0"/>
            </a:endParaRPr>
          </a:p>
          <a:p>
            <a:r>
              <a:rPr lang="en-AU" dirty="0" smtClean="0">
                <a:latin typeface="Times New Roman" pitchFamily="18" charset="0"/>
                <a:cs typeface="Times New Roman" pitchFamily="18" charset="0"/>
              </a:rPr>
              <a:t>In </a:t>
            </a:r>
            <a:r>
              <a:rPr lang="en-AU" dirty="0">
                <a:latin typeface="Times New Roman" pitchFamily="18" charset="0"/>
                <a:cs typeface="Times New Roman" pitchFamily="18" charset="0"/>
              </a:rPr>
              <a:t>addition, we show how the Modigliani and Miller propositions may be reconciled with the reality of leverage. </a:t>
            </a:r>
          </a:p>
        </p:txBody>
      </p:sp>
    </p:spTree>
    <p:extLst>
      <p:ext uri="{BB962C8B-B14F-4D97-AF65-F5344CB8AC3E}">
        <p14:creationId xmlns:p14="http://schemas.microsoft.com/office/powerpoint/2010/main" val="297232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circle(in)">
                                      <p:cBhvr>
                                        <p:cTn id="14" dur="2000"/>
                                        <p:tgtEl>
                                          <p:spTgt spid="3">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1000"/>
                                        <p:tgtEl>
                                          <p:spTgt spid="3">
                                            <p:txEl>
                                              <p:pRg st="6" end="6"/>
                                            </p:txEl>
                                          </p:spTgt>
                                        </p:tgtEl>
                                      </p:cBhvr>
                                    </p:animEffect>
                                    <p:anim calcmode="lin" valueType="num">
                                      <p:cBhvr>
                                        <p:cTn id="2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solidFill>
                  <a:srgbClr val="DBF5F9">
                    <a:satMod val="200000"/>
                  </a:srgbClr>
                </a:solidFill>
              </a:rPr>
              <a:t>Financial </a:t>
            </a:r>
            <a:r>
              <a:rPr lang="en-AU" i="1" dirty="0" smtClean="0">
                <a:solidFill>
                  <a:srgbClr val="DBF5F9">
                    <a:satMod val="200000"/>
                  </a:srgbClr>
                </a:solidFill>
              </a:rPr>
              <a:t>Markets (</a:t>
            </a:r>
            <a:r>
              <a:rPr lang="en-AU" i="1" dirty="0" err="1" smtClean="0">
                <a:solidFill>
                  <a:srgbClr val="DBF5F9">
                    <a:satMod val="200000"/>
                  </a:srgbClr>
                </a:solidFill>
              </a:rPr>
              <a:t>cont</a:t>
            </a:r>
            <a:r>
              <a:rPr lang="en-AU" i="1" dirty="0" smtClean="0">
                <a:solidFill>
                  <a:srgbClr val="DBF5F9">
                    <a:satMod val="200000"/>
                  </a:srgbClr>
                </a:solidFill>
              </a:rPr>
              <a:t>)</a:t>
            </a:r>
            <a:endParaRPr lang="en-AU" dirty="0"/>
          </a:p>
        </p:txBody>
      </p:sp>
      <p:sp>
        <p:nvSpPr>
          <p:cNvPr id="3" name="Content Placeholder 2"/>
          <p:cNvSpPr>
            <a:spLocks noGrp="1"/>
          </p:cNvSpPr>
          <p:nvPr>
            <p:ph idx="1"/>
          </p:nvPr>
        </p:nvSpPr>
        <p:spPr/>
        <p:txBody>
          <a:bodyPr>
            <a:normAutofit/>
          </a:bodyPr>
          <a:lstStyle/>
          <a:p>
            <a:r>
              <a:rPr lang="en-US" sz="3600" dirty="0">
                <a:latin typeface="Times New Roman" pitchFamily="18" charset="0"/>
                <a:cs typeface="Times New Roman" pitchFamily="18" charset="0"/>
              </a:rPr>
              <a:t>Financial markets function to gather from millions upon millions of individuals, the financial savings – each insignificant individually – that are in excess of their immediate needs, so that investments of billions of dollars can be invested in large firms. </a:t>
            </a:r>
            <a:endParaRPr lang="en-AU" sz="3600" dirty="0">
              <a:latin typeface="Times New Roman" pitchFamily="18" charset="0"/>
              <a:cs typeface="Times New Roman" pitchFamily="18" charset="0"/>
            </a:endParaRPr>
          </a:p>
        </p:txBody>
      </p:sp>
    </p:spTree>
    <p:extLst>
      <p:ext uri="{BB962C8B-B14F-4D97-AF65-F5344CB8AC3E}">
        <p14:creationId xmlns:p14="http://schemas.microsoft.com/office/powerpoint/2010/main" val="10894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200" dirty="0">
                <a:solidFill>
                  <a:srgbClr val="DBF5F9">
                    <a:satMod val="200000"/>
                  </a:srgbClr>
                </a:solidFill>
              </a:rPr>
              <a:t>Chapters </a:t>
            </a:r>
            <a:r>
              <a:rPr lang="en-AU" sz="3200" dirty="0" smtClean="0">
                <a:solidFill>
                  <a:srgbClr val="DBF5F9">
                    <a:satMod val="200000"/>
                  </a:srgbClr>
                </a:solidFill>
              </a:rPr>
              <a:t>9: Discounting (the </a:t>
            </a:r>
            <a:r>
              <a:rPr lang="en-AU" sz="3200" dirty="0" err="1" smtClean="0">
                <a:solidFill>
                  <a:srgbClr val="DBF5F9">
                    <a:satMod val="200000"/>
                  </a:srgbClr>
                </a:solidFill>
              </a:rPr>
              <a:t>WACC</a:t>
            </a:r>
            <a:r>
              <a:rPr lang="en-AU" sz="3200" dirty="0" smtClean="0">
                <a:solidFill>
                  <a:srgbClr val="DBF5F9">
                    <a:satMod val="200000"/>
                  </a:srgbClr>
                </a:solidFill>
              </a:rPr>
              <a:t>)</a:t>
            </a:r>
            <a:endParaRPr lang="en-AU" dirty="0"/>
          </a:p>
        </p:txBody>
      </p:sp>
      <p:sp>
        <p:nvSpPr>
          <p:cNvPr id="3" name="Content Placeholder 2"/>
          <p:cNvSpPr>
            <a:spLocks noGrp="1"/>
          </p:cNvSpPr>
          <p:nvPr>
            <p:ph idx="1"/>
          </p:nvPr>
        </p:nvSpPr>
        <p:spPr>
          <a:xfrm>
            <a:off x="914400" y="1521151"/>
            <a:ext cx="7772400" cy="4834409"/>
          </a:xfrm>
        </p:spPr>
        <p:txBody>
          <a:bodyPr>
            <a:normAutofit fontScale="92500" lnSpcReduction="20000"/>
          </a:bodyPr>
          <a:lstStyle/>
          <a:p>
            <a:r>
              <a:rPr lang="en-AU" dirty="0">
                <a:latin typeface="Times New Roman" pitchFamily="18" charset="0"/>
                <a:cs typeface="Times New Roman" pitchFamily="18" charset="0"/>
              </a:rPr>
              <a:t>The development of leverage in Chapter 8, leads us to Chapter 9, where we formulate the firm’s </a:t>
            </a:r>
            <a:r>
              <a:rPr lang="en-AU" i="1" dirty="0">
                <a:latin typeface="Times New Roman" pitchFamily="18" charset="0"/>
                <a:cs typeface="Times New Roman" pitchFamily="18" charset="0"/>
              </a:rPr>
              <a:t>weighted average cost of financial capital </a:t>
            </a:r>
            <a:r>
              <a:rPr lang="en-AU" dirty="0">
                <a:latin typeface="Times New Roman" pitchFamily="18" charset="0"/>
                <a:cs typeface="Times New Roman" pitchFamily="18" charset="0"/>
              </a:rPr>
              <a:t>(</a:t>
            </a:r>
            <a:r>
              <a:rPr lang="en-AU" i="1" dirty="0" err="1">
                <a:latin typeface="Times New Roman" pitchFamily="18" charset="0"/>
                <a:cs typeface="Times New Roman" pitchFamily="18" charset="0"/>
              </a:rPr>
              <a:t>WACC</a:t>
            </a:r>
            <a:r>
              <a:rPr lang="en-AU" dirty="0">
                <a:latin typeface="Times New Roman" pitchFamily="18" charset="0"/>
                <a:cs typeface="Times New Roman" pitchFamily="18" charset="0"/>
              </a:rPr>
              <a:t>) across its equity and debt </a:t>
            </a:r>
            <a:r>
              <a:rPr lang="en-AU" dirty="0" smtClean="0">
                <a:latin typeface="Times New Roman" pitchFamily="18" charset="0"/>
                <a:cs typeface="Times New Roman" pitchFamily="18" charset="0"/>
              </a:rPr>
              <a:t>financing </a:t>
            </a:r>
          </a:p>
          <a:p>
            <a:endParaRPr lang="en-AU" dirty="0">
              <a:latin typeface="Times New Roman" pitchFamily="18" charset="0"/>
              <a:cs typeface="Times New Roman" pitchFamily="18" charset="0"/>
            </a:endParaRPr>
          </a:p>
          <a:p>
            <a:r>
              <a:rPr lang="en-AU" dirty="0" smtClean="0">
                <a:latin typeface="Times New Roman" pitchFamily="18" charset="0"/>
                <a:cs typeface="Times New Roman" pitchFamily="18" charset="0"/>
              </a:rPr>
              <a:t>– </a:t>
            </a:r>
            <a:r>
              <a:rPr lang="en-AU" dirty="0">
                <a:latin typeface="Times New Roman" pitchFamily="18" charset="0"/>
                <a:cs typeface="Times New Roman" pitchFamily="18" charset="0"/>
              </a:rPr>
              <a:t>which is to say, the rate required to satisfy the combination of the firm’s debt and equity holders. </a:t>
            </a:r>
            <a:endParaRPr lang="en-AU" dirty="0" smtClean="0">
              <a:latin typeface="Times New Roman" pitchFamily="18" charset="0"/>
              <a:cs typeface="Times New Roman" pitchFamily="18" charset="0"/>
            </a:endParaRPr>
          </a:p>
          <a:p>
            <a:endParaRPr lang="en-AU" dirty="0">
              <a:latin typeface="Times New Roman" pitchFamily="18" charset="0"/>
              <a:cs typeface="Times New Roman" pitchFamily="18" charset="0"/>
            </a:endParaRPr>
          </a:p>
          <a:p>
            <a:r>
              <a:rPr lang="en-AU" dirty="0" smtClean="0">
                <a:latin typeface="Times New Roman" pitchFamily="18" charset="0"/>
                <a:cs typeface="Times New Roman" pitchFamily="18" charset="0"/>
              </a:rPr>
              <a:t>Application </a:t>
            </a:r>
            <a:r>
              <a:rPr lang="en-AU" dirty="0">
                <a:latin typeface="Times New Roman" pitchFamily="18" charset="0"/>
                <a:cs typeface="Times New Roman" pitchFamily="18" charset="0"/>
              </a:rPr>
              <a:t>of the </a:t>
            </a:r>
            <a:r>
              <a:rPr lang="en-AU" i="1" dirty="0" err="1">
                <a:latin typeface="Times New Roman" pitchFamily="18" charset="0"/>
                <a:cs typeface="Times New Roman" pitchFamily="18" charset="0"/>
              </a:rPr>
              <a:t>WACC</a:t>
            </a:r>
            <a:r>
              <a:rPr lang="en-AU" dirty="0">
                <a:latin typeface="Times New Roman" pitchFamily="18" charset="0"/>
                <a:cs typeface="Times New Roman" pitchFamily="18" charset="0"/>
              </a:rPr>
              <a:t> to a discounting of the cash flows anticipated from an investment determines the “</a:t>
            </a:r>
            <a:r>
              <a:rPr lang="en-AU" u="sng" dirty="0">
                <a:latin typeface="Times New Roman" pitchFamily="18" charset="0"/>
                <a:cs typeface="Times New Roman" pitchFamily="18" charset="0"/>
              </a:rPr>
              <a:t>net present value</a:t>
            </a:r>
            <a:r>
              <a:rPr lang="en-AU" dirty="0">
                <a:latin typeface="Times New Roman" pitchFamily="18" charset="0"/>
                <a:cs typeface="Times New Roman" pitchFamily="18" charset="0"/>
              </a:rPr>
              <a:t>” (</a:t>
            </a:r>
            <a:r>
              <a:rPr lang="en-AU" i="1" dirty="0" err="1">
                <a:latin typeface="Times New Roman" pitchFamily="18" charset="0"/>
                <a:cs typeface="Times New Roman" pitchFamily="18" charset="0"/>
              </a:rPr>
              <a:t>NPV</a:t>
            </a:r>
            <a:r>
              <a:rPr lang="en-AU" dirty="0">
                <a:latin typeface="Times New Roman" pitchFamily="18" charset="0"/>
                <a:cs typeface="Times New Roman" pitchFamily="18" charset="0"/>
              </a:rPr>
              <a:t>) of the investment opportunity. </a:t>
            </a:r>
          </a:p>
        </p:txBody>
      </p:sp>
    </p:spTree>
    <p:extLst>
      <p:ext uri="{BB962C8B-B14F-4D97-AF65-F5344CB8AC3E}">
        <p14:creationId xmlns:p14="http://schemas.microsoft.com/office/powerpoint/2010/main" val="357432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200" dirty="0">
                <a:solidFill>
                  <a:srgbClr val="DBF5F9">
                    <a:satMod val="200000"/>
                  </a:srgbClr>
                </a:solidFill>
              </a:rPr>
              <a:t>Chapters </a:t>
            </a:r>
            <a:r>
              <a:rPr lang="en-AU" sz="3200" dirty="0" smtClean="0">
                <a:solidFill>
                  <a:srgbClr val="DBF5F9">
                    <a:satMod val="200000"/>
                  </a:srgbClr>
                </a:solidFill>
              </a:rPr>
              <a:t>10: Currency Exchange Rates</a:t>
            </a:r>
            <a:endParaRPr lang="en-AU" dirty="0"/>
          </a:p>
        </p:txBody>
      </p:sp>
      <p:sp>
        <p:nvSpPr>
          <p:cNvPr id="3" name="Content Placeholder 2"/>
          <p:cNvSpPr>
            <a:spLocks noGrp="1"/>
          </p:cNvSpPr>
          <p:nvPr>
            <p:ph idx="1"/>
          </p:nvPr>
        </p:nvSpPr>
        <p:spPr/>
        <p:txBody>
          <a:bodyPr/>
          <a:lstStyle/>
          <a:p>
            <a:r>
              <a:rPr lang="en-AU" dirty="0">
                <a:latin typeface="Times New Roman" pitchFamily="18" charset="0"/>
                <a:cs typeface="Times New Roman" pitchFamily="18" charset="0"/>
              </a:rPr>
              <a:t>Changes in currency exchange rates </a:t>
            </a:r>
            <a:r>
              <a:rPr lang="en-AU" dirty="0" smtClean="0">
                <a:latin typeface="Times New Roman" pitchFamily="18" charset="0"/>
                <a:cs typeface="Times New Roman" pitchFamily="18" charset="0"/>
              </a:rPr>
              <a:t>can have </a:t>
            </a:r>
            <a:r>
              <a:rPr lang="en-AU" dirty="0">
                <a:latin typeface="Times New Roman" pitchFamily="18" charset="0"/>
                <a:cs typeface="Times New Roman" pitchFamily="18" charset="0"/>
              </a:rPr>
              <a:t>a dramatic impact on the financial performance of the international firm. </a:t>
            </a:r>
            <a:endParaRPr lang="en-AU" dirty="0" smtClean="0">
              <a:latin typeface="Times New Roman" pitchFamily="18" charset="0"/>
              <a:cs typeface="Times New Roman" pitchFamily="18" charset="0"/>
            </a:endParaRPr>
          </a:p>
          <a:p>
            <a:endParaRPr lang="en-AU" dirty="0">
              <a:latin typeface="Times New Roman" pitchFamily="18" charset="0"/>
              <a:cs typeface="Times New Roman" pitchFamily="18" charset="0"/>
            </a:endParaRPr>
          </a:p>
          <a:p>
            <a:r>
              <a:rPr lang="en-AU" dirty="0" smtClean="0">
                <a:latin typeface="Times New Roman" pitchFamily="18" charset="0"/>
                <a:cs typeface="Times New Roman" pitchFamily="18" charset="0"/>
              </a:rPr>
              <a:t>Chapter </a:t>
            </a:r>
            <a:r>
              <a:rPr lang="en-AU" dirty="0">
                <a:latin typeface="Times New Roman" pitchFamily="18" charset="0"/>
                <a:cs typeface="Times New Roman" pitchFamily="18" charset="0"/>
              </a:rPr>
              <a:t>10 introduces the essential elements that typically determine the exchange rate strength of a currency against other currencies.</a:t>
            </a:r>
          </a:p>
        </p:txBody>
      </p:sp>
    </p:spTree>
    <p:extLst>
      <p:ext uri="{BB962C8B-B14F-4D97-AF65-F5344CB8AC3E}">
        <p14:creationId xmlns:p14="http://schemas.microsoft.com/office/powerpoint/2010/main" val="154487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200" dirty="0">
                <a:solidFill>
                  <a:srgbClr val="DBF5F9">
                    <a:satMod val="200000"/>
                  </a:srgbClr>
                </a:solidFill>
              </a:rPr>
              <a:t>Chapters </a:t>
            </a:r>
            <a:r>
              <a:rPr lang="en-AU" sz="3200" dirty="0" smtClean="0">
                <a:solidFill>
                  <a:srgbClr val="DBF5F9">
                    <a:satMod val="200000"/>
                  </a:srgbClr>
                </a:solidFill>
              </a:rPr>
              <a:t>11: Hedging Exchange Rate Risk</a:t>
            </a:r>
            <a:endParaRPr lang="en-AU" dirty="0"/>
          </a:p>
        </p:txBody>
      </p:sp>
      <p:sp>
        <p:nvSpPr>
          <p:cNvPr id="3" name="Content Placeholder 2"/>
          <p:cNvSpPr>
            <a:spLocks noGrp="1"/>
          </p:cNvSpPr>
          <p:nvPr>
            <p:ph idx="1"/>
          </p:nvPr>
        </p:nvSpPr>
        <p:spPr>
          <a:xfrm>
            <a:off x="914400" y="1484784"/>
            <a:ext cx="7772400" cy="4870776"/>
          </a:xfrm>
        </p:spPr>
        <p:txBody>
          <a:bodyPr/>
          <a:lstStyle/>
          <a:p>
            <a:r>
              <a:rPr lang="en-AU" dirty="0">
                <a:latin typeface="Times New Roman" pitchFamily="18" charset="0"/>
                <a:cs typeface="Times New Roman" pitchFamily="18" charset="0"/>
              </a:rPr>
              <a:t>Following from Chapter 10, we consider in Chapter 11, how currency exchange rate uncertainty can be safeguarded against, which is to say, </a:t>
            </a:r>
            <a:r>
              <a:rPr lang="en-AU" dirty="0" smtClean="0">
                <a:latin typeface="Times New Roman" pitchFamily="18" charset="0"/>
                <a:cs typeface="Times New Roman" pitchFamily="18" charset="0"/>
              </a:rPr>
              <a:t>“</a:t>
            </a:r>
            <a:r>
              <a:rPr lang="en-AU" u="sng" dirty="0" smtClean="0">
                <a:latin typeface="Times New Roman" pitchFamily="18" charset="0"/>
                <a:cs typeface="Times New Roman" pitchFamily="18" charset="0"/>
              </a:rPr>
              <a:t>hedged</a:t>
            </a:r>
            <a:r>
              <a:rPr lang="en-AU" dirty="0" smtClean="0">
                <a:latin typeface="Times New Roman" pitchFamily="18" charset="0"/>
                <a:cs typeface="Times New Roman" pitchFamily="18" charset="0"/>
              </a:rPr>
              <a:t>” </a:t>
            </a:r>
            <a:r>
              <a:rPr lang="en-AU" dirty="0">
                <a:latin typeface="Times New Roman" pitchFamily="18" charset="0"/>
                <a:cs typeface="Times New Roman" pitchFamily="18" charset="0"/>
              </a:rPr>
              <a:t>– or, alternatively, can be </a:t>
            </a:r>
            <a:r>
              <a:rPr lang="en-AU" dirty="0" smtClean="0">
                <a:latin typeface="Times New Roman" pitchFamily="18" charset="0"/>
                <a:cs typeface="Times New Roman" pitchFamily="18" charset="0"/>
              </a:rPr>
              <a:t>“</a:t>
            </a:r>
            <a:r>
              <a:rPr lang="en-AU" u="sng" dirty="0" smtClean="0">
                <a:latin typeface="Times New Roman" pitchFamily="18" charset="0"/>
                <a:cs typeface="Times New Roman" pitchFamily="18" charset="0"/>
              </a:rPr>
              <a:t>speculated</a:t>
            </a:r>
            <a:r>
              <a:rPr lang="en-AU" dirty="0" smtClean="0">
                <a:latin typeface="Times New Roman" pitchFamily="18" charset="0"/>
                <a:cs typeface="Times New Roman" pitchFamily="18" charset="0"/>
              </a:rPr>
              <a:t>” </a:t>
            </a:r>
            <a:r>
              <a:rPr lang="en-AU" dirty="0">
                <a:latin typeface="Times New Roman" pitchFamily="18" charset="0"/>
                <a:cs typeface="Times New Roman" pitchFamily="18" charset="0"/>
              </a:rPr>
              <a:t>on - by the most common </a:t>
            </a:r>
            <a:r>
              <a:rPr lang="en-AU" i="1" dirty="0">
                <a:latin typeface="Times New Roman" pitchFamily="18" charset="0"/>
                <a:cs typeface="Times New Roman" pitchFamily="18" charset="0"/>
              </a:rPr>
              <a:t>derivate instruments</a:t>
            </a:r>
            <a:r>
              <a:rPr lang="en-AU" dirty="0">
                <a:latin typeface="Times New Roman" pitchFamily="18" charset="0"/>
                <a:cs typeface="Times New Roman" pitchFamily="18" charset="0"/>
              </a:rPr>
              <a:t> </a:t>
            </a:r>
            <a:endParaRPr lang="en-AU" dirty="0" smtClean="0">
              <a:latin typeface="Times New Roman" pitchFamily="18" charset="0"/>
              <a:cs typeface="Times New Roman" pitchFamily="18" charset="0"/>
            </a:endParaRPr>
          </a:p>
          <a:p>
            <a:pPr marL="68580" indent="0">
              <a:buNone/>
            </a:pPr>
            <a:r>
              <a:rPr lang="en-AU" dirty="0" smtClean="0">
                <a:latin typeface="Times New Roman" pitchFamily="18" charset="0"/>
                <a:cs typeface="Times New Roman" pitchFamily="18" charset="0"/>
              </a:rPr>
              <a:t>   – </a:t>
            </a:r>
            <a:r>
              <a:rPr lang="en-AU" dirty="0">
                <a:latin typeface="Times New Roman" pitchFamily="18" charset="0"/>
                <a:cs typeface="Times New Roman" pitchFamily="18" charset="0"/>
              </a:rPr>
              <a:t>f</a:t>
            </a:r>
            <a:r>
              <a:rPr lang="en-AU" i="1" dirty="0">
                <a:latin typeface="Times New Roman" pitchFamily="18" charset="0"/>
                <a:cs typeface="Times New Roman" pitchFamily="18" charset="0"/>
              </a:rPr>
              <a:t>orwards/futures</a:t>
            </a:r>
            <a:r>
              <a:rPr lang="en-AU" dirty="0">
                <a:latin typeface="Times New Roman" pitchFamily="18" charset="0"/>
                <a:cs typeface="Times New Roman" pitchFamily="18" charset="0"/>
              </a:rPr>
              <a:t> and </a:t>
            </a:r>
            <a:r>
              <a:rPr lang="en-AU" i="1" dirty="0">
                <a:latin typeface="Times New Roman" pitchFamily="18" charset="0"/>
                <a:cs typeface="Times New Roman" pitchFamily="18" charset="0"/>
              </a:rPr>
              <a:t>call</a:t>
            </a:r>
            <a:r>
              <a:rPr lang="en-AU" dirty="0">
                <a:latin typeface="Times New Roman" pitchFamily="18" charset="0"/>
                <a:cs typeface="Times New Roman" pitchFamily="18" charset="0"/>
              </a:rPr>
              <a:t> and </a:t>
            </a:r>
            <a:r>
              <a:rPr lang="en-AU" i="1" dirty="0">
                <a:latin typeface="Times New Roman" pitchFamily="18" charset="0"/>
                <a:cs typeface="Times New Roman" pitchFamily="18" charset="0"/>
              </a:rPr>
              <a:t>put</a:t>
            </a:r>
            <a:r>
              <a:rPr lang="en-AU" dirty="0">
                <a:latin typeface="Times New Roman" pitchFamily="18" charset="0"/>
                <a:cs typeface="Times New Roman" pitchFamily="18" charset="0"/>
              </a:rPr>
              <a:t> </a:t>
            </a:r>
            <a:r>
              <a:rPr lang="en-AU" i="1" dirty="0">
                <a:latin typeface="Times New Roman" pitchFamily="18" charset="0"/>
                <a:cs typeface="Times New Roman" pitchFamily="18" charset="0"/>
              </a:rPr>
              <a:t>options</a:t>
            </a:r>
            <a:r>
              <a:rPr lang="en-AU" dirty="0">
                <a:latin typeface="Times New Roman" pitchFamily="18" charset="0"/>
                <a:cs typeface="Times New Roman" pitchFamily="18" charset="0"/>
              </a:rPr>
              <a:t> </a:t>
            </a:r>
            <a:r>
              <a:rPr lang="en-AU" dirty="0" smtClean="0">
                <a:latin typeface="Times New Roman" pitchFamily="18" charset="0"/>
                <a:cs typeface="Times New Roman" pitchFamily="18" charset="0"/>
              </a:rPr>
              <a:t>– </a:t>
            </a:r>
          </a:p>
          <a:p>
            <a:pPr marL="68580" indent="0">
              <a:buNone/>
            </a:pPr>
            <a:r>
              <a:rPr lang="en-AU" dirty="0" smtClean="0">
                <a:latin typeface="Times New Roman" pitchFamily="18" charset="0"/>
                <a:cs typeface="Times New Roman" pitchFamily="18" charset="0"/>
              </a:rPr>
              <a:t>             that </a:t>
            </a:r>
            <a:r>
              <a:rPr lang="en-AU" dirty="0">
                <a:latin typeface="Times New Roman" pitchFamily="18" charset="0"/>
                <a:cs typeface="Times New Roman" pitchFamily="18" charset="0"/>
              </a:rPr>
              <a:t>are available in the market. </a:t>
            </a:r>
          </a:p>
        </p:txBody>
      </p:sp>
    </p:spTree>
    <p:extLst>
      <p:ext uri="{BB962C8B-B14F-4D97-AF65-F5344CB8AC3E}">
        <p14:creationId xmlns:p14="http://schemas.microsoft.com/office/powerpoint/2010/main" val="49802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par>
                                <p:cTn id="13" presetID="42"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044728"/>
          </a:xfrm>
        </p:spPr>
        <p:txBody>
          <a:bodyPr/>
          <a:lstStyle/>
          <a:p>
            <a:r>
              <a:rPr lang="en-AU" sz="3200" dirty="0">
                <a:solidFill>
                  <a:srgbClr val="DBF5F9">
                    <a:satMod val="200000"/>
                  </a:srgbClr>
                </a:solidFill>
              </a:rPr>
              <a:t>Chapters </a:t>
            </a:r>
            <a:r>
              <a:rPr lang="en-AU" sz="3200" dirty="0" smtClean="0">
                <a:solidFill>
                  <a:srgbClr val="DBF5F9">
                    <a:satMod val="200000"/>
                  </a:srgbClr>
                </a:solidFill>
              </a:rPr>
              <a:t>12: </a:t>
            </a:r>
            <a:r>
              <a:rPr lang="en-AU" sz="3000" spc="0" dirty="0">
                <a:solidFill>
                  <a:prstClr val="white"/>
                </a:solidFill>
                <a:latin typeface="Times New Roman" pitchFamily="18" charset="0"/>
                <a:ea typeface="+mn-ea"/>
                <a:cs typeface="Times New Roman" pitchFamily="18" charset="0"/>
              </a:rPr>
              <a:t>The </a:t>
            </a:r>
            <a:r>
              <a:rPr lang="en-AU" sz="3000" spc="0" dirty="0" err="1">
                <a:solidFill>
                  <a:prstClr val="white"/>
                </a:solidFill>
                <a:latin typeface="Times New Roman" pitchFamily="18" charset="0"/>
                <a:ea typeface="+mn-ea"/>
                <a:cs typeface="Times New Roman" pitchFamily="18" charset="0"/>
              </a:rPr>
              <a:t>behavioral</a:t>
            </a:r>
            <a:r>
              <a:rPr lang="en-AU" sz="3000" spc="0" dirty="0">
                <a:solidFill>
                  <a:prstClr val="white"/>
                </a:solidFill>
                <a:latin typeface="Times New Roman" pitchFamily="18" charset="0"/>
                <a:ea typeface="+mn-ea"/>
                <a:cs typeface="Times New Roman" pitchFamily="18" charset="0"/>
              </a:rPr>
              <a:t> dimensions </a:t>
            </a:r>
            <a:r>
              <a:rPr lang="en-AU" sz="3000" spc="0" dirty="0" smtClean="0">
                <a:solidFill>
                  <a:prstClr val="white"/>
                </a:solidFill>
                <a:latin typeface="Times New Roman" pitchFamily="18" charset="0"/>
                <a:ea typeface="+mn-ea"/>
                <a:cs typeface="Times New Roman" pitchFamily="18" charset="0"/>
              </a:rPr>
              <a:t>of</a:t>
            </a:r>
            <a:br>
              <a:rPr lang="en-AU" sz="3000" spc="0" dirty="0" smtClean="0">
                <a:solidFill>
                  <a:prstClr val="white"/>
                </a:solidFill>
                <a:latin typeface="Times New Roman" pitchFamily="18" charset="0"/>
                <a:ea typeface="+mn-ea"/>
                <a:cs typeface="Times New Roman" pitchFamily="18" charset="0"/>
              </a:rPr>
            </a:br>
            <a:r>
              <a:rPr lang="en-AU" sz="3000" spc="0" dirty="0">
                <a:solidFill>
                  <a:prstClr val="white"/>
                </a:solidFill>
                <a:latin typeface="Times New Roman" pitchFamily="18" charset="0"/>
                <a:ea typeface="+mn-ea"/>
                <a:cs typeface="Times New Roman" pitchFamily="18" charset="0"/>
              </a:rPr>
              <a:t> </a:t>
            </a:r>
            <a:r>
              <a:rPr lang="en-AU" sz="3000" spc="0" dirty="0" smtClean="0">
                <a:solidFill>
                  <a:prstClr val="white"/>
                </a:solidFill>
                <a:latin typeface="Times New Roman" pitchFamily="18" charset="0"/>
                <a:ea typeface="+mn-ea"/>
                <a:cs typeface="Times New Roman" pitchFamily="18" charset="0"/>
              </a:rPr>
              <a:t>                              people </a:t>
            </a:r>
            <a:r>
              <a:rPr lang="en-AU" sz="3000" spc="0" dirty="0">
                <a:solidFill>
                  <a:prstClr val="white"/>
                </a:solidFill>
                <a:latin typeface="Times New Roman" pitchFamily="18" charset="0"/>
                <a:ea typeface="+mn-ea"/>
                <a:cs typeface="Times New Roman" pitchFamily="18" charset="0"/>
              </a:rPr>
              <a:t>in organizations </a:t>
            </a:r>
            <a:endParaRPr lang="en-AU" dirty="0"/>
          </a:p>
        </p:txBody>
      </p:sp>
      <p:sp>
        <p:nvSpPr>
          <p:cNvPr id="3" name="Content Placeholder 2"/>
          <p:cNvSpPr>
            <a:spLocks noGrp="1"/>
          </p:cNvSpPr>
          <p:nvPr>
            <p:ph idx="1"/>
          </p:nvPr>
        </p:nvSpPr>
        <p:spPr/>
        <p:txBody>
          <a:bodyPr>
            <a:normAutofit/>
          </a:bodyPr>
          <a:lstStyle/>
          <a:p>
            <a:r>
              <a:rPr lang="en-AU" dirty="0">
                <a:latin typeface="Times New Roman" pitchFamily="18" charset="0"/>
                <a:cs typeface="Times New Roman" pitchFamily="18" charset="0"/>
              </a:rPr>
              <a:t>Chapter 12 seeks to convey to the reader that investment decision-making in large firms is a more complex phenomenon than the mechanistic calculation of net present values (</a:t>
            </a:r>
            <a:r>
              <a:rPr lang="en-AU" i="1" dirty="0" err="1">
                <a:latin typeface="Times New Roman" pitchFamily="18" charset="0"/>
                <a:cs typeface="Times New Roman" pitchFamily="18" charset="0"/>
              </a:rPr>
              <a:t>NPV</a:t>
            </a:r>
            <a:r>
              <a:rPr lang="en-AU" dirty="0" err="1">
                <a:latin typeface="Times New Roman" pitchFamily="18" charset="0"/>
                <a:cs typeface="Times New Roman" pitchFamily="18" charset="0"/>
              </a:rPr>
              <a:t>s</a:t>
            </a:r>
            <a:r>
              <a:rPr lang="en-AU" dirty="0">
                <a:latin typeface="Times New Roman" pitchFamily="18" charset="0"/>
                <a:cs typeface="Times New Roman" pitchFamily="18" charset="0"/>
              </a:rPr>
              <a:t>). </a:t>
            </a:r>
            <a:endParaRPr lang="en-AU" dirty="0" smtClean="0">
              <a:latin typeface="Times New Roman" pitchFamily="18" charset="0"/>
              <a:cs typeface="Times New Roman" pitchFamily="18" charset="0"/>
            </a:endParaRPr>
          </a:p>
          <a:p>
            <a:r>
              <a:rPr lang="en-AU" dirty="0" smtClean="0">
                <a:latin typeface="Times New Roman" pitchFamily="18" charset="0"/>
                <a:cs typeface="Times New Roman" pitchFamily="18" charset="0"/>
              </a:rPr>
              <a:t>The </a:t>
            </a:r>
            <a:r>
              <a:rPr lang="en-AU" u="sng" dirty="0" smtClean="0">
                <a:latin typeface="Times New Roman" pitchFamily="18" charset="0"/>
                <a:cs typeface="Times New Roman" pitchFamily="18" charset="0"/>
              </a:rPr>
              <a:t>behavioural</a:t>
            </a:r>
            <a:r>
              <a:rPr lang="en-AU" dirty="0" smtClean="0">
                <a:latin typeface="Times New Roman" pitchFamily="18" charset="0"/>
                <a:cs typeface="Times New Roman" pitchFamily="18" charset="0"/>
              </a:rPr>
              <a:t> </a:t>
            </a:r>
            <a:r>
              <a:rPr lang="en-AU" dirty="0">
                <a:latin typeface="Times New Roman" pitchFamily="18" charset="0"/>
                <a:cs typeface="Times New Roman" pitchFamily="18" charset="0"/>
              </a:rPr>
              <a:t>dimensions of people in organizations making decisions against an </a:t>
            </a:r>
            <a:r>
              <a:rPr lang="en-AU" u="sng" dirty="0">
                <a:latin typeface="Times New Roman" pitchFamily="18" charset="0"/>
                <a:cs typeface="Times New Roman" pitchFamily="18" charset="0"/>
              </a:rPr>
              <a:t>uncertain future</a:t>
            </a:r>
            <a:r>
              <a:rPr lang="en-AU" dirty="0">
                <a:latin typeface="Times New Roman" pitchFamily="18" charset="0"/>
                <a:cs typeface="Times New Roman" pitchFamily="18" charset="0"/>
              </a:rPr>
              <a:t> imply that decision-making is ultimately </a:t>
            </a:r>
            <a:r>
              <a:rPr lang="en-AU" u="sng" dirty="0">
                <a:latin typeface="Times New Roman" pitchFamily="18" charset="0"/>
                <a:cs typeface="Times New Roman" pitchFamily="18" charset="0"/>
              </a:rPr>
              <a:t>socially constructed</a:t>
            </a:r>
            <a:r>
              <a:rPr lang="en-AU" dirty="0">
                <a:latin typeface="Times New Roman" pitchFamily="18" charset="0"/>
                <a:cs typeface="Times New Roman" pitchFamily="18" charset="0"/>
              </a:rPr>
              <a:t>.</a:t>
            </a:r>
          </a:p>
        </p:txBody>
      </p:sp>
    </p:spTree>
    <p:extLst>
      <p:ext uri="{BB962C8B-B14F-4D97-AF65-F5344CB8AC3E}">
        <p14:creationId xmlns:p14="http://schemas.microsoft.com/office/powerpoint/2010/main" val="41120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ircle(in)">
                                      <p:cBhvr>
                                        <p:cTn id="14"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612680"/>
          </a:xfrm>
        </p:spPr>
        <p:txBody>
          <a:bodyPr/>
          <a:lstStyle/>
          <a:p>
            <a:r>
              <a:rPr lang="en-AU" sz="3000" spc="0" dirty="0" smtClean="0">
                <a:solidFill>
                  <a:prstClr val="white"/>
                </a:solidFill>
                <a:latin typeface="Times New Roman" pitchFamily="18" charset="0"/>
                <a:ea typeface="+mn-ea"/>
                <a:cs typeface="Times New Roman" pitchFamily="18" charset="0"/>
              </a:rPr>
              <a:t>Chapters 13-16</a:t>
            </a:r>
            <a:endParaRPr lang="en-AU" dirty="0"/>
          </a:p>
        </p:txBody>
      </p:sp>
      <p:sp>
        <p:nvSpPr>
          <p:cNvPr id="3" name="Content Placeholder 2"/>
          <p:cNvSpPr>
            <a:spLocks noGrp="1"/>
          </p:cNvSpPr>
          <p:nvPr>
            <p:ph idx="1"/>
          </p:nvPr>
        </p:nvSpPr>
        <p:spPr>
          <a:xfrm>
            <a:off x="914400" y="1052736"/>
            <a:ext cx="7772400" cy="5302824"/>
          </a:xfrm>
        </p:spPr>
        <p:txBody>
          <a:bodyPr>
            <a:normAutofit fontScale="77500" lnSpcReduction="20000"/>
          </a:bodyPr>
          <a:lstStyle/>
          <a:p>
            <a:r>
              <a:rPr lang="en-AU" dirty="0">
                <a:latin typeface="Times New Roman" pitchFamily="18" charset="0"/>
                <a:cs typeface="Times New Roman" pitchFamily="18" charset="0"/>
              </a:rPr>
              <a:t>Chapters 13 – 16 are “additional” chapters. </a:t>
            </a:r>
            <a:endParaRPr lang="en-AU" dirty="0" smtClean="0">
              <a:latin typeface="Times New Roman" pitchFamily="18" charset="0"/>
              <a:cs typeface="Times New Roman" pitchFamily="18" charset="0"/>
            </a:endParaRPr>
          </a:p>
          <a:p>
            <a:endParaRPr lang="en-AU" dirty="0" smtClean="0">
              <a:latin typeface="Times New Roman" pitchFamily="18" charset="0"/>
              <a:cs typeface="Times New Roman" pitchFamily="18" charset="0"/>
            </a:endParaRPr>
          </a:p>
          <a:p>
            <a:r>
              <a:rPr lang="en-AU" dirty="0" smtClean="0">
                <a:latin typeface="Times New Roman" pitchFamily="18" charset="0"/>
                <a:cs typeface="Times New Roman" pitchFamily="18" charset="0"/>
              </a:rPr>
              <a:t>In </a:t>
            </a:r>
            <a:r>
              <a:rPr lang="en-AU" dirty="0">
                <a:latin typeface="Times New Roman" pitchFamily="18" charset="0"/>
                <a:cs typeface="Times New Roman" pitchFamily="18" charset="0"/>
              </a:rPr>
              <a:t>Chapter 13, we consider the implication of share and bond holders’ </a:t>
            </a:r>
            <a:r>
              <a:rPr lang="en-AU" i="1" u="sng" dirty="0">
                <a:latin typeface="Times New Roman" pitchFamily="18" charset="0"/>
                <a:cs typeface="Times New Roman" pitchFamily="18" charset="0"/>
              </a:rPr>
              <a:t>individual tax liabilities</a:t>
            </a:r>
            <a:r>
              <a:rPr lang="en-AU" dirty="0">
                <a:latin typeface="Times New Roman" pitchFamily="18" charset="0"/>
                <a:cs typeface="Times New Roman" pitchFamily="18" charset="0"/>
              </a:rPr>
              <a:t> in determining asset prices. </a:t>
            </a:r>
            <a:endParaRPr lang="en-AU" dirty="0" smtClean="0">
              <a:latin typeface="Times New Roman" pitchFamily="18" charset="0"/>
              <a:cs typeface="Times New Roman" pitchFamily="18" charset="0"/>
            </a:endParaRPr>
          </a:p>
          <a:p>
            <a:endParaRPr lang="en-AU" dirty="0" smtClean="0">
              <a:latin typeface="Times New Roman" pitchFamily="18" charset="0"/>
              <a:cs typeface="Times New Roman" pitchFamily="18" charset="0"/>
            </a:endParaRPr>
          </a:p>
          <a:p>
            <a:r>
              <a:rPr lang="en-AU" dirty="0" smtClean="0">
                <a:latin typeface="Times New Roman" pitchFamily="18" charset="0"/>
                <a:cs typeface="Times New Roman" pitchFamily="18" charset="0"/>
              </a:rPr>
              <a:t>Thereafter</a:t>
            </a:r>
            <a:r>
              <a:rPr lang="en-AU" dirty="0">
                <a:latin typeface="Times New Roman" pitchFamily="18" charset="0"/>
                <a:cs typeface="Times New Roman" pitchFamily="18" charset="0"/>
              </a:rPr>
              <a:t>, Chapter 14 returns to Chapter 8 to extend the analysis of the </a:t>
            </a:r>
            <a:r>
              <a:rPr lang="en-AU" i="1" u="sng" dirty="0">
                <a:latin typeface="Times New Roman" pitchFamily="18" charset="0"/>
                <a:cs typeface="Times New Roman" pitchFamily="18" charset="0"/>
              </a:rPr>
              <a:t>corporate tax-deductibility of the firm’s interest repayments</a:t>
            </a:r>
            <a:r>
              <a:rPr lang="en-AU" dirty="0">
                <a:latin typeface="Times New Roman" pitchFamily="18" charset="0"/>
                <a:cs typeface="Times New Roman" pitchFamily="18" charset="0"/>
              </a:rPr>
              <a:t>; </a:t>
            </a:r>
            <a:endParaRPr lang="en-AU" dirty="0" smtClean="0">
              <a:latin typeface="Times New Roman" pitchFamily="18" charset="0"/>
              <a:cs typeface="Times New Roman" pitchFamily="18" charset="0"/>
            </a:endParaRPr>
          </a:p>
          <a:p>
            <a:r>
              <a:rPr lang="en-AU" dirty="0" smtClean="0">
                <a:latin typeface="Times New Roman" pitchFamily="18" charset="0"/>
                <a:cs typeface="Times New Roman" pitchFamily="18" charset="0"/>
              </a:rPr>
              <a:t>while </a:t>
            </a:r>
          </a:p>
          <a:p>
            <a:r>
              <a:rPr lang="en-AU" dirty="0" smtClean="0">
                <a:latin typeface="Times New Roman" pitchFamily="18" charset="0"/>
                <a:cs typeface="Times New Roman" pitchFamily="18" charset="0"/>
              </a:rPr>
              <a:t>Chapter </a:t>
            </a:r>
            <a:r>
              <a:rPr lang="en-AU" dirty="0">
                <a:latin typeface="Times New Roman" pitchFamily="18" charset="0"/>
                <a:cs typeface="Times New Roman" pitchFamily="18" charset="0"/>
              </a:rPr>
              <a:t>15 introduces </a:t>
            </a:r>
            <a:r>
              <a:rPr lang="en-AU" i="1" u="sng" dirty="0">
                <a:latin typeface="Times New Roman" pitchFamily="18" charset="0"/>
                <a:cs typeface="Times New Roman" pitchFamily="18" charset="0"/>
              </a:rPr>
              <a:t>two additional discounting methods</a:t>
            </a:r>
            <a:r>
              <a:rPr lang="en-AU" dirty="0">
                <a:latin typeface="Times New Roman" pitchFamily="18" charset="0"/>
                <a:cs typeface="Times New Roman" pitchFamily="18" charset="0"/>
              </a:rPr>
              <a:t>, which </a:t>
            </a:r>
            <a:r>
              <a:rPr lang="en-AU" dirty="0" smtClean="0">
                <a:latin typeface="Times New Roman" pitchFamily="18" charset="0"/>
                <a:cs typeface="Times New Roman" pitchFamily="18" charset="0"/>
              </a:rPr>
              <a:t>supplement </a:t>
            </a:r>
            <a:r>
              <a:rPr lang="en-AU" dirty="0">
                <a:latin typeface="Times New Roman" pitchFamily="18" charset="0"/>
                <a:cs typeface="Times New Roman" pitchFamily="18" charset="0"/>
              </a:rPr>
              <a:t>the discounting of dividends (Chapter 5) and the </a:t>
            </a:r>
            <a:r>
              <a:rPr lang="en-AU" i="1" dirty="0" err="1">
                <a:latin typeface="Times New Roman" pitchFamily="18" charset="0"/>
                <a:cs typeface="Times New Roman" pitchFamily="18" charset="0"/>
              </a:rPr>
              <a:t>WAC</a:t>
            </a:r>
            <a:r>
              <a:rPr lang="en-AU" dirty="0" err="1">
                <a:latin typeface="Times New Roman" pitchFamily="18" charset="0"/>
                <a:cs typeface="Times New Roman" pitchFamily="18" charset="0"/>
              </a:rPr>
              <a:t>C</a:t>
            </a:r>
            <a:r>
              <a:rPr lang="en-AU" dirty="0">
                <a:latin typeface="Times New Roman" pitchFamily="18" charset="0"/>
                <a:cs typeface="Times New Roman" pitchFamily="18" charset="0"/>
              </a:rPr>
              <a:t> (Chapter 9) approaches to valuation. </a:t>
            </a:r>
            <a:endParaRPr lang="en-AU" dirty="0" smtClean="0">
              <a:latin typeface="Times New Roman" pitchFamily="18" charset="0"/>
              <a:cs typeface="Times New Roman" pitchFamily="18" charset="0"/>
            </a:endParaRPr>
          </a:p>
          <a:p>
            <a:endParaRPr lang="en-AU" dirty="0">
              <a:latin typeface="Times New Roman" pitchFamily="18" charset="0"/>
              <a:cs typeface="Times New Roman" pitchFamily="18" charset="0"/>
            </a:endParaRPr>
          </a:p>
          <a:p>
            <a:r>
              <a:rPr lang="en-AU" dirty="0" smtClean="0">
                <a:latin typeface="Times New Roman" pitchFamily="18" charset="0"/>
                <a:cs typeface="Times New Roman" pitchFamily="18" charset="0"/>
              </a:rPr>
              <a:t>We </a:t>
            </a:r>
            <a:r>
              <a:rPr lang="en-AU" dirty="0">
                <a:latin typeface="Times New Roman" pitchFamily="18" charset="0"/>
                <a:cs typeface="Times New Roman" pitchFamily="18" charset="0"/>
              </a:rPr>
              <a:t>close the text (Chapter 16) with a discussion of what we </a:t>
            </a:r>
            <a:r>
              <a:rPr lang="en-AU" dirty="0" smtClean="0">
                <a:latin typeface="Times New Roman" pitchFamily="18" charset="0"/>
                <a:cs typeface="Times New Roman" pitchFamily="18" charset="0"/>
              </a:rPr>
              <a:t>understand </a:t>
            </a:r>
            <a:r>
              <a:rPr lang="en-AU" dirty="0">
                <a:latin typeface="Times New Roman" pitchFamily="18" charset="0"/>
                <a:cs typeface="Times New Roman" pitchFamily="18" charset="0"/>
              </a:rPr>
              <a:t>philosophically as “</a:t>
            </a:r>
            <a:r>
              <a:rPr lang="en-AU" i="1" u="sng" dirty="0">
                <a:latin typeface="Times New Roman" pitchFamily="18" charset="0"/>
                <a:cs typeface="Times New Roman" pitchFamily="18" charset="0"/>
              </a:rPr>
              <a:t>ethical</a:t>
            </a:r>
            <a:r>
              <a:rPr lang="en-AU" dirty="0">
                <a:latin typeface="Times New Roman" pitchFamily="18" charset="0"/>
                <a:cs typeface="Times New Roman" pitchFamily="18" charset="0"/>
              </a:rPr>
              <a:t>” </a:t>
            </a:r>
            <a:r>
              <a:rPr lang="en-AU" i="1" dirty="0">
                <a:latin typeface="Times New Roman" pitchFamily="18" charset="0"/>
                <a:cs typeface="Times New Roman" pitchFamily="18" charset="0"/>
              </a:rPr>
              <a:t>financial </a:t>
            </a:r>
            <a:r>
              <a:rPr lang="en-AU" i="1" dirty="0" err="1">
                <a:latin typeface="Times New Roman" pitchFamily="18" charset="0"/>
                <a:cs typeface="Times New Roman" pitchFamily="18" charset="0"/>
              </a:rPr>
              <a:t>behavior</a:t>
            </a:r>
            <a:r>
              <a:rPr lang="en-AU" dirty="0"/>
              <a:t>.</a:t>
            </a:r>
          </a:p>
        </p:txBody>
      </p:sp>
    </p:spTree>
    <p:extLst>
      <p:ext uri="{BB962C8B-B14F-4D97-AF65-F5344CB8AC3E}">
        <p14:creationId xmlns:p14="http://schemas.microsoft.com/office/powerpoint/2010/main" val="188896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barn(inVertical)">
                                      <p:cBhvr>
                                        <p:cTn id="14" dur="500"/>
                                        <p:tgtEl>
                                          <p:spTgt spid="3">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1000"/>
                                        <p:tgtEl>
                                          <p:spTgt spid="3">
                                            <p:txEl>
                                              <p:pRg st="6" end="6"/>
                                            </p:txEl>
                                          </p:spTgt>
                                        </p:tgtEl>
                                      </p:cBhvr>
                                    </p:animEffect>
                                    <p:anim calcmode="lin" valueType="num">
                                      <p:cBhvr>
                                        <p:cTn id="2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circle(in)">
                                      <p:cBhvr>
                                        <p:cTn id="31"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a:xfrm>
            <a:off x="914400" y="1484784"/>
            <a:ext cx="7772400" cy="4870776"/>
          </a:xfrm>
        </p:spPr>
        <p:txBody>
          <a:bodyPr/>
          <a:lstStyle/>
          <a:p>
            <a:r>
              <a:rPr lang="en-AU" dirty="0">
                <a:latin typeface="Times New Roman" pitchFamily="18" charset="0"/>
                <a:cs typeface="Times New Roman" pitchFamily="18" charset="0"/>
              </a:rPr>
              <a:t>The text represents an invitation to share an intellectual journey that, hopefully, will appeal to anyone with an interest in the interplay between stock markets, investments and corporate activity. </a:t>
            </a:r>
            <a:endParaRPr lang="en-AU" dirty="0" smtClean="0">
              <a:latin typeface="Times New Roman" pitchFamily="18" charset="0"/>
              <a:cs typeface="Times New Roman" pitchFamily="18" charset="0"/>
            </a:endParaRPr>
          </a:p>
          <a:p>
            <a:endParaRPr lang="en-AU" dirty="0">
              <a:latin typeface="Times New Roman" pitchFamily="18" charset="0"/>
              <a:cs typeface="Times New Roman" pitchFamily="18" charset="0"/>
            </a:endParaRPr>
          </a:p>
          <a:p>
            <a:r>
              <a:rPr lang="en-AU" dirty="0" smtClean="0">
                <a:latin typeface="Times New Roman" pitchFamily="18" charset="0"/>
                <a:cs typeface="Times New Roman" pitchFamily="18" charset="0"/>
              </a:rPr>
              <a:t>                 </a:t>
            </a:r>
            <a:r>
              <a:rPr lang="en-AU" i="1" dirty="0" smtClean="0">
                <a:latin typeface="Times New Roman" pitchFamily="18" charset="0"/>
                <a:cs typeface="Times New Roman" pitchFamily="18" charset="0"/>
              </a:rPr>
              <a:t>Come </a:t>
            </a:r>
            <a:r>
              <a:rPr lang="en-AU" i="1" dirty="0">
                <a:latin typeface="Times New Roman" pitchFamily="18" charset="0"/>
                <a:cs typeface="Times New Roman" pitchFamily="18" charset="0"/>
              </a:rPr>
              <a:t>and join us!</a:t>
            </a:r>
          </a:p>
          <a:p>
            <a:endParaRPr lang="en-AU" dirty="0">
              <a:latin typeface="Times New Roman" pitchFamily="18" charset="0"/>
              <a:cs typeface="Times New Roman" pitchFamily="18" charset="0"/>
            </a:endParaRPr>
          </a:p>
        </p:txBody>
      </p:sp>
    </p:spTree>
    <p:extLst>
      <p:ext uri="{BB962C8B-B14F-4D97-AF65-F5344CB8AC3E}">
        <p14:creationId xmlns:p14="http://schemas.microsoft.com/office/powerpoint/2010/main" val="67879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9592" y="476672"/>
            <a:ext cx="7848872" cy="5879678"/>
          </a:xfrm>
        </p:spPr>
      </p:pic>
    </p:spTree>
    <p:extLst>
      <p:ext uri="{BB962C8B-B14F-4D97-AF65-F5344CB8AC3E}">
        <p14:creationId xmlns:p14="http://schemas.microsoft.com/office/powerpoint/2010/main" val="24173622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684688"/>
          </a:xfrm>
        </p:spPr>
        <p:txBody>
          <a:bodyPr/>
          <a:lstStyle/>
          <a:p>
            <a:r>
              <a:rPr lang="en-AU" i="1" dirty="0" smtClean="0"/>
              <a:t>Financing of large firms</a:t>
            </a:r>
            <a:endParaRPr lang="en-AU" i="1" dirty="0"/>
          </a:p>
        </p:txBody>
      </p:sp>
      <p:sp>
        <p:nvSpPr>
          <p:cNvPr id="3" name="Content Placeholder 2"/>
          <p:cNvSpPr>
            <a:spLocks noGrp="1"/>
          </p:cNvSpPr>
          <p:nvPr>
            <p:ph idx="1"/>
          </p:nvPr>
        </p:nvSpPr>
        <p:spPr>
          <a:xfrm>
            <a:off x="914400" y="1556792"/>
            <a:ext cx="7772400" cy="4798768"/>
          </a:xfrm>
        </p:spPr>
        <p:txBody>
          <a:bodyPr/>
          <a:lstStyle/>
          <a:p>
            <a:pPr lvl="0">
              <a:buClr>
                <a:srgbClr val="DBF5F9"/>
              </a:buClr>
            </a:pPr>
            <a:r>
              <a:rPr lang="en-US" sz="2400" dirty="0">
                <a:solidFill>
                  <a:prstClr val="white"/>
                </a:solidFill>
                <a:latin typeface="Times New Roman" pitchFamily="18" charset="0"/>
                <a:cs typeface="Times New Roman" pitchFamily="18" charset="0"/>
              </a:rPr>
              <a:t>The firm can avail of such investment finance as either </a:t>
            </a:r>
            <a:endParaRPr lang="en-AU" sz="2400" dirty="0">
              <a:solidFill>
                <a:prstClr val="white"/>
              </a:solidFill>
              <a:latin typeface="Times New Roman" pitchFamily="18" charset="0"/>
              <a:cs typeface="Times New Roman" pitchFamily="18" charset="0"/>
            </a:endParaRPr>
          </a:p>
          <a:p>
            <a:pPr lvl="0">
              <a:buClr>
                <a:srgbClr val="DBF5F9"/>
              </a:buClr>
            </a:pPr>
            <a:endParaRPr lang="en-US" sz="2400" dirty="0" smtClean="0">
              <a:solidFill>
                <a:prstClr val="white"/>
              </a:solidFill>
              <a:latin typeface="Times New Roman" pitchFamily="18" charset="0"/>
              <a:cs typeface="Times New Roman" pitchFamily="18" charset="0"/>
            </a:endParaRPr>
          </a:p>
          <a:p>
            <a:pPr lvl="0">
              <a:buClr>
                <a:srgbClr val="DBF5F9"/>
              </a:buClr>
            </a:pPr>
            <a:r>
              <a:rPr lang="en-US" sz="2400" dirty="0" smtClean="0">
                <a:solidFill>
                  <a:prstClr val="white"/>
                </a:solidFill>
                <a:latin typeface="Times New Roman" pitchFamily="18" charset="0"/>
                <a:cs typeface="Times New Roman" pitchFamily="18" charset="0"/>
              </a:rPr>
              <a:t>DEBT </a:t>
            </a:r>
            <a:r>
              <a:rPr lang="en-US" sz="2400" dirty="0">
                <a:solidFill>
                  <a:prstClr val="white"/>
                </a:solidFill>
                <a:latin typeface="Times New Roman" pitchFamily="18" charset="0"/>
                <a:cs typeface="Times New Roman" pitchFamily="18" charset="0"/>
              </a:rPr>
              <a:t>finance: </a:t>
            </a:r>
            <a:endParaRPr lang="en-US" sz="2400" dirty="0" smtClean="0">
              <a:solidFill>
                <a:prstClr val="white"/>
              </a:solidFill>
              <a:latin typeface="Times New Roman" pitchFamily="18" charset="0"/>
              <a:cs typeface="Times New Roman" pitchFamily="18" charset="0"/>
            </a:endParaRPr>
          </a:p>
          <a:p>
            <a:pPr lvl="0">
              <a:buClr>
                <a:srgbClr val="DBF5F9"/>
              </a:buClr>
            </a:pPr>
            <a:r>
              <a:rPr lang="en-US" sz="2400" dirty="0" smtClean="0">
                <a:solidFill>
                  <a:prstClr val="white"/>
                </a:solidFill>
                <a:latin typeface="Times New Roman" pitchFamily="18" charset="0"/>
                <a:cs typeface="Times New Roman" pitchFamily="18" charset="0"/>
              </a:rPr>
              <a:t>by </a:t>
            </a:r>
            <a:r>
              <a:rPr lang="en-US" sz="2400" dirty="0">
                <a:solidFill>
                  <a:prstClr val="white"/>
                </a:solidFill>
                <a:latin typeface="Times New Roman" pitchFamily="18" charset="0"/>
                <a:cs typeface="Times New Roman" pitchFamily="18" charset="0"/>
              </a:rPr>
              <a:t>borrowing (by issuing </a:t>
            </a:r>
            <a:r>
              <a:rPr lang="en-US" sz="2400" dirty="0" smtClean="0">
                <a:solidFill>
                  <a:prstClr val="white"/>
                </a:solidFill>
                <a:latin typeface="Times New Roman" pitchFamily="18" charset="0"/>
                <a:cs typeface="Times New Roman" pitchFamily="18" charset="0"/>
              </a:rPr>
              <a:t>structured “IOUs</a:t>
            </a:r>
            <a:r>
              <a:rPr lang="en-US" sz="2400" dirty="0">
                <a:solidFill>
                  <a:prstClr val="white"/>
                </a:solidFill>
                <a:latin typeface="Times New Roman" pitchFamily="18" charset="0"/>
                <a:cs typeface="Times New Roman" pitchFamily="18" charset="0"/>
              </a:rPr>
              <a:t>” as either short-term instruments or bonds), or</a:t>
            </a:r>
            <a:endParaRPr lang="en-AU" sz="2400" dirty="0">
              <a:solidFill>
                <a:prstClr val="white"/>
              </a:solidFill>
              <a:latin typeface="Times New Roman" pitchFamily="18" charset="0"/>
              <a:cs typeface="Times New Roman" pitchFamily="18" charset="0"/>
            </a:endParaRPr>
          </a:p>
          <a:p>
            <a:pPr lvl="0">
              <a:buClr>
                <a:srgbClr val="DBF5F9"/>
              </a:buClr>
            </a:pPr>
            <a:endParaRPr lang="en-US" sz="2400" dirty="0" smtClean="0">
              <a:solidFill>
                <a:prstClr val="white"/>
              </a:solidFill>
              <a:latin typeface="Times New Roman" pitchFamily="18" charset="0"/>
              <a:cs typeface="Times New Roman" pitchFamily="18" charset="0"/>
            </a:endParaRPr>
          </a:p>
          <a:p>
            <a:pPr lvl="0">
              <a:buClr>
                <a:srgbClr val="DBF5F9"/>
              </a:buClr>
            </a:pPr>
            <a:r>
              <a:rPr lang="en-US" sz="2400" dirty="0" smtClean="0">
                <a:solidFill>
                  <a:prstClr val="white"/>
                </a:solidFill>
                <a:latin typeface="Times New Roman" pitchFamily="18" charset="0"/>
                <a:cs typeface="Times New Roman" pitchFamily="18" charset="0"/>
              </a:rPr>
              <a:t>EQUITY </a:t>
            </a:r>
            <a:r>
              <a:rPr lang="en-US" sz="2400" dirty="0">
                <a:solidFill>
                  <a:prstClr val="white"/>
                </a:solidFill>
                <a:latin typeface="Times New Roman" pitchFamily="18" charset="0"/>
                <a:cs typeface="Times New Roman" pitchFamily="18" charset="0"/>
              </a:rPr>
              <a:t>finance: </a:t>
            </a:r>
            <a:endParaRPr lang="en-US" sz="2400" dirty="0" smtClean="0">
              <a:solidFill>
                <a:prstClr val="white"/>
              </a:solidFill>
              <a:latin typeface="Times New Roman" pitchFamily="18" charset="0"/>
              <a:cs typeface="Times New Roman" pitchFamily="18" charset="0"/>
            </a:endParaRPr>
          </a:p>
          <a:p>
            <a:pPr lvl="0">
              <a:buClr>
                <a:srgbClr val="DBF5F9"/>
              </a:buClr>
            </a:pPr>
            <a:r>
              <a:rPr lang="en-US" sz="2400" dirty="0" smtClean="0">
                <a:solidFill>
                  <a:prstClr val="white"/>
                </a:solidFill>
                <a:latin typeface="Times New Roman" pitchFamily="18" charset="0"/>
                <a:cs typeface="Times New Roman" pitchFamily="18" charset="0"/>
              </a:rPr>
              <a:t>by </a:t>
            </a:r>
            <a:r>
              <a:rPr lang="en-US" sz="2400" dirty="0">
                <a:solidFill>
                  <a:prstClr val="white"/>
                </a:solidFill>
                <a:latin typeface="Times New Roman" pitchFamily="18" charset="0"/>
                <a:cs typeface="Times New Roman" pitchFamily="18" charset="0"/>
              </a:rPr>
              <a:t>issuing stocks or shares as certificates of ownership of the firm. The firm’s shareholders then own the firm in proportion to the proportional number of shares they </a:t>
            </a:r>
            <a:r>
              <a:rPr lang="en-US" sz="2400" dirty="0" smtClean="0">
                <a:solidFill>
                  <a:prstClr val="white"/>
                </a:solidFill>
                <a:latin typeface="Times New Roman" pitchFamily="18" charset="0"/>
                <a:cs typeface="Times New Roman" pitchFamily="18" charset="0"/>
              </a:rPr>
              <a:t>own.</a:t>
            </a:r>
            <a:endParaRPr lang="en-AU" sz="2400" dirty="0">
              <a:solidFill>
                <a:prstClr val="white"/>
              </a:solidFill>
              <a:latin typeface="Times New Roman" pitchFamily="18" charset="0"/>
              <a:cs typeface="Times New Roman" pitchFamily="18" charset="0"/>
            </a:endParaRPr>
          </a:p>
          <a:p>
            <a:endParaRPr lang="en-AU" dirty="0"/>
          </a:p>
        </p:txBody>
      </p:sp>
    </p:spTree>
    <p:extLst>
      <p:ext uri="{BB962C8B-B14F-4D97-AF65-F5344CB8AC3E}">
        <p14:creationId xmlns:p14="http://schemas.microsoft.com/office/powerpoint/2010/main" val="1548247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p:cTn id="1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p:cTn id="2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5" end="5"/>
                                            </p:txEl>
                                          </p:spTgt>
                                        </p:tgtEl>
                                      </p:cBhvr>
                                    </p:animEffect>
                                  </p:childTnLst>
                                </p:cTn>
                              </p:par>
                              <p:par>
                                <p:cTn id="25" presetID="3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p:cTn id="2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684688"/>
          </a:xfrm>
        </p:spPr>
        <p:txBody>
          <a:bodyPr/>
          <a:lstStyle/>
          <a:p>
            <a:r>
              <a:rPr lang="en-AU" dirty="0" smtClean="0"/>
              <a:t>The Firm as Legal Entity</a:t>
            </a:r>
            <a:endParaRPr lang="en-AU" dirty="0"/>
          </a:p>
        </p:txBody>
      </p:sp>
      <p:sp>
        <p:nvSpPr>
          <p:cNvPr id="3" name="Content Placeholder 2"/>
          <p:cNvSpPr>
            <a:spLocks noGrp="1"/>
          </p:cNvSpPr>
          <p:nvPr>
            <p:ph idx="1"/>
          </p:nvPr>
        </p:nvSpPr>
        <p:spPr>
          <a:xfrm>
            <a:off x="914400" y="1484784"/>
            <a:ext cx="7772400" cy="4870776"/>
          </a:xfrm>
        </p:spPr>
        <p:txBody>
          <a:bodyPr>
            <a:normAutofit fontScale="70000" lnSpcReduction="20000"/>
          </a:bodyPr>
          <a:lstStyle/>
          <a:p>
            <a:r>
              <a:rPr lang="en-AU" dirty="0">
                <a:latin typeface="Times New Roman" pitchFamily="18" charset="0"/>
                <a:cs typeface="Times New Roman" pitchFamily="18" charset="0"/>
              </a:rPr>
              <a:t>When a firm is “incorporated” as a public company, the firm is made a legal entity in its own right under the Corporation Law of the state. </a:t>
            </a:r>
            <a:endParaRPr lang="en-AU" dirty="0" smtClean="0">
              <a:latin typeface="Times New Roman" pitchFamily="18" charset="0"/>
              <a:cs typeface="Times New Roman" pitchFamily="18" charset="0"/>
            </a:endParaRPr>
          </a:p>
          <a:p>
            <a:endParaRPr lang="en-AU" dirty="0">
              <a:latin typeface="Times New Roman" pitchFamily="18" charset="0"/>
              <a:cs typeface="Times New Roman" pitchFamily="18" charset="0"/>
            </a:endParaRPr>
          </a:p>
          <a:p>
            <a:r>
              <a:rPr lang="en-AU" dirty="0" smtClean="0">
                <a:latin typeface="Times New Roman" pitchFamily="18" charset="0"/>
                <a:cs typeface="Times New Roman" pitchFamily="18" charset="0"/>
              </a:rPr>
              <a:t>The </a:t>
            </a:r>
            <a:r>
              <a:rPr lang="en-AU" dirty="0">
                <a:latin typeface="Times New Roman" pitchFamily="18" charset="0"/>
                <a:cs typeface="Times New Roman" pitchFamily="18" charset="0"/>
              </a:rPr>
              <a:t>incorporated company is then registered with the appropriate authority (Securities and Exchange Commission (SEC) in the US). </a:t>
            </a:r>
            <a:endParaRPr lang="en-AU" dirty="0" smtClean="0">
              <a:latin typeface="Times New Roman" pitchFamily="18" charset="0"/>
              <a:cs typeface="Times New Roman" pitchFamily="18" charset="0"/>
            </a:endParaRPr>
          </a:p>
          <a:p>
            <a:endParaRPr lang="en-AU" dirty="0">
              <a:latin typeface="Times New Roman" pitchFamily="18" charset="0"/>
              <a:cs typeface="Times New Roman" pitchFamily="18" charset="0"/>
            </a:endParaRPr>
          </a:p>
          <a:p>
            <a:r>
              <a:rPr lang="en-AU" dirty="0" smtClean="0">
                <a:latin typeface="Times New Roman" pitchFamily="18" charset="0"/>
                <a:cs typeface="Times New Roman" pitchFamily="18" charset="0"/>
              </a:rPr>
              <a:t>By </a:t>
            </a:r>
            <a:r>
              <a:rPr lang="en-AU" dirty="0">
                <a:latin typeface="Times New Roman" pitchFamily="18" charset="0"/>
                <a:cs typeface="Times New Roman" pitchFamily="18" charset="0"/>
              </a:rPr>
              <a:t>submitting itself to the rules of a stock </a:t>
            </a:r>
            <a:r>
              <a:rPr lang="en-AU" dirty="0" smtClean="0">
                <a:latin typeface="Times New Roman" pitchFamily="18" charset="0"/>
                <a:cs typeface="Times New Roman" pitchFamily="18" charset="0"/>
              </a:rPr>
              <a:t>exchange, </a:t>
            </a:r>
            <a:r>
              <a:rPr lang="en-AU" dirty="0">
                <a:latin typeface="Times New Roman" pitchFamily="18" charset="0"/>
                <a:cs typeface="Times New Roman" pitchFamily="18" charset="0"/>
              </a:rPr>
              <a:t>the firm’s shares and bonds can be listed for trading on the exchange. </a:t>
            </a:r>
            <a:endParaRPr lang="en-AU" dirty="0" smtClean="0">
              <a:latin typeface="Times New Roman" pitchFamily="18" charset="0"/>
              <a:cs typeface="Times New Roman" pitchFamily="18" charset="0"/>
            </a:endParaRPr>
          </a:p>
          <a:p>
            <a:endParaRPr lang="en-AU" dirty="0">
              <a:latin typeface="Times New Roman" pitchFamily="18" charset="0"/>
              <a:cs typeface="Times New Roman" pitchFamily="18" charset="0"/>
            </a:endParaRPr>
          </a:p>
          <a:p>
            <a:r>
              <a:rPr lang="en-AU" dirty="0" smtClean="0">
                <a:latin typeface="Times New Roman" pitchFamily="18" charset="0"/>
                <a:cs typeface="Times New Roman" pitchFamily="18" charset="0"/>
              </a:rPr>
              <a:t>The implication is that </a:t>
            </a:r>
            <a:r>
              <a:rPr lang="en-AU" dirty="0">
                <a:latin typeface="Times New Roman" pitchFamily="18" charset="0"/>
                <a:cs typeface="Times New Roman" pitchFamily="18" charset="0"/>
              </a:rPr>
              <a:t>when a firm raises funds by issuing </a:t>
            </a:r>
            <a:r>
              <a:rPr lang="en-AU" u="sng" dirty="0">
                <a:latin typeface="Times New Roman" pitchFamily="18" charset="0"/>
                <a:cs typeface="Times New Roman" pitchFamily="18" charset="0"/>
              </a:rPr>
              <a:t>equity</a:t>
            </a:r>
            <a:r>
              <a:rPr lang="en-AU" dirty="0">
                <a:latin typeface="Times New Roman" pitchFamily="18" charset="0"/>
                <a:cs typeface="Times New Roman" pitchFamily="18" charset="0"/>
              </a:rPr>
              <a:t> (stocks or shares) and </a:t>
            </a:r>
            <a:r>
              <a:rPr lang="en-AU" u="sng" dirty="0">
                <a:latin typeface="Times New Roman" pitchFamily="18" charset="0"/>
                <a:cs typeface="Times New Roman" pitchFamily="18" charset="0"/>
              </a:rPr>
              <a:t>debt</a:t>
            </a:r>
            <a:r>
              <a:rPr lang="en-AU" dirty="0">
                <a:latin typeface="Times New Roman" pitchFamily="18" charset="0"/>
                <a:cs typeface="Times New Roman" pitchFamily="18" charset="0"/>
              </a:rPr>
              <a:t> </a:t>
            </a:r>
            <a:r>
              <a:rPr lang="en-AU" dirty="0" smtClean="0">
                <a:latin typeface="Times New Roman" pitchFamily="18" charset="0"/>
                <a:cs typeface="Times New Roman" pitchFamily="18" charset="0"/>
              </a:rPr>
              <a:t>(bonds</a:t>
            </a:r>
            <a:r>
              <a:rPr lang="en-AU" dirty="0">
                <a:latin typeface="Times New Roman" pitchFamily="18" charset="0"/>
                <a:cs typeface="Times New Roman" pitchFamily="18" charset="0"/>
              </a:rPr>
              <a:t>) these instruments can continue to be traded between sellers and new buyers (in what we refer to as a secondary market, but which more generally is referred to as the stock market, whose prices are reported daily in the news). </a:t>
            </a:r>
          </a:p>
        </p:txBody>
      </p:sp>
    </p:spTree>
    <p:extLst>
      <p:ext uri="{BB962C8B-B14F-4D97-AF65-F5344CB8AC3E}">
        <p14:creationId xmlns:p14="http://schemas.microsoft.com/office/powerpoint/2010/main" val="250985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arn(inVertic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wipe(down)">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rgbClr val="DBF5F9">
                    <a:satMod val="200000"/>
                  </a:srgbClr>
                </a:solidFill>
              </a:rPr>
              <a:t>The Firm as Legal </a:t>
            </a:r>
            <a:r>
              <a:rPr lang="en-AU" dirty="0" smtClean="0">
                <a:solidFill>
                  <a:srgbClr val="DBF5F9">
                    <a:satMod val="200000"/>
                  </a:srgbClr>
                </a:solidFill>
              </a:rPr>
              <a:t>Entity (</a:t>
            </a:r>
            <a:r>
              <a:rPr lang="en-AU" dirty="0" err="1" smtClean="0">
                <a:solidFill>
                  <a:srgbClr val="DBF5F9">
                    <a:satMod val="200000"/>
                  </a:srgbClr>
                </a:solidFill>
              </a:rPr>
              <a:t>cont</a:t>
            </a:r>
            <a:r>
              <a:rPr lang="en-AU" dirty="0" smtClean="0">
                <a:solidFill>
                  <a:srgbClr val="DBF5F9">
                    <a:satMod val="200000"/>
                  </a:srgbClr>
                </a:solidFill>
              </a:rPr>
              <a:t>)</a:t>
            </a:r>
            <a:endParaRPr lang="en-AU" dirty="0"/>
          </a:p>
        </p:txBody>
      </p:sp>
      <p:sp>
        <p:nvSpPr>
          <p:cNvPr id="3" name="Content Placeholder 2"/>
          <p:cNvSpPr>
            <a:spLocks noGrp="1"/>
          </p:cNvSpPr>
          <p:nvPr>
            <p:ph idx="1"/>
          </p:nvPr>
        </p:nvSpPr>
        <p:spPr/>
        <p:txBody>
          <a:bodyPr>
            <a:normAutofit fontScale="70000" lnSpcReduction="20000"/>
          </a:bodyPr>
          <a:lstStyle/>
          <a:p>
            <a:r>
              <a:rPr lang="en-AU" dirty="0">
                <a:latin typeface="Times New Roman" pitchFamily="18" charset="0"/>
                <a:cs typeface="Times New Roman" pitchFamily="18" charset="0"/>
              </a:rPr>
              <a:t>In this </a:t>
            </a:r>
            <a:r>
              <a:rPr lang="en-AU" dirty="0" smtClean="0">
                <a:latin typeface="Times New Roman" pitchFamily="18" charset="0"/>
                <a:cs typeface="Times New Roman" pitchFamily="18" charset="0"/>
              </a:rPr>
              <a:t>text, we </a:t>
            </a:r>
            <a:r>
              <a:rPr lang="en-AU" dirty="0">
                <a:latin typeface="Times New Roman" pitchFamily="18" charset="0"/>
                <a:cs typeface="Times New Roman" pitchFamily="18" charset="0"/>
              </a:rPr>
              <a:t>are, in effect, adopting a </a:t>
            </a:r>
            <a:r>
              <a:rPr lang="en-AU" dirty="0" smtClean="0">
                <a:latin typeface="Times New Roman" pitchFamily="18" charset="0"/>
                <a:cs typeface="Times New Roman" pitchFamily="18" charset="0"/>
              </a:rPr>
              <a:t>perspective </a:t>
            </a:r>
            <a:r>
              <a:rPr lang="en-AU" dirty="0">
                <a:latin typeface="Times New Roman" pitchFamily="18" charset="0"/>
                <a:cs typeface="Times New Roman" pitchFamily="18" charset="0"/>
              </a:rPr>
              <a:t>of the </a:t>
            </a:r>
            <a:r>
              <a:rPr lang="en-AU" dirty="0" smtClean="0">
                <a:latin typeface="Times New Roman" pitchFamily="18" charset="0"/>
                <a:cs typeface="Times New Roman" pitchFamily="18" charset="0"/>
              </a:rPr>
              <a:t>firm as a </a:t>
            </a:r>
            <a:r>
              <a:rPr lang="en-AU" u="sng" dirty="0" smtClean="0">
                <a:latin typeface="Times New Roman" pitchFamily="18" charset="0"/>
                <a:cs typeface="Times New Roman" pitchFamily="18" charset="0"/>
              </a:rPr>
              <a:t>legal entity</a:t>
            </a:r>
            <a:r>
              <a:rPr lang="en-AU" dirty="0" smtClean="0">
                <a:latin typeface="Times New Roman" pitchFamily="18" charset="0"/>
                <a:cs typeface="Times New Roman" pitchFamily="18" charset="0"/>
              </a:rPr>
              <a:t> in its own right, which is </a:t>
            </a:r>
            <a:r>
              <a:rPr lang="en-AU" dirty="0">
                <a:latin typeface="Times New Roman" pitchFamily="18" charset="0"/>
                <a:cs typeface="Times New Roman" pitchFamily="18" charset="0"/>
              </a:rPr>
              <a:t>sustained by financial markets, provided that the firm continues to meet the market’s demands for financial performance. </a:t>
            </a:r>
            <a:endParaRPr lang="en-AU" dirty="0" smtClean="0">
              <a:latin typeface="Times New Roman" pitchFamily="18" charset="0"/>
              <a:cs typeface="Times New Roman" pitchFamily="18" charset="0"/>
            </a:endParaRPr>
          </a:p>
          <a:p>
            <a:endParaRPr lang="en-AU" dirty="0">
              <a:latin typeface="Times New Roman" pitchFamily="18" charset="0"/>
              <a:cs typeface="Times New Roman" pitchFamily="18" charset="0"/>
            </a:endParaRPr>
          </a:p>
          <a:p>
            <a:r>
              <a:rPr lang="en-AU" dirty="0" smtClean="0">
                <a:latin typeface="Times New Roman" pitchFamily="18" charset="0"/>
                <a:cs typeface="Times New Roman" pitchFamily="18" charset="0"/>
              </a:rPr>
              <a:t>This </a:t>
            </a:r>
            <a:r>
              <a:rPr lang="en-AU" dirty="0">
                <a:latin typeface="Times New Roman" pitchFamily="18" charset="0"/>
                <a:cs typeface="Times New Roman" pitchFamily="18" charset="0"/>
              </a:rPr>
              <a:t>perspective leads to a rather impersonal view of firms and financial markets. </a:t>
            </a:r>
            <a:endParaRPr lang="en-AU" dirty="0" smtClean="0">
              <a:latin typeface="Times New Roman" pitchFamily="18" charset="0"/>
              <a:cs typeface="Times New Roman" pitchFamily="18" charset="0"/>
            </a:endParaRPr>
          </a:p>
          <a:p>
            <a:endParaRPr lang="en-AU" dirty="0">
              <a:latin typeface="Times New Roman" pitchFamily="18" charset="0"/>
              <a:cs typeface="Times New Roman" pitchFamily="18" charset="0"/>
            </a:endParaRPr>
          </a:p>
          <a:p>
            <a:r>
              <a:rPr lang="en-AU" dirty="0" smtClean="0">
                <a:latin typeface="Times New Roman" pitchFamily="18" charset="0"/>
                <a:cs typeface="Times New Roman" pitchFamily="18" charset="0"/>
              </a:rPr>
              <a:t>Indeed</a:t>
            </a:r>
            <a:r>
              <a:rPr lang="en-AU" dirty="0">
                <a:latin typeface="Times New Roman" pitchFamily="18" charset="0"/>
                <a:cs typeface="Times New Roman" pitchFamily="18" charset="0"/>
              </a:rPr>
              <a:t>, we typically refer not to the individual people who manage or are responsible for large firms, or those who are active in the financial markets that provide services for these firms, but to the firms and markets of themselves – to the extent, in fact, that we speak of the actions of the organization as of the organization itself – and not of the individuals who are engaged in the organization. </a:t>
            </a:r>
          </a:p>
        </p:txBody>
      </p:sp>
    </p:spTree>
    <p:extLst>
      <p:ext uri="{BB962C8B-B14F-4D97-AF65-F5344CB8AC3E}">
        <p14:creationId xmlns:p14="http://schemas.microsoft.com/office/powerpoint/2010/main" val="302642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circle(in)">
                                      <p:cBhvr>
                                        <p:cTn id="14"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rgbClr val="DBF5F9">
                    <a:satMod val="200000"/>
                  </a:srgbClr>
                </a:solidFill>
              </a:rPr>
              <a:t>The Firm as Legal Entity (</a:t>
            </a:r>
            <a:r>
              <a:rPr lang="en-AU" dirty="0" err="1">
                <a:solidFill>
                  <a:srgbClr val="DBF5F9">
                    <a:satMod val="200000"/>
                  </a:srgbClr>
                </a:solidFill>
              </a:rPr>
              <a:t>cont</a:t>
            </a:r>
            <a:r>
              <a:rPr lang="en-AU" dirty="0">
                <a:solidFill>
                  <a:srgbClr val="DBF5F9">
                    <a:satMod val="200000"/>
                  </a:srgbClr>
                </a:solidFill>
              </a:rPr>
              <a:t>)</a:t>
            </a:r>
            <a:endParaRPr lang="en-AU" dirty="0"/>
          </a:p>
        </p:txBody>
      </p:sp>
      <p:sp>
        <p:nvSpPr>
          <p:cNvPr id="3" name="Content Placeholder 2"/>
          <p:cNvSpPr>
            <a:spLocks noGrp="1"/>
          </p:cNvSpPr>
          <p:nvPr>
            <p:ph idx="1"/>
          </p:nvPr>
        </p:nvSpPr>
        <p:spPr/>
        <p:txBody>
          <a:bodyPr>
            <a:normAutofit fontScale="85000" lnSpcReduction="20000"/>
          </a:bodyPr>
          <a:lstStyle/>
          <a:p>
            <a:r>
              <a:rPr lang="en-AU" dirty="0">
                <a:latin typeface="Times New Roman" pitchFamily="18" charset="0"/>
                <a:cs typeface="Times New Roman" pitchFamily="18" charset="0"/>
              </a:rPr>
              <a:t>An essential feature of the publically incorporated company is that the </a:t>
            </a:r>
            <a:r>
              <a:rPr lang="en-AU" u="sng" dirty="0">
                <a:latin typeface="Times New Roman" pitchFamily="18" charset="0"/>
                <a:cs typeface="Times New Roman" pitchFamily="18" charset="0"/>
              </a:rPr>
              <a:t>ownership</a:t>
            </a:r>
            <a:r>
              <a:rPr lang="en-AU" dirty="0">
                <a:latin typeface="Times New Roman" pitchFamily="18" charset="0"/>
                <a:cs typeface="Times New Roman" pitchFamily="18" charset="0"/>
              </a:rPr>
              <a:t> and </a:t>
            </a:r>
            <a:r>
              <a:rPr lang="en-AU" u="sng" dirty="0">
                <a:latin typeface="Times New Roman" pitchFamily="18" charset="0"/>
                <a:cs typeface="Times New Roman" pitchFamily="18" charset="0"/>
              </a:rPr>
              <a:t>management structures</a:t>
            </a:r>
            <a:r>
              <a:rPr lang="en-AU" dirty="0">
                <a:latin typeface="Times New Roman" pitchFamily="18" charset="0"/>
                <a:cs typeface="Times New Roman" pitchFamily="18" charset="0"/>
              </a:rPr>
              <a:t> of the firm can be separated, </a:t>
            </a:r>
            <a:endParaRPr lang="en-AU" dirty="0" smtClean="0">
              <a:latin typeface="Times New Roman" pitchFamily="18" charset="0"/>
              <a:cs typeface="Times New Roman" pitchFamily="18" charset="0"/>
            </a:endParaRPr>
          </a:p>
          <a:p>
            <a:r>
              <a:rPr lang="en-AU" dirty="0" smtClean="0">
                <a:latin typeface="Times New Roman" pitchFamily="18" charset="0"/>
                <a:cs typeface="Times New Roman" pitchFamily="18" charset="0"/>
              </a:rPr>
              <a:t>meaning </a:t>
            </a:r>
            <a:r>
              <a:rPr lang="en-AU" dirty="0">
                <a:latin typeface="Times New Roman" pitchFamily="18" charset="0"/>
                <a:cs typeface="Times New Roman" pitchFamily="18" charset="0"/>
              </a:rPr>
              <a:t>that the firm’s shareholders, as owners, are not involved in the day-to-day management or running of the firm. </a:t>
            </a:r>
            <a:endParaRPr lang="en-AU" dirty="0" smtClean="0">
              <a:latin typeface="Times New Roman" pitchFamily="18" charset="0"/>
              <a:cs typeface="Times New Roman" pitchFamily="18" charset="0"/>
            </a:endParaRPr>
          </a:p>
          <a:p>
            <a:r>
              <a:rPr lang="en-AU" dirty="0" smtClean="0">
                <a:latin typeface="Times New Roman" pitchFamily="18" charset="0"/>
                <a:cs typeface="Times New Roman" pitchFamily="18" charset="0"/>
              </a:rPr>
              <a:t>To </a:t>
            </a:r>
            <a:r>
              <a:rPr lang="en-AU" dirty="0">
                <a:latin typeface="Times New Roman" pitchFamily="18" charset="0"/>
                <a:cs typeface="Times New Roman" pitchFamily="18" charset="0"/>
              </a:rPr>
              <a:t>ensure the good running and management of the firm on behalf of the firm’s shareholders, a public firm will have a </a:t>
            </a:r>
            <a:r>
              <a:rPr lang="en-AU" u="sng" dirty="0">
                <a:latin typeface="Times New Roman" pitchFamily="18" charset="0"/>
                <a:cs typeface="Times New Roman" pitchFamily="18" charset="0"/>
              </a:rPr>
              <a:t>board of directors</a:t>
            </a:r>
            <a:r>
              <a:rPr lang="en-AU" dirty="0">
                <a:latin typeface="Times New Roman" pitchFamily="18" charset="0"/>
                <a:cs typeface="Times New Roman" pitchFamily="18" charset="0"/>
              </a:rPr>
              <a:t>, which assumes responsibility for the firm’s compliance with accepted standards of good conduct, as well as for ensuring that the company is managed in the interests of its shareholders</a:t>
            </a:r>
            <a:r>
              <a:rPr lang="en-AU" dirty="0"/>
              <a:t>. </a:t>
            </a:r>
          </a:p>
        </p:txBody>
      </p:sp>
    </p:spTree>
    <p:extLst>
      <p:ext uri="{BB962C8B-B14F-4D97-AF65-F5344CB8AC3E}">
        <p14:creationId xmlns:p14="http://schemas.microsoft.com/office/powerpoint/2010/main" val="3924142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circle(in)">
                                      <p:cBhvr>
                                        <p:cTn id="14"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Passive Shareholders</a:t>
            </a:r>
            <a:endParaRPr lang="en-AU" dirty="0"/>
          </a:p>
        </p:txBody>
      </p:sp>
      <p:sp>
        <p:nvSpPr>
          <p:cNvPr id="3" name="Content Placeholder 2"/>
          <p:cNvSpPr>
            <a:spLocks noGrp="1"/>
          </p:cNvSpPr>
          <p:nvPr>
            <p:ph idx="1"/>
          </p:nvPr>
        </p:nvSpPr>
        <p:spPr>
          <a:xfrm>
            <a:off x="914400" y="1412776"/>
            <a:ext cx="7772400" cy="4942784"/>
          </a:xfrm>
        </p:spPr>
        <p:txBody>
          <a:bodyPr>
            <a:normAutofit fontScale="85000" lnSpcReduction="20000"/>
          </a:bodyPr>
          <a:lstStyle/>
          <a:p>
            <a:r>
              <a:rPr lang="en-AU" dirty="0">
                <a:latin typeface="Times New Roman" pitchFamily="18" charset="0"/>
                <a:cs typeface="Times New Roman" pitchFamily="18" charset="0"/>
              </a:rPr>
              <a:t>Large institutional shareholders and fund managers – the pension and insurance funds and the managers of private wealth – may from time to time communicate with the firm’s management directly to influence the firm in accordance with their preferences – for example, to influence the amount of the firm’s dividend payout. </a:t>
            </a:r>
            <a:endParaRPr lang="en-AU" dirty="0" smtClean="0">
              <a:latin typeface="Times New Roman" pitchFamily="18" charset="0"/>
              <a:cs typeface="Times New Roman" pitchFamily="18" charset="0"/>
            </a:endParaRPr>
          </a:p>
          <a:p>
            <a:endParaRPr lang="en-AU" dirty="0" smtClean="0">
              <a:latin typeface="Times New Roman" pitchFamily="18" charset="0"/>
              <a:cs typeface="Times New Roman" pitchFamily="18" charset="0"/>
            </a:endParaRPr>
          </a:p>
          <a:p>
            <a:r>
              <a:rPr lang="en-AU" dirty="0" smtClean="0">
                <a:latin typeface="Times New Roman" pitchFamily="18" charset="0"/>
                <a:cs typeface="Times New Roman" pitchFamily="18" charset="0"/>
              </a:rPr>
              <a:t>Shareholders </a:t>
            </a:r>
            <a:r>
              <a:rPr lang="en-AU" dirty="0">
                <a:latin typeface="Times New Roman" pitchFamily="18" charset="0"/>
                <a:cs typeface="Times New Roman" pitchFamily="18" charset="0"/>
              </a:rPr>
              <a:t>with less shares, however, are likely to be more “</a:t>
            </a:r>
            <a:r>
              <a:rPr lang="en-AU" u="sng" dirty="0">
                <a:latin typeface="Times New Roman" pitchFamily="18" charset="0"/>
                <a:cs typeface="Times New Roman" pitchFamily="18" charset="0"/>
              </a:rPr>
              <a:t>passive</a:t>
            </a:r>
            <a:r>
              <a:rPr lang="en-AU" dirty="0">
                <a:latin typeface="Times New Roman" pitchFamily="18" charset="0"/>
                <a:cs typeface="Times New Roman" pitchFamily="18" charset="0"/>
              </a:rPr>
              <a:t>”, and take no active interest in the day-to-day running of their company. </a:t>
            </a:r>
            <a:endParaRPr lang="en-AU" dirty="0" smtClean="0">
              <a:latin typeface="Times New Roman" pitchFamily="18" charset="0"/>
              <a:cs typeface="Times New Roman" pitchFamily="18" charset="0"/>
            </a:endParaRPr>
          </a:p>
          <a:p>
            <a:endParaRPr lang="en-AU" dirty="0">
              <a:latin typeface="Times New Roman" pitchFamily="18" charset="0"/>
              <a:cs typeface="Times New Roman" pitchFamily="18" charset="0"/>
            </a:endParaRPr>
          </a:p>
          <a:p>
            <a:r>
              <a:rPr lang="en-AU" dirty="0" smtClean="0">
                <a:latin typeface="Times New Roman" pitchFamily="18" charset="0"/>
                <a:cs typeface="Times New Roman" pitchFamily="18" charset="0"/>
              </a:rPr>
              <a:t>Bond </a:t>
            </a:r>
            <a:r>
              <a:rPr lang="en-AU" dirty="0">
                <a:latin typeface="Times New Roman" pitchFamily="18" charset="0"/>
                <a:cs typeface="Times New Roman" pitchFamily="18" charset="0"/>
              </a:rPr>
              <a:t>holders are typically also </a:t>
            </a:r>
            <a:r>
              <a:rPr lang="en-AU" u="sng" dirty="0">
                <a:latin typeface="Times New Roman" pitchFamily="18" charset="0"/>
                <a:cs typeface="Times New Roman" pitchFamily="18" charset="0"/>
              </a:rPr>
              <a:t>passive</a:t>
            </a:r>
            <a:r>
              <a:rPr lang="en-AU" dirty="0">
                <a:latin typeface="Times New Roman" pitchFamily="18" charset="0"/>
                <a:cs typeface="Times New Roman" pitchFamily="18" charset="0"/>
              </a:rPr>
              <a:t> to the day-to-day running of the company. </a:t>
            </a:r>
          </a:p>
        </p:txBody>
      </p:sp>
    </p:spTree>
    <p:extLst>
      <p:ext uri="{BB962C8B-B14F-4D97-AF65-F5344CB8AC3E}">
        <p14:creationId xmlns:p14="http://schemas.microsoft.com/office/powerpoint/2010/main" val="121625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200" i="1" dirty="0">
                <a:solidFill>
                  <a:srgbClr val="DBF5F9">
                    <a:satMod val="200000"/>
                  </a:srgbClr>
                </a:solidFill>
              </a:rPr>
              <a:t>Passive</a:t>
            </a:r>
            <a:r>
              <a:rPr lang="en-AU" sz="3200" dirty="0">
                <a:solidFill>
                  <a:srgbClr val="DBF5F9">
                    <a:satMod val="200000"/>
                  </a:srgbClr>
                </a:solidFill>
              </a:rPr>
              <a:t> </a:t>
            </a:r>
            <a:r>
              <a:rPr lang="en-AU" sz="3200" dirty="0" err="1" smtClean="0">
                <a:solidFill>
                  <a:srgbClr val="DBF5F9">
                    <a:satMod val="200000"/>
                  </a:srgbClr>
                </a:solidFill>
              </a:rPr>
              <a:t>Vs</a:t>
            </a:r>
            <a:r>
              <a:rPr lang="en-AU" sz="3200" dirty="0" smtClean="0">
                <a:solidFill>
                  <a:srgbClr val="DBF5F9">
                    <a:satMod val="200000"/>
                  </a:srgbClr>
                </a:solidFill>
              </a:rPr>
              <a:t> </a:t>
            </a:r>
            <a:r>
              <a:rPr lang="en-AU" sz="3200" i="1" dirty="0" smtClean="0">
                <a:solidFill>
                  <a:srgbClr val="DBF5F9">
                    <a:satMod val="200000"/>
                  </a:srgbClr>
                </a:solidFill>
              </a:rPr>
              <a:t>Active</a:t>
            </a:r>
            <a:r>
              <a:rPr lang="en-AU" sz="3200" dirty="0" smtClean="0">
                <a:solidFill>
                  <a:srgbClr val="DBF5F9">
                    <a:satMod val="200000"/>
                  </a:srgbClr>
                </a:solidFill>
              </a:rPr>
              <a:t> Shareholders</a:t>
            </a:r>
            <a:endParaRPr lang="en-AU" sz="3200" dirty="0"/>
          </a:p>
        </p:txBody>
      </p:sp>
      <p:sp>
        <p:nvSpPr>
          <p:cNvPr id="3" name="Content Placeholder 2"/>
          <p:cNvSpPr>
            <a:spLocks noGrp="1"/>
          </p:cNvSpPr>
          <p:nvPr>
            <p:ph idx="1"/>
          </p:nvPr>
        </p:nvSpPr>
        <p:spPr>
          <a:xfrm>
            <a:off x="914400" y="1340768"/>
            <a:ext cx="7772400" cy="5014792"/>
          </a:xfrm>
        </p:spPr>
        <p:txBody>
          <a:bodyPr>
            <a:normAutofit fontScale="70000" lnSpcReduction="20000"/>
          </a:bodyPr>
          <a:lstStyle/>
          <a:p>
            <a:r>
              <a:rPr lang="en-AU" dirty="0">
                <a:latin typeface="Times New Roman" pitchFamily="18" charset="0"/>
                <a:cs typeface="Times New Roman" pitchFamily="18" charset="0"/>
              </a:rPr>
              <a:t>Such “</a:t>
            </a:r>
            <a:r>
              <a:rPr lang="en-AU" i="1" dirty="0">
                <a:latin typeface="Times New Roman" pitchFamily="18" charset="0"/>
                <a:cs typeface="Times New Roman" pitchFamily="18" charset="0"/>
              </a:rPr>
              <a:t>arm’s length</a:t>
            </a:r>
            <a:r>
              <a:rPr lang="en-AU" dirty="0">
                <a:latin typeface="Times New Roman" pitchFamily="18" charset="0"/>
                <a:cs typeface="Times New Roman" pitchFamily="18" charset="0"/>
              </a:rPr>
              <a:t>” detachment – whereby shareholders ultimately express their dissatisfaction with the company by selling their shares (abandoning the firm), and the firm’s bondholders are prepared to bring the firm to receivership and bankruptcy to protect their assets, is referred to as the </a:t>
            </a:r>
            <a:r>
              <a:rPr lang="en-AU" i="1" u="sng" dirty="0">
                <a:latin typeface="Times New Roman" pitchFamily="18" charset="0"/>
                <a:cs typeface="Times New Roman" pitchFamily="18" charset="0"/>
              </a:rPr>
              <a:t>Anglo-Saxon</a:t>
            </a:r>
            <a:r>
              <a:rPr lang="en-AU" dirty="0">
                <a:latin typeface="Times New Roman" pitchFamily="18" charset="0"/>
                <a:cs typeface="Times New Roman" pitchFamily="18" charset="0"/>
              </a:rPr>
              <a:t> model of capitalism (as typified in the US, UK and, for example, Australia). </a:t>
            </a:r>
            <a:endParaRPr lang="en-AU" dirty="0" smtClean="0">
              <a:latin typeface="Times New Roman" pitchFamily="18" charset="0"/>
              <a:cs typeface="Times New Roman" pitchFamily="18" charset="0"/>
            </a:endParaRPr>
          </a:p>
          <a:p>
            <a:endParaRPr lang="en-AU" dirty="0">
              <a:latin typeface="Times New Roman" pitchFamily="18" charset="0"/>
              <a:cs typeface="Times New Roman" pitchFamily="18" charset="0"/>
            </a:endParaRPr>
          </a:p>
          <a:p>
            <a:r>
              <a:rPr lang="en-AU" dirty="0">
                <a:latin typeface="Times New Roman" pitchFamily="18" charset="0"/>
                <a:cs typeface="Times New Roman" pitchFamily="18" charset="0"/>
              </a:rPr>
              <a:t>By comparison, in </a:t>
            </a:r>
            <a:r>
              <a:rPr lang="en-AU" dirty="0" smtClean="0">
                <a:latin typeface="Times New Roman" pitchFamily="18" charset="0"/>
                <a:cs typeface="Times New Roman" pitchFamily="18" charset="0"/>
              </a:rPr>
              <a:t>Europe, China </a:t>
            </a:r>
            <a:r>
              <a:rPr lang="en-AU" dirty="0">
                <a:latin typeface="Times New Roman" pitchFamily="18" charset="0"/>
                <a:cs typeface="Times New Roman" pitchFamily="18" charset="0"/>
              </a:rPr>
              <a:t>and Japan, relations between the firm’s management and both its shareholders and the banks to which the firm is beholden typically takes the form of a more intimate alliance, with all parties committed to the firm’s success. Shareholder ownership structures in these countries are likely to be more concentrated than is the case for their Anglo-Saxon counterparts, with the banks having votes on the company’s affairs and, in reciprocation, seeking with management and the firm’s shareholders to assist the firm, particularly if the firm should encounter financial difficulty. </a:t>
            </a:r>
          </a:p>
          <a:p>
            <a:endParaRPr lang="en-AU" dirty="0">
              <a:latin typeface="Times New Roman" pitchFamily="18" charset="0"/>
              <a:cs typeface="Times New Roman" pitchFamily="18" charset="0"/>
            </a:endParaRPr>
          </a:p>
        </p:txBody>
      </p:sp>
    </p:spTree>
    <p:extLst>
      <p:ext uri="{BB962C8B-B14F-4D97-AF65-F5344CB8AC3E}">
        <p14:creationId xmlns:p14="http://schemas.microsoft.com/office/powerpoint/2010/main" val="458890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352</TotalTime>
  <Words>3384</Words>
  <Application>Microsoft Office PowerPoint</Application>
  <PresentationFormat>On-screen Show (4:3)</PresentationFormat>
  <Paragraphs>199</Paragraphs>
  <Slides>36</Slides>
  <Notes>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Metro</vt:lpstr>
      <vt:lpstr>PowerPoint Presentation</vt:lpstr>
      <vt:lpstr>Financial Markets</vt:lpstr>
      <vt:lpstr>Financial Markets (cont)</vt:lpstr>
      <vt:lpstr>Financing of large firms</vt:lpstr>
      <vt:lpstr>The Firm as Legal Entity</vt:lpstr>
      <vt:lpstr>The Firm as Legal Entity (cont)</vt:lpstr>
      <vt:lpstr>The Firm as Legal Entity (cont)</vt:lpstr>
      <vt:lpstr>Passive Shareholders</vt:lpstr>
      <vt:lpstr>Passive Vs Active Shareholders</vt:lpstr>
      <vt:lpstr>The Firm as Legal Entity (cont)</vt:lpstr>
      <vt:lpstr>Risk Aversion</vt:lpstr>
      <vt:lpstr>Risk Aversion and Returns</vt:lpstr>
      <vt:lpstr>Risk Aversion and Returns (cont)</vt:lpstr>
      <vt:lpstr>The Capital Asset Pricing Model CAPM)</vt:lpstr>
      <vt:lpstr>The Market Risk Premium</vt:lpstr>
      <vt:lpstr>Break time</vt:lpstr>
      <vt:lpstr>The firm’s cost of financial capital</vt:lpstr>
      <vt:lpstr>The three pillars of corporate finance</vt:lpstr>
      <vt:lpstr>The first pillar</vt:lpstr>
      <vt:lpstr>The Second and Third pillars</vt:lpstr>
      <vt:lpstr>Modigliani and Miller</vt:lpstr>
      <vt:lpstr>Traditional Finance Texts</vt:lpstr>
      <vt:lpstr>Traditional Finance Texts (cont)</vt:lpstr>
      <vt:lpstr>Chapter 2: A Short History of Stock Markets</vt:lpstr>
      <vt:lpstr>Chapter 3: The Time Value of Money</vt:lpstr>
      <vt:lpstr>Chapters 4 &amp; 5: Debt and Equity Valuation</vt:lpstr>
      <vt:lpstr>Chapter 6: The CAPM</vt:lpstr>
      <vt:lpstr>Chapters 7: Accounting Statements</vt:lpstr>
      <vt:lpstr>Chapters 8: Leverage</vt:lpstr>
      <vt:lpstr>Chapters 9: Discounting (the WACC)</vt:lpstr>
      <vt:lpstr>Chapters 10: Currency Exchange Rates</vt:lpstr>
      <vt:lpstr>Chapters 11: Hedging Exchange Rate Risk</vt:lpstr>
      <vt:lpstr>Chapters 12: The behavioral dimensions of                                people in organizations </vt:lpstr>
      <vt:lpstr>Chapters 13-16</vt:lpstr>
      <vt:lpstr>PowerPoint Presentation</vt:lpstr>
      <vt:lpstr>PowerPoint Presentation</vt:lpstr>
    </vt:vector>
  </TitlesOfParts>
  <Company>RMIT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Dempsey</dc:creator>
  <cp:lastModifiedBy>Michael Dempsey</cp:lastModifiedBy>
  <cp:revision>42</cp:revision>
  <cp:lastPrinted>2016-09-16T07:10:10Z</cp:lastPrinted>
  <dcterms:created xsi:type="dcterms:W3CDTF">2016-05-24T06:54:49Z</dcterms:created>
  <dcterms:modified xsi:type="dcterms:W3CDTF">2017-02-03T00:47:04Z</dcterms:modified>
</cp:coreProperties>
</file>