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3"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17" name="Footer Placeholder 16"/>
          <p:cNvSpPr>
            <a:spLocks noGrp="1"/>
          </p:cNvSpPr>
          <p:nvPr>
            <p:ph type="ftr" sz="quarter" idx="11"/>
          </p:nvPr>
        </p:nvSpPr>
        <p:spPr/>
        <p:txBody>
          <a:bodyPr/>
          <a:lstStyle>
            <a:extLst/>
          </a:lstStyle>
          <a:p>
            <a:endParaRPr lang="en-US">
              <a:solidFill>
                <a:srgbClr val="DBF5F9"/>
              </a:solidFill>
            </a:endParaRPr>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Tree>
    <p:extLst>
      <p:ext uri="{BB962C8B-B14F-4D97-AF65-F5344CB8AC3E}">
        <p14:creationId xmlns:p14="http://schemas.microsoft.com/office/powerpoint/2010/main" val="359810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5" name="Footer Placeholder 4"/>
          <p:cNvSpPr>
            <a:spLocks noGrp="1"/>
          </p:cNvSpPr>
          <p:nvPr>
            <p:ph type="ftr" sz="quarter" idx="11"/>
          </p:nvPr>
        </p:nvSpPr>
        <p:spPr/>
        <p:txBody>
          <a:bodyPr/>
          <a:lstStyle>
            <a:extLst/>
          </a:lstStyle>
          <a:p>
            <a:endParaRPr lang="en-US">
              <a:solidFill>
                <a:srgbClr val="DBF5F9"/>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3006064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5" name="Footer Placeholder 4"/>
          <p:cNvSpPr>
            <a:spLocks noGrp="1"/>
          </p:cNvSpPr>
          <p:nvPr>
            <p:ph type="ftr" sz="quarter" idx="11"/>
          </p:nvPr>
        </p:nvSpPr>
        <p:spPr/>
        <p:txBody>
          <a:bodyPr/>
          <a:lstStyle>
            <a:extLst/>
          </a:lstStyle>
          <a:p>
            <a:endParaRPr lang="en-US">
              <a:solidFill>
                <a:srgbClr val="DBF5F9"/>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218762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5" name="Footer Placeholder 4"/>
          <p:cNvSpPr>
            <a:spLocks noGrp="1"/>
          </p:cNvSpPr>
          <p:nvPr>
            <p:ph type="ftr" sz="quarter" idx="11"/>
          </p:nvPr>
        </p:nvSpPr>
        <p:spPr/>
        <p:txBody>
          <a:bodyPr/>
          <a:lstStyle>
            <a:extLst/>
          </a:lstStyle>
          <a:p>
            <a:endParaRPr lang="en-US">
              <a:solidFill>
                <a:srgbClr val="DBF5F9"/>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180026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5" name="Footer Placeholder 4"/>
          <p:cNvSpPr>
            <a:spLocks noGrp="1"/>
          </p:cNvSpPr>
          <p:nvPr>
            <p:ph type="ftr" sz="quarter" idx="11"/>
          </p:nvPr>
        </p:nvSpPr>
        <p:spPr/>
        <p:txBody>
          <a:bodyPr/>
          <a:lstStyle>
            <a:extLst/>
          </a:lstStyle>
          <a:p>
            <a:endParaRPr lang="en-US">
              <a:solidFill>
                <a:srgbClr val="DBF5F9"/>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Tree>
    <p:extLst>
      <p:ext uri="{BB962C8B-B14F-4D97-AF65-F5344CB8AC3E}">
        <p14:creationId xmlns:p14="http://schemas.microsoft.com/office/powerpoint/2010/main" val="164958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6" name="Footer Placeholder 5"/>
          <p:cNvSpPr>
            <a:spLocks noGrp="1"/>
          </p:cNvSpPr>
          <p:nvPr>
            <p:ph type="ftr" sz="quarter" idx="11"/>
          </p:nvPr>
        </p:nvSpPr>
        <p:spPr/>
        <p:txBody>
          <a:bodyPr/>
          <a:lstStyle>
            <a:extLst/>
          </a:lstStyle>
          <a:p>
            <a:endParaRPr lang="en-US">
              <a:solidFill>
                <a:srgbClr val="DBF5F9"/>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287385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8" name="Footer Placeholder 7"/>
          <p:cNvSpPr>
            <a:spLocks noGrp="1"/>
          </p:cNvSpPr>
          <p:nvPr>
            <p:ph type="ftr" sz="quarter" idx="11"/>
          </p:nvPr>
        </p:nvSpPr>
        <p:spPr/>
        <p:txBody>
          <a:bodyPr/>
          <a:lstStyle>
            <a:extLst/>
          </a:lstStyle>
          <a:p>
            <a:endParaRPr lang="en-US">
              <a:solidFill>
                <a:srgbClr val="DBF5F9"/>
              </a:solidFill>
            </a:endParaRPr>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Tree>
    <p:extLst>
      <p:ext uri="{BB962C8B-B14F-4D97-AF65-F5344CB8AC3E}">
        <p14:creationId xmlns:p14="http://schemas.microsoft.com/office/powerpoint/2010/main" val="181308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4" name="Footer Placeholder 3"/>
          <p:cNvSpPr>
            <a:spLocks noGrp="1"/>
          </p:cNvSpPr>
          <p:nvPr>
            <p:ph type="ftr" sz="quarter" idx="11"/>
          </p:nvPr>
        </p:nvSpPr>
        <p:spPr/>
        <p:txBody>
          <a:bodyPr/>
          <a:lstStyle>
            <a:extLst/>
          </a:lstStyle>
          <a:p>
            <a:endParaRPr lang="en-US">
              <a:solidFill>
                <a:srgbClr val="DBF5F9"/>
              </a:solidFill>
            </a:endParaRPr>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422536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3" name="Footer Placeholder 2"/>
          <p:cNvSpPr>
            <a:spLocks noGrp="1"/>
          </p:cNvSpPr>
          <p:nvPr>
            <p:ph type="ftr" sz="quarter" idx="11"/>
          </p:nvPr>
        </p:nvSpPr>
        <p:spPr/>
        <p:txBody>
          <a:bodyPr/>
          <a:lstStyle>
            <a:extLst/>
          </a:lstStyle>
          <a:p>
            <a:endParaRPr lang="en-US">
              <a:solidFill>
                <a:srgbClr val="DBF5F9"/>
              </a:solidFill>
            </a:endParaRPr>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114296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6" name="Footer Placeholder 5"/>
          <p:cNvSpPr>
            <a:spLocks noGrp="1"/>
          </p:cNvSpPr>
          <p:nvPr>
            <p:ph type="ftr" sz="quarter" idx="11"/>
          </p:nvPr>
        </p:nvSpPr>
        <p:spPr/>
        <p:txBody>
          <a:bodyPr/>
          <a:lstStyle>
            <a:extLst/>
          </a:lstStyle>
          <a:p>
            <a:endParaRPr lang="en-US">
              <a:solidFill>
                <a:srgbClr val="DBF5F9"/>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359480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solidFill>
                <a:srgbClr val="DBF5F9"/>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1794802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solidFill>
                  <a:srgbClr val="DBF5F9"/>
                </a:solidFill>
              </a:rPr>
              <a:pPr/>
              <a:t>1/7/2017</a:t>
            </a:fld>
            <a:endParaRPr lang="en-US">
              <a:solidFill>
                <a:srgbClr val="DBF5F9"/>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solidFill>
                <a:srgbClr val="DBF5F9"/>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solidFill>
                  <a:srgbClr val="DBF5F9"/>
                </a:solidFill>
              </a:rPr>
              <a:pPr/>
              <a:t>‹#›</a:t>
            </a:fld>
            <a:endParaRPr lang="en-US">
              <a:solidFill>
                <a:srgbClr val="DBF5F9"/>
              </a:solidFill>
            </a:endParaRPr>
          </a:p>
        </p:txBody>
      </p:sp>
    </p:spTree>
    <p:extLst>
      <p:ext uri="{BB962C8B-B14F-4D97-AF65-F5344CB8AC3E}">
        <p14:creationId xmlns:p14="http://schemas.microsoft.com/office/powerpoint/2010/main" val="11876841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8686800" cy="5867400"/>
          </a:xfrm>
        </p:spPr>
        <p:txBody>
          <a:bodyPr/>
          <a:lstStyle/>
          <a:p>
            <a:r>
              <a:rPr lang="en-US" dirty="0" smtClean="0">
                <a:effectLst/>
              </a:rPr>
              <a:t>- Chapter </a:t>
            </a:r>
            <a:br>
              <a:rPr lang="en-US" dirty="0" smtClean="0">
                <a:effectLst/>
              </a:rPr>
            </a:br>
            <a:r>
              <a:rPr lang="en-US" dirty="0" smtClean="0">
                <a:effectLst/>
              </a:rPr>
              <a:t>            2 —</a:t>
            </a:r>
            <a:br>
              <a:rPr lang="en-US" dirty="0" smtClean="0">
                <a:effectLst/>
              </a:rPr>
            </a:br>
            <a:r>
              <a:rPr lang="en-US" dirty="0" smtClean="0">
                <a:effectLst/>
              </a:rPr>
              <a:t/>
            </a:r>
            <a:br>
              <a:rPr lang="en-US" dirty="0" smtClean="0">
                <a:effectLst/>
              </a:rPr>
            </a:br>
            <a:r>
              <a:rPr lang="en-US" dirty="0" smtClean="0">
                <a:effectLst/>
              </a:rPr>
              <a:t/>
            </a:r>
            <a:br>
              <a:rPr lang="en-US" dirty="0" smtClean="0">
                <a:effectLst/>
              </a:rPr>
            </a:br>
            <a:r>
              <a:rPr lang="en-AU" dirty="0" smtClean="0">
                <a:effectLst/>
              </a:rPr>
              <a:t/>
            </a:r>
            <a:br>
              <a:rPr lang="en-AU" dirty="0" smtClean="0">
                <a:effectLst/>
              </a:rPr>
            </a:br>
            <a:r>
              <a:rPr lang="en-AU" dirty="0" smtClean="0">
                <a:effectLst/>
              </a:rPr>
              <a:t>    </a:t>
            </a:r>
            <a:r>
              <a:rPr lang="en-US" i="1" dirty="0" smtClean="0">
                <a:effectLst/>
              </a:rPr>
              <a:t>The </a:t>
            </a:r>
            <a:br>
              <a:rPr lang="en-US" i="1" dirty="0" smtClean="0">
                <a:effectLst/>
              </a:rPr>
            </a:br>
            <a:r>
              <a:rPr lang="en-US" i="1" dirty="0" smtClean="0">
                <a:effectLst/>
              </a:rPr>
              <a:t>  Dot.com</a:t>
            </a:r>
            <a:br>
              <a:rPr lang="en-US" i="1" dirty="0" smtClean="0">
                <a:effectLst/>
              </a:rPr>
            </a:br>
            <a:r>
              <a:rPr lang="en-US" i="1" dirty="0" smtClean="0">
                <a:effectLst/>
              </a:rPr>
              <a:t>    bubble</a:t>
            </a:r>
            <a:r>
              <a:rPr lang="en-AU" dirty="0" smtClean="0">
                <a:effectLst/>
              </a:rPr>
              <a:t/>
            </a:r>
            <a:br>
              <a:rPr lang="en-AU" dirty="0" smtClean="0">
                <a:effectLst/>
              </a:rPr>
            </a:br>
            <a:endParaRPr lang="en-AU" dirty="0"/>
          </a:p>
        </p:txBody>
      </p:sp>
      <p:sp>
        <p:nvSpPr>
          <p:cNvPr id="3" name="Subtitle 2"/>
          <p:cNvSpPr>
            <a:spLocks noGrp="1"/>
          </p:cNvSpPr>
          <p:nvPr>
            <p:ph type="subTitle" idx="1"/>
          </p:nvPr>
        </p:nvSpPr>
        <p:spPr>
          <a:xfrm>
            <a:off x="762000" y="990600"/>
            <a:ext cx="7772400" cy="3124200"/>
          </a:xfrm>
        </p:spPr>
        <p:txBody>
          <a:bodyPr/>
          <a:lstStyle/>
          <a:p>
            <a:r>
              <a:rPr lang="en-AU" dirty="0" smtClean="0"/>
              <a:t>        	    </a:t>
            </a:r>
          </a:p>
          <a:p>
            <a:endParaRPr lang="en-AU" dirty="0" smtClean="0"/>
          </a:p>
          <a:p>
            <a:endParaRPr lang="en-AU" dirty="0"/>
          </a:p>
          <a:p>
            <a:endParaRPr lang="en-AU" dirty="0" smtClean="0"/>
          </a:p>
          <a:p>
            <a:endParaRPr lang="en-AU" dirty="0"/>
          </a:p>
          <a:p>
            <a:r>
              <a:rPr lang="en-AU" smtClean="0"/>
              <a:t>           </a:t>
            </a:r>
            <a:endParaRPr lang="en-A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8625" y="2898775"/>
            <a:ext cx="5746750"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ntapprdfs01n01.rmit.internal\el5\e06915\BOOK BOOK FINAL VERSION\stock-exchange-738656_1280.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0"/>
            <a:ext cx="6019800" cy="6857999"/>
          </a:xfrm>
          <a:prstGeom prst="rect">
            <a:avLst/>
          </a:prstGeom>
          <a:noFill/>
          <a:ln>
            <a:noFill/>
          </a:ln>
        </p:spPr>
      </p:pic>
    </p:spTree>
    <p:extLst>
      <p:ext uri="{BB962C8B-B14F-4D97-AF65-F5344CB8AC3E}">
        <p14:creationId xmlns:p14="http://schemas.microsoft.com/office/powerpoint/2010/main" val="4044335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The party</a:t>
            </a:r>
            <a:endParaRPr lang="en-AU" i="1" dirty="0"/>
          </a:p>
        </p:txBody>
      </p:sp>
      <p:sp>
        <p:nvSpPr>
          <p:cNvPr id="3" name="Content Placeholder 2"/>
          <p:cNvSpPr>
            <a:spLocks noGrp="1"/>
          </p:cNvSpPr>
          <p:nvPr>
            <p:ph idx="1"/>
          </p:nvPr>
        </p:nvSpPr>
        <p:spPr/>
        <p:txBody>
          <a:bodyPr>
            <a:normAutofit fontScale="85000" lnSpcReduction="20000"/>
          </a:bodyPr>
          <a:lstStyle/>
          <a:p>
            <a:r>
              <a:rPr lang="en-AU" sz="3200" dirty="0">
                <a:latin typeface="Times New Roman"/>
                <a:ea typeface="Times New Roman"/>
              </a:rPr>
              <a:t>Alan Greenspan had resisted pressure from his colleagues at the Fed to raise interest rates by more than a quarter of a </a:t>
            </a:r>
            <a:r>
              <a:rPr lang="en-AU" sz="3200" dirty="0" err="1" smtClean="0">
                <a:latin typeface="Times New Roman"/>
                <a:ea typeface="Times New Roman"/>
              </a:rPr>
              <a:t>percent</a:t>
            </a:r>
            <a:r>
              <a:rPr lang="en-AU" sz="3200" dirty="0" smtClean="0">
                <a:latin typeface="Times New Roman"/>
                <a:ea typeface="Times New Roman"/>
              </a:rPr>
              <a:t>. In </a:t>
            </a:r>
            <a:r>
              <a:rPr lang="en-AU" sz="3200" dirty="0">
                <a:latin typeface="Times New Roman"/>
                <a:ea typeface="Times New Roman"/>
              </a:rPr>
              <a:t>July, the Dow jumped close to 8,000 for the first time. </a:t>
            </a:r>
            <a:endParaRPr lang="en-AU" sz="3200" dirty="0" smtClean="0">
              <a:latin typeface="Times New Roman"/>
              <a:ea typeface="Times New Roman"/>
            </a:endParaRPr>
          </a:p>
          <a:p>
            <a:endParaRPr lang="en-AU" sz="3200" dirty="0" smtClean="0">
              <a:latin typeface="Times New Roman"/>
              <a:ea typeface="Times New Roman"/>
            </a:endParaRPr>
          </a:p>
          <a:p>
            <a:r>
              <a:rPr lang="en-AU" sz="3200" dirty="0" smtClean="0">
                <a:latin typeface="Times New Roman"/>
                <a:ea typeface="Times New Roman"/>
              </a:rPr>
              <a:t>The </a:t>
            </a:r>
            <a:r>
              <a:rPr lang="en-AU" sz="3200" dirty="0">
                <a:latin typeface="Times New Roman"/>
                <a:ea typeface="Times New Roman"/>
              </a:rPr>
              <a:t>popular media </a:t>
            </a:r>
            <a:r>
              <a:rPr lang="en-AU" sz="3200" dirty="0" smtClean="0">
                <a:latin typeface="Times New Roman"/>
                <a:ea typeface="Times New Roman"/>
              </a:rPr>
              <a:t>was </a:t>
            </a:r>
            <a:r>
              <a:rPr lang="en-AU" sz="3200" dirty="0">
                <a:latin typeface="Times New Roman"/>
                <a:ea typeface="Times New Roman"/>
              </a:rPr>
              <a:t>also doing its best to keep the party going.  On all but the darkest days, an upbeat tone was maintained for the American public with enthusiastic and perky reporting, mostly by analysts and fund managers who had a strong incentive to talk up the market. Stock prices were soaring, and more and more Internet companies were going public.</a:t>
            </a:r>
            <a:endParaRPr lang="en-AU" dirty="0"/>
          </a:p>
        </p:txBody>
      </p:sp>
    </p:spTree>
    <p:extLst>
      <p:ext uri="{BB962C8B-B14F-4D97-AF65-F5344CB8AC3E}">
        <p14:creationId xmlns:p14="http://schemas.microsoft.com/office/powerpoint/2010/main" val="373876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011936"/>
          </a:xfrm>
        </p:spPr>
        <p:txBody>
          <a:bodyPr/>
          <a:lstStyle/>
          <a:p>
            <a:r>
              <a:rPr lang="en-AU" i="1" dirty="0">
                <a:solidFill>
                  <a:srgbClr val="DBF5F9">
                    <a:satMod val="200000"/>
                  </a:srgbClr>
                </a:solidFill>
              </a:rPr>
              <a:t>The </a:t>
            </a:r>
            <a:r>
              <a:rPr lang="en-AU" i="1" dirty="0" smtClean="0">
                <a:solidFill>
                  <a:srgbClr val="DBF5F9">
                    <a:satMod val="200000"/>
                  </a:srgbClr>
                </a:solidFill>
              </a:rPr>
              <a:t>Greenspan touch</a:t>
            </a:r>
            <a:endParaRPr lang="en-AU" dirty="0"/>
          </a:p>
        </p:txBody>
      </p:sp>
      <p:sp>
        <p:nvSpPr>
          <p:cNvPr id="3" name="Content Placeholder 2"/>
          <p:cNvSpPr>
            <a:spLocks noGrp="1"/>
          </p:cNvSpPr>
          <p:nvPr>
            <p:ph idx="1"/>
          </p:nvPr>
        </p:nvSpPr>
        <p:spPr>
          <a:xfrm>
            <a:off x="914400" y="1447800"/>
            <a:ext cx="7772400" cy="4907760"/>
          </a:xfrm>
        </p:spPr>
        <p:txBody>
          <a:bodyPr>
            <a:normAutofit fontScale="47500" lnSpcReduction="20000"/>
          </a:bodyPr>
          <a:lstStyle/>
          <a:p>
            <a:pPr indent="0" algn="just">
              <a:lnSpc>
                <a:spcPct val="200000"/>
              </a:lnSpc>
              <a:spcAft>
                <a:spcPts val="0"/>
              </a:spcAft>
              <a:buNone/>
            </a:pPr>
            <a:r>
              <a:rPr lang="en-AU" sz="3200" dirty="0">
                <a:latin typeface="Times New Roman"/>
                <a:ea typeface="Times New Roman"/>
                <a:cs typeface="Times New Roman"/>
              </a:rPr>
              <a:t>In just twelve months, </a:t>
            </a:r>
            <a:r>
              <a:rPr lang="en-AU" sz="3200" dirty="0" err="1">
                <a:latin typeface="Times New Roman"/>
                <a:ea typeface="Times New Roman"/>
                <a:cs typeface="Times New Roman"/>
              </a:rPr>
              <a:t>Amazon.com’s</a:t>
            </a:r>
            <a:r>
              <a:rPr lang="en-AU" sz="3200" dirty="0">
                <a:latin typeface="Times New Roman"/>
                <a:ea typeface="Times New Roman"/>
                <a:cs typeface="Times New Roman"/>
              </a:rPr>
              <a:t> stock had risen almost tenfold, and America Online and Yahoo! had risen almost six fold. The British publication </a:t>
            </a:r>
            <a:r>
              <a:rPr lang="en-AU" sz="3200" i="1" dirty="0">
                <a:latin typeface="Times New Roman"/>
                <a:ea typeface="Times New Roman"/>
                <a:cs typeface="Times New Roman"/>
              </a:rPr>
              <a:t>The Economist</a:t>
            </a:r>
            <a:r>
              <a:rPr lang="en-AU" sz="3200" dirty="0">
                <a:latin typeface="Times New Roman"/>
                <a:ea typeface="Times New Roman"/>
                <a:cs typeface="Times New Roman"/>
              </a:rPr>
              <a:t> announced that “The Fed needs to raise interest rates now”; and the British newspaper, The </a:t>
            </a:r>
            <a:r>
              <a:rPr lang="en-AU" sz="3200" i="1" dirty="0">
                <a:latin typeface="Times New Roman"/>
                <a:ea typeface="Times New Roman"/>
                <a:cs typeface="Times New Roman"/>
              </a:rPr>
              <a:t>Financial Times</a:t>
            </a:r>
            <a:r>
              <a:rPr lang="en-AU" sz="3200" dirty="0">
                <a:latin typeface="Times New Roman"/>
                <a:ea typeface="Times New Roman"/>
                <a:cs typeface="Times New Roman"/>
              </a:rPr>
              <a:t> stated, “This is unquestionably a bubble”, but was rebutted by </a:t>
            </a:r>
            <a:r>
              <a:rPr lang="en-AU" sz="3200" i="1" dirty="0">
                <a:latin typeface="Times New Roman"/>
                <a:ea typeface="Times New Roman"/>
                <a:cs typeface="Times New Roman"/>
              </a:rPr>
              <a:t>The New York Times</a:t>
            </a:r>
            <a:r>
              <a:rPr lang="en-AU" sz="3200" dirty="0">
                <a:latin typeface="Times New Roman"/>
                <a:ea typeface="Times New Roman"/>
                <a:cs typeface="Times New Roman"/>
              </a:rPr>
              <a:t>: the advice from the UK press, it would appear, was </a:t>
            </a:r>
            <a:r>
              <a:rPr lang="en-AU" sz="3200" dirty="0" smtClean="0">
                <a:latin typeface="Times New Roman"/>
                <a:ea typeface="Times New Roman"/>
                <a:cs typeface="Times New Roman"/>
              </a:rPr>
              <a:t>unwelcomed. </a:t>
            </a:r>
            <a:r>
              <a:rPr lang="en-AU" sz="3200" dirty="0">
                <a:latin typeface="Times New Roman"/>
                <a:ea typeface="Times New Roman"/>
                <a:cs typeface="Times New Roman"/>
              </a:rPr>
              <a:t>Yahoo!’s stock had now made paper billionaires out of its founders Jerry Yang and David Filo.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When </a:t>
            </a:r>
            <a:r>
              <a:rPr lang="en-AU" sz="3200" dirty="0">
                <a:latin typeface="Times New Roman"/>
                <a:ea typeface="Times New Roman"/>
                <a:cs typeface="Times New Roman"/>
              </a:rPr>
              <a:t>prices started to gyrate wildly in late 1998, Greenspan again cut interest rates. When Greenspan cut rates again, the chief economist at Goldman </a:t>
            </a:r>
            <a:r>
              <a:rPr lang="en-AU" sz="3200" dirty="0" err="1">
                <a:latin typeface="Times New Roman"/>
                <a:ea typeface="Times New Roman"/>
                <a:cs typeface="Times New Roman"/>
              </a:rPr>
              <a:t>Sach’s</a:t>
            </a:r>
            <a:r>
              <a:rPr lang="en-AU" sz="3200" dirty="0">
                <a:latin typeface="Times New Roman"/>
                <a:ea typeface="Times New Roman"/>
                <a:cs typeface="Times New Roman"/>
              </a:rPr>
              <a:t> commented, “This is a way of telling everyone, the lifeguard is back on duty; you can get back in the pool.”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a:latin typeface="Times New Roman"/>
                <a:ea typeface="Times New Roman"/>
                <a:cs typeface="Times New Roman"/>
              </a:rPr>
              <a:t>Greenspan’s apparent ability to sustain the markets with a lowering of interest rates was now referred to as the “Greenspan touch”.</a:t>
            </a:r>
            <a:endParaRPr lang="en-AU" sz="2800" dirty="0">
              <a:latin typeface="Calibri"/>
              <a:ea typeface="Calibri"/>
              <a:cs typeface="Times New Roman"/>
            </a:endParaRPr>
          </a:p>
          <a:p>
            <a:pPr indent="457200" algn="just">
              <a:lnSpc>
                <a:spcPct val="200000"/>
              </a:lnSpc>
              <a:spcAft>
                <a:spcPts val="0"/>
              </a:spcAft>
            </a:pPr>
            <a:endParaRPr lang="en-AU" sz="3200" dirty="0" smtClean="0">
              <a:latin typeface="Times New Roman"/>
              <a:ea typeface="Times New Roman"/>
              <a:cs typeface="Times New Roman"/>
            </a:endParaRPr>
          </a:p>
          <a:p>
            <a:pPr indent="457200" algn="just">
              <a:lnSpc>
                <a:spcPct val="200000"/>
              </a:lnSpc>
              <a:spcAft>
                <a:spcPts val="0"/>
              </a:spcAft>
            </a:pPr>
            <a:endParaRPr lang="en-AU" sz="3200" dirty="0">
              <a:latin typeface="Times New Roman"/>
              <a:ea typeface="Calibri"/>
              <a:cs typeface="Times New Roman"/>
            </a:endParaRPr>
          </a:p>
          <a:p>
            <a:pPr indent="457200" algn="just">
              <a:lnSpc>
                <a:spcPct val="200000"/>
              </a:lnSpc>
              <a:spcAft>
                <a:spcPts val="0"/>
              </a:spcAft>
            </a:pPr>
            <a:endParaRPr lang="en-AU" sz="2800" dirty="0">
              <a:latin typeface="Calibri"/>
              <a:ea typeface="Calibri"/>
              <a:cs typeface="Times New Roman"/>
            </a:endParaRPr>
          </a:p>
          <a:p>
            <a:endParaRPr lang="en-AU" dirty="0"/>
          </a:p>
        </p:txBody>
      </p:sp>
    </p:spTree>
    <p:extLst>
      <p:ext uri="{BB962C8B-B14F-4D97-AF65-F5344CB8AC3E}">
        <p14:creationId xmlns:p14="http://schemas.microsoft.com/office/powerpoint/2010/main" val="127965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Internet Mania</a:t>
            </a:r>
            <a:endParaRPr lang="en-AU" i="1" dirty="0"/>
          </a:p>
        </p:txBody>
      </p:sp>
      <p:sp>
        <p:nvSpPr>
          <p:cNvPr id="3" name="Content Placeholder 2"/>
          <p:cNvSpPr>
            <a:spLocks noGrp="1"/>
          </p:cNvSpPr>
          <p:nvPr>
            <p:ph idx="1"/>
          </p:nvPr>
        </p:nvSpPr>
        <p:spPr>
          <a:xfrm>
            <a:off x="838200" y="1371600"/>
            <a:ext cx="7772400" cy="5181600"/>
          </a:xfrm>
        </p:spPr>
        <p:txBody>
          <a:bodyPr>
            <a:normAutofit fontScale="25000" lnSpcReduction="20000"/>
          </a:bodyPr>
          <a:lstStyle/>
          <a:p>
            <a:pPr indent="457200" algn="just">
              <a:lnSpc>
                <a:spcPct val="200000"/>
              </a:lnSpc>
              <a:spcAft>
                <a:spcPts val="0"/>
              </a:spcAft>
            </a:pPr>
            <a:r>
              <a:rPr lang="en-AU" sz="6400" dirty="0">
                <a:latin typeface="Times New Roman"/>
                <a:ea typeface="Times New Roman"/>
                <a:cs typeface="Times New Roman"/>
              </a:rPr>
              <a:t>The epic stage of the Internet bubble lasted from October 1998 to April 2000. </a:t>
            </a:r>
            <a:endParaRPr lang="en-AU" sz="6400" dirty="0" smtClean="0">
              <a:latin typeface="Times New Roman"/>
              <a:ea typeface="Times New Roman"/>
              <a:cs typeface="Times New Roman"/>
            </a:endParaRPr>
          </a:p>
          <a:p>
            <a:pPr indent="457200" algn="just">
              <a:lnSpc>
                <a:spcPct val="200000"/>
              </a:lnSpc>
              <a:spcAft>
                <a:spcPts val="0"/>
              </a:spcAft>
            </a:pPr>
            <a:r>
              <a:rPr lang="en-AU" sz="6400" dirty="0" smtClean="0">
                <a:latin typeface="Times New Roman"/>
                <a:ea typeface="Times New Roman"/>
                <a:cs typeface="Times New Roman"/>
              </a:rPr>
              <a:t>During </a:t>
            </a:r>
            <a:r>
              <a:rPr lang="en-AU" sz="6400" dirty="0">
                <a:latin typeface="Times New Roman"/>
                <a:ea typeface="Times New Roman"/>
                <a:cs typeface="Times New Roman"/>
              </a:rPr>
              <a:t>that period, more than 300 Internet firms came to the market as IPOs.  </a:t>
            </a:r>
            <a:endParaRPr lang="en-AU" sz="6400" dirty="0" smtClean="0">
              <a:latin typeface="Times New Roman"/>
              <a:ea typeface="Times New Roman"/>
              <a:cs typeface="Times New Roman"/>
            </a:endParaRPr>
          </a:p>
          <a:p>
            <a:pPr indent="457200" algn="just">
              <a:lnSpc>
                <a:spcPct val="200000"/>
              </a:lnSpc>
              <a:spcAft>
                <a:spcPts val="0"/>
              </a:spcAft>
            </a:pPr>
            <a:r>
              <a:rPr lang="en-AU" sz="6400" dirty="0" smtClean="0">
                <a:latin typeface="Times New Roman"/>
                <a:ea typeface="Times New Roman"/>
                <a:cs typeface="Times New Roman"/>
              </a:rPr>
              <a:t>A </a:t>
            </a:r>
            <a:r>
              <a:rPr lang="en-AU" sz="6400" dirty="0">
                <a:latin typeface="Times New Roman"/>
                <a:ea typeface="Times New Roman"/>
                <a:cs typeface="Times New Roman"/>
              </a:rPr>
              <a:t>position of refusing to buy Internet stocks on the grounds that they were over-hyped, had become a costly and embarrassing mistake. The clever </a:t>
            </a:r>
            <a:r>
              <a:rPr lang="en-AU" sz="6400" dirty="0" smtClean="0">
                <a:latin typeface="Times New Roman"/>
                <a:ea typeface="Times New Roman"/>
                <a:cs typeface="Times New Roman"/>
              </a:rPr>
              <a:t>people were </a:t>
            </a:r>
            <a:r>
              <a:rPr lang="en-AU" sz="6400" dirty="0">
                <a:latin typeface="Times New Roman"/>
                <a:ea typeface="Times New Roman"/>
                <a:cs typeface="Times New Roman"/>
              </a:rPr>
              <a:t>those who had purchased Excite, Yahoo! and Amazon.com some time back and were now boasting of their Internet wealth. </a:t>
            </a:r>
            <a:endParaRPr lang="en-AU" sz="6400" dirty="0" smtClean="0">
              <a:latin typeface="Times New Roman"/>
              <a:ea typeface="Times New Roman"/>
              <a:cs typeface="Times New Roman"/>
            </a:endParaRPr>
          </a:p>
          <a:p>
            <a:pPr indent="457200" algn="just">
              <a:lnSpc>
                <a:spcPct val="200000"/>
              </a:lnSpc>
              <a:spcAft>
                <a:spcPts val="0"/>
              </a:spcAft>
            </a:pPr>
            <a:r>
              <a:rPr lang="en-AU" sz="6400" dirty="0" smtClean="0">
                <a:latin typeface="Times New Roman"/>
                <a:ea typeface="Times New Roman"/>
                <a:cs typeface="Times New Roman"/>
              </a:rPr>
              <a:t>Ten </a:t>
            </a:r>
            <a:r>
              <a:rPr lang="en-AU" sz="6400" dirty="0">
                <a:latin typeface="Times New Roman"/>
                <a:ea typeface="Times New Roman"/>
                <a:cs typeface="Times New Roman"/>
              </a:rPr>
              <a:t>million shares of Priceline.com opened on the </a:t>
            </a:r>
            <a:r>
              <a:rPr lang="en-AU" sz="6400" dirty="0" err="1">
                <a:latin typeface="Times New Roman"/>
                <a:ea typeface="Times New Roman"/>
                <a:cs typeface="Times New Roman"/>
              </a:rPr>
              <a:t>Nasdaq</a:t>
            </a:r>
            <a:r>
              <a:rPr lang="en-AU" sz="6400" dirty="0">
                <a:latin typeface="Times New Roman"/>
                <a:ea typeface="Times New Roman"/>
                <a:cs typeface="Times New Roman"/>
              </a:rPr>
              <a:t> at $16, and the price immediately jumped to $85, before settling back to $68 at market close of trading for the day. Priceine.com was therefore valued in the markets at almost $10 billion, more valuable than United Airlines, Continental Airlines, and Northwest Airlines combined (whose tickets it was merely helping to sell).</a:t>
            </a:r>
            <a:endParaRPr lang="en-AU" sz="6400" dirty="0">
              <a:latin typeface="Calibri"/>
              <a:ea typeface="Calibri"/>
              <a:cs typeface="Times New Roman"/>
            </a:endParaRPr>
          </a:p>
          <a:p>
            <a:endParaRPr lang="en-AU" dirty="0"/>
          </a:p>
        </p:txBody>
      </p:sp>
    </p:spTree>
    <p:extLst>
      <p:ext uri="{BB962C8B-B14F-4D97-AF65-F5344CB8AC3E}">
        <p14:creationId xmlns:p14="http://schemas.microsoft.com/office/powerpoint/2010/main" val="60125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solidFill>
                  <a:srgbClr val="DBF5F9">
                    <a:satMod val="200000"/>
                  </a:srgbClr>
                </a:solidFill>
              </a:rPr>
              <a:t>Internet </a:t>
            </a:r>
            <a:r>
              <a:rPr lang="en-AU" i="1" dirty="0" smtClean="0">
                <a:solidFill>
                  <a:srgbClr val="DBF5F9">
                    <a:satMod val="200000"/>
                  </a:srgbClr>
                </a:solidFill>
              </a:rPr>
              <a:t>Mania (</a:t>
            </a:r>
            <a:r>
              <a:rPr lang="en-AU" i="1" dirty="0" err="1" smtClean="0">
                <a:solidFill>
                  <a:srgbClr val="DBF5F9">
                    <a:satMod val="200000"/>
                  </a:srgbClr>
                </a:solidFill>
              </a:rPr>
              <a:t>cont</a:t>
            </a:r>
            <a:r>
              <a:rPr lang="en-AU" i="1" dirty="0" smtClean="0">
                <a:solidFill>
                  <a:srgbClr val="DBF5F9">
                    <a:satMod val="200000"/>
                  </a:srgbClr>
                </a:solidFill>
              </a:rPr>
              <a:t>)</a:t>
            </a:r>
            <a:endParaRPr lang="en-AU" dirty="0"/>
          </a:p>
        </p:txBody>
      </p:sp>
      <p:sp>
        <p:nvSpPr>
          <p:cNvPr id="3" name="Content Placeholder 2"/>
          <p:cNvSpPr>
            <a:spLocks noGrp="1"/>
          </p:cNvSpPr>
          <p:nvPr>
            <p:ph idx="1"/>
          </p:nvPr>
        </p:nvSpPr>
        <p:spPr>
          <a:xfrm>
            <a:off x="914400" y="1783560"/>
            <a:ext cx="7772400" cy="4541040"/>
          </a:xfrm>
        </p:spPr>
        <p:txBody>
          <a:bodyPr>
            <a:noAutofit/>
          </a:bodyPr>
          <a:lstStyle/>
          <a:p>
            <a:pPr indent="457200" algn="just">
              <a:lnSpc>
                <a:spcPct val="200000"/>
              </a:lnSpc>
              <a:spcAft>
                <a:spcPts val="0"/>
              </a:spcAft>
            </a:pPr>
            <a:r>
              <a:rPr lang="en-AU" sz="1600" dirty="0">
                <a:latin typeface="Times New Roman"/>
                <a:ea typeface="Times New Roman"/>
                <a:cs typeface="Times New Roman"/>
              </a:rPr>
              <a:t>It was getting difficult to keep track of all the Internet IPOs. </a:t>
            </a:r>
            <a:endParaRPr lang="en-AU" sz="1600" dirty="0" smtClean="0">
              <a:latin typeface="Times New Roman"/>
              <a:ea typeface="Times New Roman"/>
              <a:cs typeface="Times New Roman"/>
            </a:endParaRPr>
          </a:p>
          <a:p>
            <a:pPr indent="457200" algn="just">
              <a:lnSpc>
                <a:spcPct val="200000"/>
              </a:lnSpc>
              <a:spcAft>
                <a:spcPts val="0"/>
              </a:spcAft>
            </a:pPr>
            <a:r>
              <a:rPr lang="en-AU" sz="1600" dirty="0" smtClean="0">
                <a:latin typeface="Times New Roman"/>
                <a:ea typeface="Times New Roman"/>
                <a:cs typeface="Times New Roman"/>
              </a:rPr>
              <a:t>The </a:t>
            </a:r>
            <a:r>
              <a:rPr lang="en-AU" sz="1600" dirty="0">
                <a:latin typeface="Times New Roman"/>
                <a:ea typeface="Times New Roman"/>
                <a:cs typeface="Times New Roman"/>
              </a:rPr>
              <a:t>speculative bubble had now spread beyond Internet stocks to encompass </a:t>
            </a:r>
            <a:r>
              <a:rPr lang="en-AU" sz="1600" dirty="0" smtClean="0">
                <a:latin typeface="Times New Roman"/>
                <a:ea typeface="Times New Roman"/>
                <a:cs typeface="Times New Roman"/>
              </a:rPr>
              <a:t>the</a:t>
            </a:r>
          </a:p>
          <a:p>
            <a:pPr indent="0" algn="just">
              <a:lnSpc>
                <a:spcPct val="200000"/>
              </a:lnSpc>
              <a:spcAft>
                <a:spcPts val="0"/>
              </a:spcAft>
              <a:buNone/>
            </a:pPr>
            <a:r>
              <a:rPr lang="en-AU" sz="1600" dirty="0">
                <a:latin typeface="Times New Roman"/>
                <a:ea typeface="Times New Roman"/>
                <a:cs typeface="Times New Roman"/>
              </a:rPr>
              <a:t> </a:t>
            </a:r>
            <a:r>
              <a:rPr lang="en-AU" sz="1600" dirty="0" smtClean="0">
                <a:latin typeface="Times New Roman"/>
                <a:ea typeface="Times New Roman"/>
                <a:cs typeface="Times New Roman"/>
              </a:rPr>
              <a:t>        </a:t>
            </a:r>
            <a:r>
              <a:rPr lang="en-AU" sz="1600" dirty="0">
                <a:latin typeface="Times New Roman"/>
                <a:ea typeface="Times New Roman"/>
                <a:cs typeface="Times New Roman"/>
              </a:rPr>
              <a:t>entire technology sector. </a:t>
            </a:r>
            <a:endParaRPr lang="en-AU" sz="1600" dirty="0" smtClean="0">
              <a:latin typeface="Times New Roman"/>
              <a:ea typeface="Times New Roman"/>
              <a:cs typeface="Times New Roman"/>
            </a:endParaRPr>
          </a:p>
          <a:p>
            <a:pPr indent="457200" algn="just">
              <a:lnSpc>
                <a:spcPct val="200000"/>
              </a:lnSpc>
              <a:spcAft>
                <a:spcPts val="0"/>
              </a:spcAft>
            </a:pPr>
            <a:r>
              <a:rPr lang="en-AU" sz="1600" dirty="0" smtClean="0">
                <a:latin typeface="Times New Roman"/>
                <a:ea typeface="Times New Roman"/>
                <a:cs typeface="Times New Roman"/>
              </a:rPr>
              <a:t>On </a:t>
            </a:r>
            <a:r>
              <a:rPr lang="en-AU" sz="1600" dirty="0">
                <a:latin typeface="Times New Roman"/>
                <a:ea typeface="Times New Roman"/>
                <a:cs typeface="Times New Roman"/>
              </a:rPr>
              <a:t>Friday, December 31, 1999, Muhammad Ali rang the opening bell on the New York Stock Exchange. When the closing bell rang, the Dow was at an all-time high of close to 11,500. For the year, it was up 25 </a:t>
            </a:r>
            <a:r>
              <a:rPr lang="en-AU" sz="1600" dirty="0" err="1">
                <a:latin typeface="Times New Roman"/>
                <a:ea typeface="Times New Roman"/>
                <a:cs typeface="Times New Roman"/>
              </a:rPr>
              <a:t>percent</a:t>
            </a:r>
            <a:r>
              <a:rPr lang="en-AU" sz="1600" dirty="0">
                <a:latin typeface="Times New Roman"/>
                <a:ea typeface="Times New Roman"/>
                <a:cs typeface="Times New Roman"/>
              </a:rPr>
              <a:t>. The </a:t>
            </a:r>
            <a:r>
              <a:rPr lang="en-AU" sz="1600" dirty="0" err="1">
                <a:latin typeface="Times New Roman"/>
                <a:ea typeface="Times New Roman"/>
                <a:cs typeface="Times New Roman"/>
              </a:rPr>
              <a:t>Nasdaq</a:t>
            </a:r>
            <a:r>
              <a:rPr lang="en-AU" sz="1600" dirty="0">
                <a:latin typeface="Times New Roman"/>
                <a:ea typeface="Times New Roman"/>
                <a:cs typeface="Times New Roman"/>
              </a:rPr>
              <a:t>, which the previous day had closed above 4,000 for the first time was up 86 </a:t>
            </a:r>
            <a:r>
              <a:rPr lang="en-AU" sz="1600" dirty="0" err="1">
                <a:latin typeface="Times New Roman"/>
                <a:ea typeface="Times New Roman"/>
                <a:cs typeface="Times New Roman"/>
              </a:rPr>
              <a:t>percent</a:t>
            </a:r>
            <a:r>
              <a:rPr lang="en-AU" sz="1600" dirty="0">
                <a:latin typeface="Times New Roman"/>
                <a:ea typeface="Times New Roman"/>
                <a:cs typeface="Times New Roman"/>
              </a:rPr>
              <a:t> on the year. </a:t>
            </a:r>
            <a:endParaRPr lang="en-AU" sz="1600" dirty="0" smtClean="0">
              <a:latin typeface="Times New Roman"/>
              <a:ea typeface="Times New Roman"/>
              <a:cs typeface="Times New Roman"/>
            </a:endParaRPr>
          </a:p>
          <a:p>
            <a:pPr indent="457200" algn="just">
              <a:lnSpc>
                <a:spcPct val="200000"/>
              </a:lnSpc>
              <a:spcAft>
                <a:spcPts val="0"/>
              </a:spcAft>
            </a:pPr>
            <a:r>
              <a:rPr lang="en-AU" sz="1600" dirty="0" smtClean="0">
                <a:latin typeface="Times New Roman"/>
                <a:ea typeface="Times New Roman"/>
                <a:cs typeface="Times New Roman"/>
              </a:rPr>
              <a:t>The </a:t>
            </a:r>
            <a:r>
              <a:rPr lang="en-AU" sz="1600" dirty="0">
                <a:latin typeface="Times New Roman"/>
                <a:ea typeface="Times New Roman"/>
                <a:cs typeface="Times New Roman"/>
              </a:rPr>
              <a:t>Dow Jones Internet Composite Index had climbed 167 </a:t>
            </a:r>
            <a:r>
              <a:rPr lang="en-AU" sz="1600" dirty="0" err="1">
                <a:latin typeface="Times New Roman"/>
                <a:ea typeface="Times New Roman"/>
                <a:cs typeface="Times New Roman"/>
              </a:rPr>
              <a:t>percent</a:t>
            </a:r>
            <a:r>
              <a:rPr lang="en-AU" sz="1600" dirty="0">
                <a:latin typeface="Times New Roman"/>
                <a:ea typeface="Times New Roman"/>
                <a:cs typeface="Times New Roman"/>
              </a:rPr>
              <a:t> on the year. </a:t>
            </a:r>
            <a:endParaRPr lang="en-AU" sz="1600" dirty="0">
              <a:latin typeface="Calibri"/>
              <a:ea typeface="Calibri"/>
              <a:cs typeface="Times New Roman"/>
            </a:endParaRPr>
          </a:p>
          <a:p>
            <a:endParaRPr lang="en-AU" sz="1600" dirty="0"/>
          </a:p>
        </p:txBody>
      </p:sp>
    </p:spTree>
    <p:extLst>
      <p:ext uri="{BB962C8B-B14F-4D97-AF65-F5344CB8AC3E}">
        <p14:creationId xmlns:p14="http://schemas.microsoft.com/office/powerpoint/2010/main" val="3882748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The markets and the real economy</a:t>
            </a:r>
            <a:endParaRPr lang="en-AU" i="1" dirty="0"/>
          </a:p>
        </p:txBody>
      </p:sp>
      <p:sp>
        <p:nvSpPr>
          <p:cNvPr id="3" name="Content Placeholder 2"/>
          <p:cNvSpPr>
            <a:spLocks noGrp="1"/>
          </p:cNvSpPr>
          <p:nvPr>
            <p:ph idx="1"/>
          </p:nvPr>
        </p:nvSpPr>
        <p:spPr/>
        <p:txBody>
          <a:bodyPr>
            <a:normAutofit fontScale="47500" lnSpcReduction="20000"/>
          </a:bodyPr>
          <a:lstStyle/>
          <a:p>
            <a:pPr indent="457200" algn="just">
              <a:lnSpc>
                <a:spcPct val="200000"/>
              </a:lnSpc>
              <a:spcAft>
                <a:spcPts val="0"/>
              </a:spcAft>
            </a:pPr>
            <a:r>
              <a:rPr lang="en-AU" sz="3200" dirty="0">
                <a:latin typeface="Times New Roman"/>
                <a:ea typeface="Times New Roman"/>
                <a:cs typeface="Times New Roman"/>
              </a:rPr>
              <a:t>Greenspan was resisting pressure to tighten monetary policy.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The </a:t>
            </a:r>
            <a:r>
              <a:rPr lang="en-AU" sz="3200" dirty="0">
                <a:latin typeface="Times New Roman"/>
                <a:ea typeface="Times New Roman"/>
                <a:cs typeface="Times New Roman"/>
              </a:rPr>
              <a:t>real economy and the financial economy were now intertwined as people’s sense of increased stock market wealth fuelled an unprecedented spending spree on the part of consumers and firms, which, in turn, stimulated economic growth.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In </a:t>
            </a:r>
            <a:r>
              <a:rPr lang="en-AU" sz="3200" dirty="0">
                <a:latin typeface="Times New Roman"/>
                <a:ea typeface="Times New Roman"/>
                <a:cs typeface="Times New Roman"/>
              </a:rPr>
              <a:t>both 1998 and 1999, the economy continued to expand at some 5 </a:t>
            </a:r>
            <a:r>
              <a:rPr lang="en-AU" sz="3200" dirty="0" err="1">
                <a:latin typeface="Times New Roman"/>
                <a:ea typeface="Times New Roman"/>
                <a:cs typeface="Times New Roman"/>
              </a:rPr>
              <a:t>percent</a:t>
            </a:r>
            <a:r>
              <a:rPr lang="en-AU" sz="3200" dirty="0">
                <a:latin typeface="Times New Roman"/>
                <a:ea typeface="Times New Roman"/>
                <a:cs typeface="Times New Roman"/>
              </a:rPr>
              <a:t>, and in early 2000, it appeared that </a:t>
            </a:r>
            <a:r>
              <a:rPr lang="en-AU" sz="3200" dirty="0" smtClean="0">
                <a:latin typeface="Times New Roman"/>
                <a:ea typeface="Times New Roman"/>
                <a:cs typeface="Times New Roman"/>
              </a:rPr>
              <a:t>the expansion might </a:t>
            </a:r>
            <a:r>
              <a:rPr lang="en-AU" sz="3200" dirty="0">
                <a:latin typeface="Times New Roman"/>
                <a:ea typeface="Times New Roman"/>
                <a:cs typeface="Times New Roman"/>
              </a:rPr>
              <a:t>even be accelerating.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On </a:t>
            </a:r>
            <a:r>
              <a:rPr lang="en-AU" sz="3200" dirty="0">
                <a:latin typeface="Times New Roman"/>
                <a:ea typeface="Times New Roman"/>
                <a:cs typeface="Times New Roman"/>
              </a:rPr>
              <a:t>January 14, 2000, the Dow almost tipped 12,000. Although nobody knew it at the time, the index had peaked. </a:t>
            </a:r>
            <a:r>
              <a:rPr lang="en-AU" sz="3200" dirty="0">
                <a:latin typeface="Times New Roman"/>
                <a:ea typeface="Times New Roman"/>
              </a:rPr>
              <a:t>Nevertheless, the </a:t>
            </a:r>
            <a:r>
              <a:rPr lang="en-AU" sz="3200" dirty="0" err="1">
                <a:latin typeface="Times New Roman"/>
                <a:ea typeface="Times New Roman"/>
              </a:rPr>
              <a:t>Nasdaq</a:t>
            </a:r>
            <a:r>
              <a:rPr lang="en-AU" sz="3200" dirty="0">
                <a:latin typeface="Times New Roman"/>
                <a:ea typeface="Times New Roman"/>
              </a:rPr>
              <a:t> continued to climb. On March 7, moving from 3,000 to 5,000 had taken just four months. The Dow Jones Internet Composite Index had risen by 130 </a:t>
            </a:r>
            <a:r>
              <a:rPr lang="en-AU" sz="3200" dirty="0" err="1">
                <a:latin typeface="Times New Roman"/>
                <a:ea typeface="Times New Roman"/>
              </a:rPr>
              <a:t>percent</a:t>
            </a:r>
            <a:r>
              <a:rPr lang="en-AU" sz="3200" dirty="0">
                <a:latin typeface="Times New Roman"/>
                <a:ea typeface="Times New Roman"/>
              </a:rPr>
              <a:t> in twelve months</a:t>
            </a:r>
            <a:r>
              <a:rPr lang="en-AU" sz="3200" dirty="0" smtClean="0">
                <a:latin typeface="Times New Roman"/>
                <a:ea typeface="Times New Roman"/>
              </a:rPr>
              <a:t>.</a:t>
            </a:r>
            <a:r>
              <a:rPr lang="en-AU" sz="3200" dirty="0" smtClean="0">
                <a:latin typeface="Times New Roman"/>
                <a:ea typeface="Times New Roman"/>
                <a:cs typeface="Times New Roman"/>
              </a:rPr>
              <a:t> </a:t>
            </a:r>
            <a:endParaRPr lang="en-AU" sz="2800" dirty="0">
              <a:latin typeface="Calibri"/>
              <a:ea typeface="Calibri"/>
              <a:cs typeface="Times New Roman"/>
            </a:endParaRPr>
          </a:p>
          <a:p>
            <a:endParaRPr lang="en-AU" dirty="0"/>
          </a:p>
        </p:txBody>
      </p:sp>
    </p:spTree>
    <p:extLst>
      <p:ext uri="{BB962C8B-B14F-4D97-AF65-F5344CB8AC3E}">
        <p14:creationId xmlns:p14="http://schemas.microsoft.com/office/powerpoint/2010/main" val="362173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Heady times</a:t>
            </a:r>
            <a:endParaRPr lang="en-AU" dirty="0"/>
          </a:p>
        </p:txBody>
      </p:sp>
      <p:sp>
        <p:nvSpPr>
          <p:cNvPr id="3" name="Content Placeholder 2"/>
          <p:cNvSpPr>
            <a:spLocks noGrp="1"/>
          </p:cNvSpPr>
          <p:nvPr>
            <p:ph idx="1"/>
          </p:nvPr>
        </p:nvSpPr>
        <p:spPr/>
        <p:txBody>
          <a:bodyPr>
            <a:normAutofit fontScale="70000" lnSpcReduction="20000"/>
          </a:bodyPr>
          <a:lstStyle/>
          <a:p>
            <a:pPr indent="457200" algn="just">
              <a:lnSpc>
                <a:spcPct val="200000"/>
              </a:lnSpc>
              <a:spcAft>
                <a:spcPts val="0"/>
              </a:spcAft>
            </a:pPr>
            <a:r>
              <a:rPr lang="en-AU" sz="3200" dirty="0">
                <a:latin typeface="Times New Roman"/>
                <a:ea typeface="Times New Roman"/>
                <a:cs typeface="Times New Roman"/>
              </a:rPr>
              <a:t>Nevertheless, the </a:t>
            </a:r>
            <a:r>
              <a:rPr lang="en-AU" sz="3200" dirty="0" err="1">
                <a:latin typeface="Times New Roman"/>
                <a:ea typeface="Times New Roman"/>
                <a:cs typeface="Times New Roman"/>
              </a:rPr>
              <a:t>Nasdaq</a:t>
            </a:r>
            <a:r>
              <a:rPr lang="en-AU" sz="3200" dirty="0">
                <a:latin typeface="Times New Roman"/>
                <a:ea typeface="Times New Roman"/>
                <a:cs typeface="Times New Roman"/>
              </a:rPr>
              <a:t> began to suffer increasing mood swings. There wasn’t any particularly bad news, but in the early months of 2000, a sense of uncertainty was gaining.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On </a:t>
            </a:r>
            <a:r>
              <a:rPr lang="en-AU" sz="3200" dirty="0">
                <a:latin typeface="Times New Roman"/>
                <a:ea typeface="Times New Roman"/>
                <a:cs typeface="Times New Roman"/>
              </a:rPr>
              <a:t>Monday, April 3, for example the </a:t>
            </a:r>
            <a:r>
              <a:rPr lang="en-AU" sz="3200" dirty="0" err="1">
                <a:latin typeface="Times New Roman"/>
                <a:ea typeface="Times New Roman"/>
                <a:cs typeface="Times New Roman"/>
              </a:rPr>
              <a:t>Nasdaq</a:t>
            </a:r>
            <a:r>
              <a:rPr lang="en-AU" sz="3200" dirty="0">
                <a:latin typeface="Times New Roman"/>
                <a:ea typeface="Times New Roman"/>
                <a:cs typeface="Times New Roman"/>
              </a:rPr>
              <a:t> lost 7.6 </a:t>
            </a:r>
            <a:r>
              <a:rPr lang="en-AU" sz="3200" dirty="0" err="1">
                <a:latin typeface="Times New Roman"/>
                <a:ea typeface="Times New Roman"/>
                <a:cs typeface="Times New Roman"/>
              </a:rPr>
              <a:t>percent</a:t>
            </a:r>
            <a:r>
              <a:rPr lang="en-AU" sz="3200" dirty="0">
                <a:latin typeface="Times New Roman"/>
                <a:ea typeface="Times New Roman"/>
                <a:cs typeface="Times New Roman"/>
              </a:rPr>
              <a:t> in one day, and then staged a comeback for the rest of the week, leaping 4 </a:t>
            </a:r>
            <a:r>
              <a:rPr lang="en-AU" sz="3200" dirty="0" err="1">
                <a:latin typeface="Times New Roman"/>
                <a:ea typeface="Times New Roman"/>
                <a:cs typeface="Times New Roman"/>
              </a:rPr>
              <a:t>percent</a:t>
            </a:r>
            <a:r>
              <a:rPr lang="en-AU" sz="3200" dirty="0">
                <a:latin typeface="Times New Roman"/>
                <a:ea typeface="Times New Roman"/>
                <a:cs typeface="Times New Roman"/>
              </a:rPr>
              <a:t> on the Friday of that week. </a:t>
            </a:r>
            <a:endParaRPr lang="en-AU" sz="2800" dirty="0">
              <a:effectLst/>
              <a:latin typeface="Calibri"/>
              <a:ea typeface="Calibri"/>
              <a:cs typeface="Times New Roman"/>
            </a:endParaRPr>
          </a:p>
        </p:txBody>
      </p:sp>
    </p:spTree>
    <p:extLst>
      <p:ext uri="{BB962C8B-B14F-4D97-AF65-F5344CB8AC3E}">
        <p14:creationId xmlns:p14="http://schemas.microsoft.com/office/powerpoint/2010/main" val="29217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Reversal</a:t>
            </a:r>
            <a:endParaRPr lang="en-AU" i="1" dirty="0"/>
          </a:p>
        </p:txBody>
      </p:sp>
      <p:sp>
        <p:nvSpPr>
          <p:cNvPr id="3" name="Content Placeholder 2"/>
          <p:cNvSpPr>
            <a:spLocks noGrp="1"/>
          </p:cNvSpPr>
          <p:nvPr>
            <p:ph idx="1"/>
          </p:nvPr>
        </p:nvSpPr>
        <p:spPr>
          <a:xfrm>
            <a:off x="914400" y="1295400"/>
            <a:ext cx="7772400" cy="5060160"/>
          </a:xfrm>
        </p:spPr>
        <p:txBody>
          <a:bodyPr>
            <a:noAutofit/>
          </a:bodyPr>
          <a:lstStyle/>
          <a:p>
            <a:pPr indent="457200" algn="just">
              <a:lnSpc>
                <a:spcPct val="200000"/>
              </a:lnSpc>
              <a:spcAft>
                <a:spcPts val="0"/>
              </a:spcAft>
            </a:pPr>
            <a:r>
              <a:rPr lang="en-AU" sz="1200" dirty="0" smtClean="0">
                <a:latin typeface="Times New Roman"/>
                <a:ea typeface="Times New Roman"/>
                <a:cs typeface="Times New Roman"/>
              </a:rPr>
              <a:t>On </a:t>
            </a:r>
            <a:r>
              <a:rPr lang="en-AU" sz="1200" dirty="0">
                <a:latin typeface="Times New Roman"/>
                <a:ea typeface="Times New Roman"/>
                <a:cs typeface="Times New Roman"/>
              </a:rPr>
              <a:t>the Monday of April 10</a:t>
            </a:r>
            <a:r>
              <a:rPr lang="en-AU" sz="1200" dirty="0" smtClean="0">
                <a:latin typeface="Times New Roman"/>
                <a:ea typeface="Times New Roman"/>
                <a:cs typeface="Times New Roman"/>
              </a:rPr>
              <a:t>, 2000, </a:t>
            </a:r>
            <a:r>
              <a:rPr lang="en-AU" sz="1200" dirty="0">
                <a:latin typeface="Times New Roman"/>
                <a:ea typeface="Times New Roman"/>
                <a:cs typeface="Times New Roman"/>
              </a:rPr>
              <a:t>selling continued. </a:t>
            </a:r>
            <a:endParaRPr lang="en-AU" sz="1200" dirty="0" smtClean="0">
              <a:latin typeface="Times New Roman"/>
              <a:ea typeface="Times New Roman"/>
              <a:cs typeface="Times New Roman"/>
            </a:endParaRPr>
          </a:p>
          <a:p>
            <a:pPr indent="457200" algn="just">
              <a:lnSpc>
                <a:spcPct val="200000"/>
              </a:lnSpc>
              <a:spcAft>
                <a:spcPts val="0"/>
              </a:spcAft>
            </a:pPr>
            <a:r>
              <a:rPr lang="en-AU" sz="1200" dirty="0" smtClean="0">
                <a:latin typeface="Times New Roman"/>
                <a:ea typeface="Times New Roman"/>
                <a:cs typeface="Times New Roman"/>
              </a:rPr>
              <a:t>The </a:t>
            </a:r>
            <a:r>
              <a:rPr lang="en-AU" sz="1200" dirty="0">
                <a:latin typeface="Times New Roman"/>
                <a:ea typeface="Times New Roman"/>
                <a:cs typeface="Times New Roman"/>
              </a:rPr>
              <a:t>same self-reinforcing process that had propelled stock prices in the upward direction was now operating in reverse, sending stocks hurtling down to earth. And the same technology that had allowed investors - big and small – to buy at the touch of a button, now allowed then to sell just as easily. The falling market was simply feeding on itself, just as the rising market had fed on itself. April 14, </a:t>
            </a:r>
            <a:r>
              <a:rPr lang="en-AU" sz="1200" dirty="0" smtClean="0">
                <a:latin typeface="Times New Roman"/>
                <a:ea typeface="Times New Roman"/>
                <a:cs typeface="Times New Roman"/>
              </a:rPr>
              <a:t>2000 was </a:t>
            </a:r>
            <a:r>
              <a:rPr lang="en-AU" sz="1200" dirty="0">
                <a:latin typeface="Times New Roman"/>
                <a:ea typeface="Times New Roman"/>
                <a:cs typeface="Times New Roman"/>
              </a:rPr>
              <a:t>“Black Friday”. </a:t>
            </a:r>
            <a:endParaRPr lang="en-AU" sz="1200" dirty="0" smtClean="0">
              <a:latin typeface="Times New Roman"/>
              <a:ea typeface="Times New Roman"/>
              <a:cs typeface="Times New Roman"/>
            </a:endParaRPr>
          </a:p>
          <a:p>
            <a:pPr indent="457200" algn="just">
              <a:lnSpc>
                <a:spcPct val="200000"/>
              </a:lnSpc>
              <a:spcAft>
                <a:spcPts val="0"/>
              </a:spcAft>
            </a:pPr>
            <a:r>
              <a:rPr lang="en-AU" sz="1200" dirty="0" smtClean="0">
                <a:latin typeface="Times New Roman"/>
                <a:ea typeface="Times New Roman"/>
                <a:cs typeface="Times New Roman"/>
              </a:rPr>
              <a:t>Since </a:t>
            </a:r>
            <a:r>
              <a:rPr lang="en-AU" sz="1200" dirty="0">
                <a:latin typeface="Times New Roman"/>
                <a:ea typeface="Times New Roman"/>
                <a:cs typeface="Times New Roman"/>
              </a:rPr>
              <a:t>peaking on March 10, the </a:t>
            </a:r>
            <a:r>
              <a:rPr lang="en-AU" sz="1200" dirty="0" err="1">
                <a:latin typeface="Times New Roman"/>
                <a:ea typeface="Times New Roman"/>
                <a:cs typeface="Times New Roman"/>
              </a:rPr>
              <a:t>Nasdaq</a:t>
            </a:r>
            <a:r>
              <a:rPr lang="en-AU" sz="1200" dirty="0">
                <a:latin typeface="Times New Roman"/>
                <a:ea typeface="Times New Roman"/>
                <a:cs typeface="Times New Roman"/>
              </a:rPr>
              <a:t> had dropped 34 </a:t>
            </a:r>
            <a:r>
              <a:rPr lang="en-AU" sz="1200" dirty="0" err="1">
                <a:latin typeface="Times New Roman"/>
                <a:ea typeface="Times New Roman"/>
                <a:cs typeface="Times New Roman"/>
              </a:rPr>
              <a:t>percent</a:t>
            </a:r>
            <a:r>
              <a:rPr lang="en-AU" sz="1200" dirty="0">
                <a:latin typeface="Times New Roman"/>
                <a:ea typeface="Times New Roman"/>
                <a:cs typeface="Times New Roman"/>
              </a:rPr>
              <a:t>, and the Dow Jones Internet Composite Index had dropped 54 </a:t>
            </a:r>
            <a:r>
              <a:rPr lang="en-AU" sz="1200" dirty="0" err="1">
                <a:latin typeface="Times New Roman"/>
                <a:ea typeface="Times New Roman"/>
                <a:cs typeface="Times New Roman"/>
              </a:rPr>
              <a:t>percent</a:t>
            </a:r>
            <a:r>
              <a:rPr lang="en-AU" sz="1200" dirty="0">
                <a:latin typeface="Times New Roman"/>
                <a:ea typeface="Times New Roman"/>
                <a:cs typeface="Times New Roman"/>
              </a:rPr>
              <a:t> from its height on March 9.  The Internet bubble had well and truly burst. </a:t>
            </a:r>
            <a:endParaRPr lang="en-AU" sz="1200" dirty="0" smtClean="0">
              <a:latin typeface="Times New Roman"/>
              <a:ea typeface="Times New Roman"/>
              <a:cs typeface="Times New Roman"/>
            </a:endParaRPr>
          </a:p>
          <a:p>
            <a:pPr indent="457200" algn="just">
              <a:lnSpc>
                <a:spcPct val="200000"/>
              </a:lnSpc>
              <a:spcAft>
                <a:spcPts val="0"/>
              </a:spcAft>
            </a:pPr>
            <a:r>
              <a:rPr lang="en-AU" sz="1200" dirty="0" smtClean="0">
                <a:latin typeface="Times New Roman"/>
                <a:ea typeface="Times New Roman"/>
                <a:cs typeface="Times New Roman"/>
              </a:rPr>
              <a:t>The </a:t>
            </a:r>
            <a:r>
              <a:rPr lang="en-AU" sz="1200" dirty="0" err="1">
                <a:latin typeface="Times New Roman"/>
                <a:ea typeface="Times New Roman"/>
                <a:cs typeface="Times New Roman"/>
              </a:rPr>
              <a:t>Nasdaq</a:t>
            </a:r>
            <a:r>
              <a:rPr lang="en-AU" sz="1200" dirty="0">
                <a:latin typeface="Times New Roman"/>
                <a:ea typeface="Times New Roman"/>
                <a:cs typeface="Times New Roman"/>
              </a:rPr>
              <a:t> climbed back above 4,000 during the summer before entering its death throes in a steep decline that would last to the end of the year</a:t>
            </a:r>
            <a:r>
              <a:rPr lang="en-AU" sz="1200" dirty="0" smtClean="0">
                <a:latin typeface="Times New Roman"/>
                <a:ea typeface="Times New Roman"/>
                <a:cs typeface="Times New Roman"/>
              </a:rPr>
              <a:t>.</a:t>
            </a:r>
          </a:p>
          <a:p>
            <a:pPr indent="457200" algn="just">
              <a:lnSpc>
                <a:spcPct val="200000"/>
              </a:lnSpc>
              <a:spcAft>
                <a:spcPts val="0"/>
              </a:spcAft>
            </a:pPr>
            <a:r>
              <a:rPr lang="en-AU" sz="1200" dirty="0" smtClean="0">
                <a:latin typeface="Times New Roman"/>
                <a:ea typeface="Times New Roman"/>
                <a:cs typeface="Times New Roman"/>
              </a:rPr>
              <a:t> </a:t>
            </a:r>
            <a:r>
              <a:rPr lang="en-AU" sz="1200" dirty="0">
                <a:latin typeface="Times New Roman"/>
                <a:ea typeface="Times New Roman"/>
                <a:cs typeface="Times New Roman"/>
              </a:rPr>
              <a:t>At the commencement of 2001, George Bush became president of the US. Microsoft was now down 63 </a:t>
            </a:r>
            <a:r>
              <a:rPr lang="en-AU" sz="1200" dirty="0" err="1">
                <a:latin typeface="Times New Roman"/>
                <a:ea typeface="Times New Roman"/>
                <a:cs typeface="Times New Roman"/>
              </a:rPr>
              <a:t>percent</a:t>
            </a:r>
            <a:r>
              <a:rPr lang="en-AU" sz="1200" dirty="0">
                <a:latin typeface="Times New Roman"/>
                <a:ea typeface="Times New Roman"/>
                <a:cs typeface="Times New Roman"/>
              </a:rPr>
              <a:t> on the year, Priceline.com was down 97 </a:t>
            </a:r>
            <a:r>
              <a:rPr lang="en-AU" sz="1200" dirty="0" err="1">
                <a:latin typeface="Times New Roman"/>
                <a:ea typeface="Times New Roman"/>
                <a:cs typeface="Times New Roman"/>
              </a:rPr>
              <a:t>percent</a:t>
            </a:r>
            <a:r>
              <a:rPr lang="en-AU" sz="1200" dirty="0">
                <a:latin typeface="Times New Roman"/>
                <a:ea typeface="Times New Roman"/>
                <a:cs typeface="Times New Roman"/>
              </a:rPr>
              <a:t>, Yahoo! 86 </a:t>
            </a:r>
            <a:r>
              <a:rPr lang="en-AU" sz="1200" dirty="0" err="1">
                <a:latin typeface="Times New Roman"/>
                <a:ea typeface="Times New Roman"/>
                <a:cs typeface="Times New Roman"/>
              </a:rPr>
              <a:t>percent</a:t>
            </a:r>
            <a:r>
              <a:rPr lang="en-AU" sz="1200" dirty="0">
                <a:latin typeface="Times New Roman"/>
                <a:ea typeface="Times New Roman"/>
                <a:cs typeface="Times New Roman"/>
              </a:rPr>
              <a:t>, and Amazon.com, 77 </a:t>
            </a:r>
            <a:r>
              <a:rPr lang="en-AU" sz="1200" dirty="0" err="1">
                <a:latin typeface="Times New Roman"/>
                <a:ea typeface="Times New Roman"/>
                <a:cs typeface="Times New Roman"/>
              </a:rPr>
              <a:t>percent</a:t>
            </a:r>
            <a:r>
              <a:rPr lang="en-AU" sz="1200" dirty="0">
                <a:latin typeface="Times New Roman"/>
                <a:ea typeface="Times New Roman"/>
                <a:cs typeface="Times New Roman"/>
              </a:rPr>
              <a:t>. On March 9, 2001, which was the first anniversary of the </a:t>
            </a:r>
            <a:r>
              <a:rPr lang="en-AU" sz="1200" dirty="0" err="1">
                <a:latin typeface="Times New Roman"/>
                <a:ea typeface="Times New Roman"/>
                <a:cs typeface="Times New Roman"/>
              </a:rPr>
              <a:t>Nasdaq</a:t>
            </a:r>
            <a:r>
              <a:rPr lang="en-AU" sz="1200" dirty="0">
                <a:latin typeface="Times New Roman"/>
                <a:ea typeface="Times New Roman"/>
                <a:cs typeface="Times New Roman"/>
              </a:rPr>
              <a:t> closing above 5,000, the index ended the day barely above 2,000. Through the summer of 2001, the declines continued.</a:t>
            </a:r>
            <a:endParaRPr lang="en-AU" sz="1200" dirty="0">
              <a:latin typeface="Calibri"/>
              <a:ea typeface="Calibri"/>
              <a:cs typeface="Times New Roman"/>
            </a:endParaRPr>
          </a:p>
          <a:p>
            <a:endParaRPr lang="en-AU" sz="1200" dirty="0"/>
          </a:p>
        </p:txBody>
      </p:sp>
    </p:spTree>
    <p:extLst>
      <p:ext uri="{BB962C8B-B14F-4D97-AF65-F5344CB8AC3E}">
        <p14:creationId xmlns:p14="http://schemas.microsoft.com/office/powerpoint/2010/main" val="129360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solidFill>
                  <a:srgbClr val="DBF5F9">
                    <a:satMod val="200000"/>
                  </a:srgbClr>
                </a:solidFill>
              </a:rPr>
              <a:t>Meltdown</a:t>
            </a:r>
            <a:endParaRPr lang="en-AU" dirty="0"/>
          </a:p>
        </p:txBody>
      </p:sp>
      <p:sp>
        <p:nvSpPr>
          <p:cNvPr id="3" name="Content Placeholder 2"/>
          <p:cNvSpPr>
            <a:spLocks noGrp="1"/>
          </p:cNvSpPr>
          <p:nvPr>
            <p:ph idx="1"/>
          </p:nvPr>
        </p:nvSpPr>
        <p:spPr>
          <a:xfrm>
            <a:off x="914400" y="1783560"/>
            <a:ext cx="7772400" cy="4541040"/>
          </a:xfrm>
        </p:spPr>
        <p:txBody>
          <a:bodyPr>
            <a:normAutofit/>
          </a:bodyPr>
          <a:lstStyle/>
          <a:p>
            <a:pPr indent="457200" algn="just">
              <a:lnSpc>
                <a:spcPct val="200000"/>
              </a:lnSpc>
              <a:spcAft>
                <a:spcPts val="0"/>
              </a:spcAft>
            </a:pPr>
            <a:r>
              <a:rPr lang="en-AU" sz="1600" dirty="0">
                <a:latin typeface="Times New Roman"/>
                <a:ea typeface="Times New Roman"/>
                <a:cs typeface="Times New Roman"/>
              </a:rPr>
              <a:t>The psychological blow to America’s sense of a shining new world coupled with a sense of its superiority suffered a further blow with the terrorist attacks of September 11, 2001 on the World Trade </a:t>
            </a:r>
            <a:r>
              <a:rPr lang="en-AU" sz="1600" dirty="0" err="1">
                <a:latin typeface="Times New Roman"/>
                <a:ea typeface="Times New Roman"/>
                <a:cs typeface="Times New Roman"/>
              </a:rPr>
              <a:t>Center</a:t>
            </a:r>
            <a:r>
              <a:rPr lang="en-AU" sz="1600" dirty="0">
                <a:latin typeface="Times New Roman"/>
                <a:ea typeface="Times New Roman"/>
                <a:cs typeface="Times New Roman"/>
              </a:rPr>
              <a:t> and the Pentagon. </a:t>
            </a:r>
            <a:endParaRPr lang="en-AU" sz="1600" dirty="0" smtClean="0">
              <a:latin typeface="Times New Roman"/>
              <a:ea typeface="Times New Roman"/>
              <a:cs typeface="Times New Roman"/>
            </a:endParaRPr>
          </a:p>
          <a:p>
            <a:pPr indent="457200" algn="just">
              <a:lnSpc>
                <a:spcPct val="200000"/>
              </a:lnSpc>
              <a:spcAft>
                <a:spcPts val="0"/>
              </a:spcAft>
            </a:pPr>
            <a:r>
              <a:rPr lang="en-AU" sz="1600" dirty="0" smtClean="0">
                <a:latin typeface="Times New Roman"/>
                <a:ea typeface="Times New Roman"/>
                <a:cs typeface="Times New Roman"/>
              </a:rPr>
              <a:t>Later </a:t>
            </a:r>
            <a:r>
              <a:rPr lang="en-AU" sz="1600" dirty="0">
                <a:latin typeface="Times New Roman"/>
                <a:ea typeface="Times New Roman"/>
                <a:cs typeface="Times New Roman"/>
              </a:rPr>
              <a:t>in the month, the Dow fell back below 8,000 and the </a:t>
            </a:r>
            <a:r>
              <a:rPr lang="en-AU" sz="1600" dirty="0" err="1">
                <a:latin typeface="Times New Roman"/>
                <a:ea typeface="Times New Roman"/>
                <a:cs typeface="Times New Roman"/>
              </a:rPr>
              <a:t>Nasdaq</a:t>
            </a:r>
            <a:r>
              <a:rPr lang="en-AU" sz="1600" dirty="0">
                <a:latin typeface="Times New Roman"/>
                <a:ea typeface="Times New Roman"/>
                <a:cs typeface="Times New Roman"/>
              </a:rPr>
              <a:t> dropped below 1,200. </a:t>
            </a:r>
            <a:endParaRPr lang="en-AU" sz="1600" dirty="0" smtClean="0">
              <a:latin typeface="Times New Roman"/>
              <a:ea typeface="Times New Roman"/>
              <a:cs typeface="Times New Roman"/>
            </a:endParaRPr>
          </a:p>
          <a:p>
            <a:pPr indent="457200" algn="just">
              <a:lnSpc>
                <a:spcPct val="200000"/>
              </a:lnSpc>
              <a:spcAft>
                <a:spcPts val="0"/>
              </a:spcAft>
            </a:pPr>
            <a:r>
              <a:rPr lang="en-AU" sz="1600" dirty="0" smtClean="0">
                <a:latin typeface="Times New Roman"/>
                <a:ea typeface="Times New Roman"/>
                <a:cs typeface="Times New Roman"/>
              </a:rPr>
              <a:t>In </a:t>
            </a:r>
            <a:r>
              <a:rPr lang="en-AU" sz="1600" dirty="0">
                <a:latin typeface="Times New Roman"/>
                <a:ea typeface="Times New Roman"/>
                <a:cs typeface="Times New Roman"/>
              </a:rPr>
              <a:t>all, more than $7 trillion of wealth (at prices of the day) had been wiped out since the </a:t>
            </a:r>
            <a:r>
              <a:rPr lang="en-AU" sz="1600" dirty="0" err="1">
                <a:latin typeface="Times New Roman"/>
                <a:ea typeface="Times New Roman"/>
                <a:cs typeface="Times New Roman"/>
              </a:rPr>
              <a:t>Nasdaq</a:t>
            </a:r>
            <a:r>
              <a:rPr lang="en-AU" sz="1600" dirty="0">
                <a:latin typeface="Times New Roman"/>
                <a:ea typeface="Times New Roman"/>
                <a:cs typeface="Times New Roman"/>
              </a:rPr>
              <a:t> peak in March 2000: about $70,000 for each household in the country</a:t>
            </a:r>
            <a:r>
              <a:rPr lang="en-AU" sz="1600" dirty="0" smtClean="0">
                <a:latin typeface="Times New Roman"/>
                <a:ea typeface="Times New Roman"/>
                <a:cs typeface="Times New Roman"/>
              </a:rPr>
              <a:t>.</a:t>
            </a:r>
          </a:p>
          <a:p>
            <a:pPr indent="457200" algn="just">
              <a:lnSpc>
                <a:spcPct val="200000"/>
              </a:lnSpc>
              <a:spcAft>
                <a:spcPts val="0"/>
              </a:spcAft>
            </a:pPr>
            <a:r>
              <a:rPr lang="en-AU" sz="1600" dirty="0" smtClean="0">
                <a:latin typeface="Times New Roman"/>
                <a:ea typeface="Times New Roman"/>
                <a:cs typeface="Times New Roman"/>
              </a:rPr>
              <a:t>/// </a:t>
            </a:r>
            <a:endParaRPr lang="en-AU" sz="1600" dirty="0">
              <a:latin typeface="Calibri"/>
              <a:ea typeface="Calibri"/>
              <a:cs typeface="Times New Roman"/>
            </a:endParaRPr>
          </a:p>
          <a:p>
            <a:endParaRPr lang="en-AU" sz="1600" dirty="0"/>
          </a:p>
        </p:txBody>
      </p:sp>
    </p:spTree>
    <p:extLst>
      <p:ext uri="{BB962C8B-B14F-4D97-AF65-F5344CB8AC3E}">
        <p14:creationId xmlns:p14="http://schemas.microsoft.com/office/powerpoint/2010/main" val="98094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914400"/>
          </a:xfrm>
        </p:spPr>
        <p:txBody>
          <a:bodyPr/>
          <a:lstStyle/>
          <a:p>
            <a:r>
              <a:rPr lang="en-AU" i="1" dirty="0" smtClean="0"/>
              <a:t>Realization</a:t>
            </a:r>
            <a:endParaRPr lang="en-AU" i="1" dirty="0"/>
          </a:p>
        </p:txBody>
      </p:sp>
      <p:sp>
        <p:nvSpPr>
          <p:cNvPr id="3" name="Content Placeholder 2"/>
          <p:cNvSpPr>
            <a:spLocks noGrp="1"/>
          </p:cNvSpPr>
          <p:nvPr>
            <p:ph idx="1"/>
          </p:nvPr>
        </p:nvSpPr>
        <p:spPr/>
        <p:txBody>
          <a:bodyPr>
            <a:normAutofit fontScale="47500" lnSpcReduction="20000"/>
          </a:bodyPr>
          <a:lstStyle/>
          <a:p>
            <a:pPr indent="457200" algn="just">
              <a:lnSpc>
                <a:spcPct val="200000"/>
              </a:lnSpc>
              <a:spcAft>
                <a:spcPts val="0"/>
              </a:spcAft>
            </a:pPr>
            <a:r>
              <a:rPr lang="en-AU" sz="3400" dirty="0">
                <a:latin typeface="Times New Roman"/>
                <a:ea typeface="Times New Roman"/>
                <a:cs typeface="Times New Roman"/>
              </a:rPr>
              <a:t>The realization now was that the Internet, for all its transforming of information communication, was not actually about to change very much else. It had been hyped, and was not, as was once supposed, an all-encompassing phenomenon that had the capacity to restructure the Old Economy. </a:t>
            </a:r>
            <a:endParaRPr lang="en-AU" sz="3400" dirty="0" smtClean="0">
              <a:latin typeface="Times New Roman"/>
              <a:ea typeface="Times New Roman"/>
              <a:cs typeface="Times New Roman"/>
            </a:endParaRPr>
          </a:p>
          <a:p>
            <a:pPr indent="457200" algn="just">
              <a:lnSpc>
                <a:spcPct val="200000"/>
              </a:lnSpc>
              <a:spcAft>
                <a:spcPts val="0"/>
              </a:spcAft>
            </a:pPr>
            <a:r>
              <a:rPr lang="en-AU" sz="3400" dirty="0" smtClean="0">
                <a:latin typeface="Times New Roman"/>
                <a:ea typeface="Times New Roman"/>
                <a:cs typeface="Times New Roman"/>
              </a:rPr>
              <a:t>People </a:t>
            </a:r>
            <a:r>
              <a:rPr lang="en-AU" sz="3400" dirty="0">
                <a:latin typeface="Times New Roman"/>
                <a:ea typeface="Times New Roman"/>
                <a:cs typeface="Times New Roman"/>
              </a:rPr>
              <a:t>would continue to prefer to buy most goods in a store, where they can look at them, pick them up, and try them out. </a:t>
            </a:r>
            <a:endParaRPr lang="en-AU" sz="3400" dirty="0" smtClean="0">
              <a:latin typeface="Times New Roman"/>
              <a:ea typeface="Times New Roman"/>
              <a:cs typeface="Times New Roman"/>
            </a:endParaRPr>
          </a:p>
          <a:p>
            <a:pPr indent="457200" algn="just">
              <a:lnSpc>
                <a:spcPct val="200000"/>
              </a:lnSpc>
              <a:spcAft>
                <a:spcPts val="0"/>
              </a:spcAft>
            </a:pPr>
            <a:r>
              <a:rPr lang="en-AU" sz="3400" dirty="0" smtClean="0">
                <a:latin typeface="Times New Roman"/>
                <a:ea typeface="Times New Roman"/>
                <a:cs typeface="Times New Roman"/>
              </a:rPr>
              <a:t>In </a:t>
            </a:r>
            <a:r>
              <a:rPr lang="en-AU" sz="3400" dirty="0">
                <a:latin typeface="Times New Roman"/>
                <a:ea typeface="Times New Roman"/>
                <a:cs typeface="Times New Roman"/>
              </a:rPr>
              <a:t>short, people would continue with most activities, from drilling holes and attaching wings to airplanes, to operating on patients and serving businessmen lunches, and getting from A to B, pretty much as before. </a:t>
            </a:r>
            <a:endParaRPr lang="en-AU" sz="3400" dirty="0">
              <a:latin typeface="Calibri"/>
              <a:ea typeface="Calibri"/>
              <a:cs typeface="Times New Roman"/>
            </a:endParaRPr>
          </a:p>
          <a:p>
            <a:endParaRPr lang="en-AU" dirty="0"/>
          </a:p>
        </p:txBody>
      </p:sp>
    </p:spTree>
    <p:extLst>
      <p:ext uri="{BB962C8B-B14F-4D97-AF65-F5344CB8AC3E}">
        <p14:creationId xmlns:p14="http://schemas.microsoft.com/office/powerpoint/2010/main" val="373763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Recovery</a:t>
            </a:r>
            <a:endParaRPr lang="en-AU" i="1" dirty="0"/>
          </a:p>
        </p:txBody>
      </p:sp>
      <p:sp>
        <p:nvSpPr>
          <p:cNvPr id="3" name="Content Placeholder 2"/>
          <p:cNvSpPr>
            <a:spLocks noGrp="1"/>
          </p:cNvSpPr>
          <p:nvPr>
            <p:ph idx="1"/>
          </p:nvPr>
        </p:nvSpPr>
        <p:spPr/>
        <p:txBody>
          <a:bodyPr>
            <a:normAutofit fontScale="47500" lnSpcReduction="20000"/>
          </a:bodyPr>
          <a:lstStyle/>
          <a:p>
            <a:pPr indent="457200" algn="just">
              <a:lnSpc>
                <a:spcPct val="200000"/>
              </a:lnSpc>
              <a:spcAft>
                <a:spcPts val="0"/>
              </a:spcAft>
            </a:pPr>
            <a:r>
              <a:rPr lang="en-AU" sz="3200" dirty="0">
                <a:latin typeface="Times New Roman"/>
                <a:ea typeface="Times New Roman"/>
                <a:cs typeface="Times New Roman"/>
              </a:rPr>
              <a:t>After September 11, the economy actually recovered surprisingly quickly.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One </a:t>
            </a:r>
            <a:r>
              <a:rPr lang="en-AU" sz="3200" dirty="0">
                <a:latin typeface="Times New Roman"/>
                <a:ea typeface="Times New Roman"/>
                <a:cs typeface="Times New Roman"/>
              </a:rPr>
              <a:t>reason was the increase in government spending, particularly on military spending. </a:t>
            </a:r>
            <a:endParaRPr lang="en-AU" sz="3200" dirty="0" smtClean="0">
              <a:latin typeface="Times New Roman"/>
              <a:ea typeface="Times New Roman"/>
              <a:cs typeface="Times New Roman"/>
            </a:endParaRPr>
          </a:p>
          <a:p>
            <a:pPr indent="457200" algn="just">
              <a:lnSpc>
                <a:spcPct val="200000"/>
              </a:lnSpc>
              <a:spcAft>
                <a:spcPts val="0"/>
              </a:spcAft>
            </a:pPr>
            <a:r>
              <a:rPr lang="en-AU" sz="3200" dirty="0" smtClean="0">
                <a:latin typeface="Times New Roman"/>
                <a:ea typeface="Times New Roman"/>
                <a:cs typeface="Times New Roman"/>
              </a:rPr>
              <a:t>More </a:t>
            </a:r>
            <a:r>
              <a:rPr lang="en-AU" sz="3200" dirty="0">
                <a:latin typeface="Times New Roman"/>
                <a:ea typeface="Times New Roman"/>
                <a:cs typeface="Times New Roman"/>
              </a:rPr>
              <a:t>importantly, the Fed had moved swiftly to further reduce the cost of borrowing. </a:t>
            </a:r>
            <a:r>
              <a:rPr lang="en-US" sz="3200" dirty="0">
                <a:latin typeface="Times New Roman"/>
                <a:ea typeface="Times New Roman"/>
                <a:cs typeface="Times New Roman"/>
              </a:rPr>
              <a:t>From a peak of 6.5 percent in 2000, the Fed had cut the federal funds rate to 1.25 percent in November 2002</a:t>
            </a:r>
            <a:r>
              <a:rPr lang="en-US" sz="3200" dirty="0" smtClean="0">
                <a:latin typeface="Times New Roman"/>
                <a:ea typeface="Times New Roman"/>
                <a:cs typeface="Times New Roman"/>
              </a:rPr>
              <a:t>.</a:t>
            </a:r>
          </a:p>
          <a:p>
            <a:pPr indent="457200" algn="just">
              <a:lnSpc>
                <a:spcPct val="200000"/>
              </a:lnSpc>
              <a:spcAft>
                <a:spcPts val="0"/>
              </a:spcAft>
            </a:pPr>
            <a:r>
              <a:rPr lang="en-US" sz="3200" dirty="0" smtClean="0">
                <a:latin typeface="Times New Roman"/>
                <a:ea typeface="Times New Roman"/>
                <a:cs typeface="Times New Roman"/>
              </a:rPr>
              <a:t>On </a:t>
            </a:r>
            <a:r>
              <a:rPr lang="en-US" sz="3200" dirty="0">
                <a:latin typeface="Times New Roman"/>
                <a:ea typeface="Times New Roman"/>
                <a:cs typeface="Times New Roman"/>
              </a:rPr>
              <a:t>June 24, 2003, Greenspan reduced the rate to 1.0 percent. From there, rates did move up cautiously, while remaining below 2.5 percent until November </a:t>
            </a:r>
            <a:r>
              <a:rPr lang="en-US" sz="3200" dirty="0" smtClean="0">
                <a:latin typeface="Times New Roman"/>
                <a:ea typeface="Times New Roman"/>
                <a:cs typeface="Times New Roman"/>
              </a:rPr>
              <a:t>2005.</a:t>
            </a:r>
          </a:p>
          <a:p>
            <a:pPr indent="457200" algn="just">
              <a:lnSpc>
                <a:spcPct val="200000"/>
              </a:lnSpc>
              <a:spcAft>
                <a:spcPts val="0"/>
              </a:spcAft>
            </a:pPr>
            <a:r>
              <a:rPr lang="en-US" sz="3200" dirty="0" smtClean="0">
                <a:latin typeface="Times New Roman"/>
                <a:cs typeface="Times New Roman"/>
              </a:rPr>
              <a:t>//////</a:t>
            </a:r>
            <a:endParaRPr lang="en-AU" dirty="0"/>
          </a:p>
        </p:txBody>
      </p:sp>
    </p:spTree>
    <p:extLst>
      <p:ext uri="{BB962C8B-B14F-4D97-AF65-F5344CB8AC3E}">
        <p14:creationId xmlns:p14="http://schemas.microsoft.com/office/powerpoint/2010/main" val="101357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The Internet arrives</a:t>
            </a:r>
            <a:endParaRPr lang="en-AU" i="1" dirty="0"/>
          </a:p>
        </p:txBody>
      </p:sp>
      <p:sp>
        <p:nvSpPr>
          <p:cNvPr id="3" name="Content Placeholder 2"/>
          <p:cNvSpPr>
            <a:spLocks noGrp="1"/>
          </p:cNvSpPr>
          <p:nvPr>
            <p:ph idx="1"/>
          </p:nvPr>
        </p:nvSpPr>
        <p:spPr>
          <a:xfrm>
            <a:off x="914400" y="1371600"/>
            <a:ext cx="7772400" cy="4983960"/>
          </a:xfrm>
        </p:spPr>
        <p:txBody>
          <a:bodyPr>
            <a:normAutofit fontScale="47500" lnSpcReduction="20000"/>
          </a:bodyPr>
          <a:lstStyle/>
          <a:p>
            <a:pPr algn="just">
              <a:lnSpc>
                <a:spcPct val="200000"/>
              </a:lnSpc>
              <a:spcAft>
                <a:spcPts val="1000"/>
              </a:spcAft>
            </a:pPr>
            <a:r>
              <a:rPr lang="en-AU" sz="3400" dirty="0">
                <a:latin typeface="Times New Roman"/>
                <a:ea typeface="Times New Roman"/>
                <a:cs typeface="Times New Roman"/>
              </a:rPr>
              <a:t>In the early 1990s, the Internet and the World Wide Web were still in their infancy. </a:t>
            </a:r>
            <a:endParaRPr lang="en-AU" sz="3400" dirty="0" smtClean="0">
              <a:latin typeface="Times New Roman"/>
              <a:ea typeface="Times New Roman"/>
              <a:cs typeface="Times New Roman"/>
            </a:endParaRPr>
          </a:p>
          <a:p>
            <a:pPr algn="just">
              <a:lnSpc>
                <a:spcPct val="200000"/>
              </a:lnSpc>
              <a:spcAft>
                <a:spcPts val="1000"/>
              </a:spcAft>
            </a:pPr>
            <a:r>
              <a:rPr lang="en-AU" sz="3400" dirty="0" smtClean="0">
                <a:latin typeface="Times New Roman"/>
                <a:ea typeface="Times New Roman"/>
                <a:cs typeface="Times New Roman"/>
              </a:rPr>
              <a:t>The </a:t>
            </a:r>
            <a:r>
              <a:rPr lang="en-AU" sz="3400" dirty="0">
                <a:latin typeface="Times New Roman"/>
                <a:ea typeface="Times New Roman"/>
                <a:cs typeface="Times New Roman"/>
              </a:rPr>
              <a:t>use of the internet for commercial use – still less as the global shopping </a:t>
            </a:r>
            <a:r>
              <a:rPr lang="en-AU" sz="3400" dirty="0" err="1">
                <a:latin typeface="Times New Roman"/>
                <a:ea typeface="Times New Roman"/>
                <a:cs typeface="Times New Roman"/>
              </a:rPr>
              <a:t>center</a:t>
            </a:r>
            <a:r>
              <a:rPr lang="en-AU" sz="3400" dirty="0">
                <a:latin typeface="Times New Roman"/>
                <a:ea typeface="Times New Roman"/>
                <a:cs typeface="Times New Roman"/>
              </a:rPr>
              <a:t> that it would become - was still in the future. </a:t>
            </a:r>
            <a:endParaRPr lang="en-AU" sz="3400" dirty="0" smtClean="0">
              <a:latin typeface="Times New Roman"/>
              <a:ea typeface="Times New Roman"/>
              <a:cs typeface="Times New Roman"/>
            </a:endParaRPr>
          </a:p>
          <a:p>
            <a:pPr algn="just">
              <a:lnSpc>
                <a:spcPct val="200000"/>
              </a:lnSpc>
              <a:spcAft>
                <a:spcPts val="1000"/>
              </a:spcAft>
            </a:pPr>
            <a:r>
              <a:rPr lang="en-AU" sz="3400" dirty="0" smtClean="0">
                <a:latin typeface="Times New Roman"/>
                <a:ea typeface="Times New Roman"/>
                <a:cs typeface="Times New Roman"/>
              </a:rPr>
              <a:t>Slowly</a:t>
            </a:r>
            <a:r>
              <a:rPr lang="en-AU" sz="3400" dirty="0">
                <a:latin typeface="Times New Roman"/>
                <a:ea typeface="Times New Roman"/>
                <a:cs typeface="Times New Roman"/>
              </a:rPr>
              <a:t>, however corporate America was realizing that through the internet it could reach millions of customers, most of them affluent and educated. </a:t>
            </a:r>
            <a:endParaRPr lang="en-AU" sz="3400" dirty="0" smtClean="0">
              <a:latin typeface="Times New Roman"/>
              <a:ea typeface="Times New Roman"/>
              <a:cs typeface="Times New Roman"/>
            </a:endParaRPr>
          </a:p>
          <a:p>
            <a:pPr algn="just">
              <a:lnSpc>
                <a:spcPct val="200000"/>
              </a:lnSpc>
              <a:spcAft>
                <a:spcPts val="1000"/>
              </a:spcAft>
            </a:pPr>
            <a:r>
              <a:rPr lang="en-AU" sz="3400" dirty="0" smtClean="0">
                <a:latin typeface="Times New Roman"/>
                <a:ea typeface="Times New Roman"/>
                <a:cs typeface="Times New Roman"/>
              </a:rPr>
              <a:t>The </a:t>
            </a:r>
            <a:r>
              <a:rPr lang="en-AU" sz="3400" dirty="0">
                <a:latin typeface="Times New Roman"/>
                <a:ea typeface="Times New Roman"/>
                <a:cs typeface="Times New Roman"/>
              </a:rPr>
              <a:t>idea that the Internet might come to dominate how commerce was conducted, was beginning to take hold. </a:t>
            </a:r>
            <a:endParaRPr lang="en-AU" sz="3400" dirty="0" smtClean="0">
              <a:latin typeface="Times New Roman"/>
              <a:ea typeface="Times New Roman"/>
              <a:cs typeface="Times New Roman"/>
            </a:endParaRPr>
          </a:p>
          <a:p>
            <a:pPr algn="just">
              <a:lnSpc>
                <a:spcPct val="200000"/>
              </a:lnSpc>
              <a:spcAft>
                <a:spcPts val="1000"/>
              </a:spcAft>
            </a:pPr>
            <a:r>
              <a:rPr lang="en-AU" sz="3400" dirty="0" smtClean="0">
                <a:latin typeface="Times New Roman"/>
                <a:ea typeface="Calibri"/>
                <a:cs typeface="Times New Roman"/>
              </a:rPr>
              <a:t>///</a:t>
            </a:r>
            <a:endParaRPr lang="en-AU" sz="3400" dirty="0">
              <a:latin typeface="Calibri"/>
              <a:ea typeface="Calibri"/>
              <a:cs typeface="Times New Roman"/>
            </a:endParaRPr>
          </a:p>
          <a:p>
            <a:endParaRPr lang="en-AU" dirty="0"/>
          </a:p>
        </p:txBody>
      </p:sp>
    </p:spTree>
    <p:extLst>
      <p:ext uri="{BB962C8B-B14F-4D97-AF65-F5344CB8AC3E}">
        <p14:creationId xmlns:p14="http://schemas.microsoft.com/office/powerpoint/2010/main" val="181736246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The housing market</a:t>
            </a:r>
            <a:endParaRPr lang="en-AU" i="1" dirty="0"/>
          </a:p>
        </p:txBody>
      </p:sp>
      <p:sp>
        <p:nvSpPr>
          <p:cNvPr id="3" name="Content Placeholder 2"/>
          <p:cNvSpPr>
            <a:spLocks noGrp="1"/>
          </p:cNvSpPr>
          <p:nvPr>
            <p:ph idx="1"/>
          </p:nvPr>
        </p:nvSpPr>
        <p:spPr/>
        <p:txBody>
          <a:bodyPr>
            <a:normAutofit fontScale="85000" lnSpcReduction="10000"/>
          </a:bodyPr>
          <a:lstStyle/>
          <a:p>
            <a:pPr indent="457200" algn="just">
              <a:lnSpc>
                <a:spcPct val="200000"/>
              </a:lnSpc>
              <a:spcAft>
                <a:spcPts val="0"/>
              </a:spcAft>
            </a:pPr>
            <a:r>
              <a:rPr lang="en-AU" sz="3200" dirty="0">
                <a:latin typeface="Times New Roman"/>
                <a:ea typeface="Times New Roman"/>
                <a:cs typeface="Times New Roman"/>
              </a:rPr>
              <a:t>The cheap borrowing rate provided a boost to the housing market. As mortgage rates hit historic lows, many Americans who had suffered in the stock market crash, at least found that the value of their homes was rising to offset their losses.</a:t>
            </a:r>
            <a:endParaRPr lang="en-AU" sz="2800" dirty="0">
              <a:latin typeface="Calibri"/>
              <a:ea typeface="Calibri"/>
              <a:cs typeface="Times New Roman"/>
            </a:endParaRPr>
          </a:p>
          <a:p>
            <a:endParaRPr lang="en-AU" dirty="0"/>
          </a:p>
        </p:txBody>
      </p:sp>
    </p:spTree>
    <p:extLst>
      <p:ext uri="{BB962C8B-B14F-4D97-AF65-F5344CB8AC3E}">
        <p14:creationId xmlns:p14="http://schemas.microsoft.com/office/powerpoint/2010/main" val="94724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Break time</a:t>
            </a:r>
            <a:endParaRPr lang="en-AU" i="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2600" y="1784350"/>
            <a:ext cx="6096000" cy="4572000"/>
          </a:xfrm>
        </p:spPr>
      </p:pic>
    </p:spTree>
    <p:extLst>
      <p:ext uri="{BB962C8B-B14F-4D97-AF65-F5344CB8AC3E}">
        <p14:creationId xmlns:p14="http://schemas.microsoft.com/office/powerpoint/2010/main" val="31655413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Wall Street catches on</a:t>
            </a:r>
            <a:endParaRPr lang="en-AU" i="1" dirty="0"/>
          </a:p>
        </p:txBody>
      </p:sp>
      <p:sp>
        <p:nvSpPr>
          <p:cNvPr id="3" name="Content Placeholder 2"/>
          <p:cNvSpPr>
            <a:spLocks noGrp="1"/>
          </p:cNvSpPr>
          <p:nvPr>
            <p:ph idx="1"/>
          </p:nvPr>
        </p:nvSpPr>
        <p:spPr/>
        <p:txBody>
          <a:bodyPr>
            <a:normAutofit lnSpcReduction="10000"/>
          </a:bodyPr>
          <a:lstStyle/>
          <a:p>
            <a:r>
              <a:rPr lang="en-AU" sz="3200" dirty="0">
                <a:latin typeface="Times New Roman"/>
                <a:ea typeface="Times New Roman"/>
              </a:rPr>
              <a:t>With demand for Internet-related companies beginning to catch the imagination of investors, Wall Street investment banks had been sensing their own opportunity. </a:t>
            </a:r>
            <a:endParaRPr lang="en-AU" sz="3200" dirty="0" smtClean="0">
              <a:latin typeface="Times New Roman"/>
              <a:ea typeface="Times New Roman"/>
            </a:endParaRPr>
          </a:p>
          <a:p>
            <a:r>
              <a:rPr lang="en-AU" sz="3200" dirty="0" smtClean="0">
                <a:latin typeface="Times New Roman"/>
                <a:ea typeface="Times New Roman"/>
              </a:rPr>
              <a:t>Managing </a:t>
            </a:r>
            <a:r>
              <a:rPr lang="en-AU" sz="3200" dirty="0">
                <a:latin typeface="Times New Roman"/>
                <a:ea typeface="Times New Roman"/>
              </a:rPr>
              <a:t>an initial public offering (IPO) is a lucrative business for the investment bank that manages and guides the new company through the process of becoming a company listed on the stock exchange. </a:t>
            </a:r>
            <a:endParaRPr lang="en-AU" dirty="0"/>
          </a:p>
        </p:txBody>
      </p:sp>
    </p:spTree>
    <p:extLst>
      <p:ext uri="{BB962C8B-B14F-4D97-AF65-F5344CB8AC3E}">
        <p14:creationId xmlns:p14="http://schemas.microsoft.com/office/powerpoint/2010/main" val="74274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Netscape</a:t>
            </a:r>
            <a:endParaRPr lang="en-AU" i="1" dirty="0"/>
          </a:p>
        </p:txBody>
      </p:sp>
      <p:sp>
        <p:nvSpPr>
          <p:cNvPr id="3" name="Content Placeholder 2"/>
          <p:cNvSpPr>
            <a:spLocks noGrp="1"/>
          </p:cNvSpPr>
          <p:nvPr>
            <p:ph idx="1"/>
          </p:nvPr>
        </p:nvSpPr>
        <p:spPr>
          <a:xfrm>
            <a:off x="914400" y="1371600"/>
            <a:ext cx="7772400" cy="5029200"/>
          </a:xfrm>
        </p:spPr>
        <p:txBody>
          <a:bodyPr>
            <a:normAutofit/>
          </a:bodyPr>
          <a:lstStyle/>
          <a:p>
            <a:pPr lvl="0" algn="just">
              <a:lnSpc>
                <a:spcPct val="200000"/>
              </a:lnSpc>
              <a:spcAft>
                <a:spcPts val="1000"/>
              </a:spcAft>
              <a:buClr>
                <a:srgbClr val="DBF5F9"/>
              </a:buClr>
            </a:pPr>
            <a:r>
              <a:rPr lang="en-AU" sz="1600" dirty="0">
                <a:latin typeface="Times New Roman"/>
                <a:ea typeface="Times New Roman"/>
                <a:cs typeface="Times New Roman"/>
              </a:rPr>
              <a:t>In 1995, Netscape was a company that was a little more than a year old and losing money. </a:t>
            </a:r>
            <a:endParaRPr lang="en-AU" sz="1600" dirty="0" smtClean="0">
              <a:latin typeface="Times New Roman"/>
              <a:ea typeface="Times New Roman"/>
              <a:cs typeface="Times New Roman"/>
            </a:endParaRPr>
          </a:p>
          <a:p>
            <a:pPr lvl="0" algn="just">
              <a:lnSpc>
                <a:spcPct val="200000"/>
              </a:lnSpc>
              <a:spcAft>
                <a:spcPts val="1000"/>
              </a:spcAft>
              <a:buClr>
                <a:srgbClr val="DBF5F9"/>
              </a:buClr>
            </a:pPr>
            <a:r>
              <a:rPr lang="en-AU" sz="1600" dirty="0" smtClean="0">
                <a:solidFill>
                  <a:prstClr val="white"/>
                </a:solidFill>
                <a:latin typeface="Times New Roman"/>
                <a:ea typeface="Times New Roman"/>
                <a:cs typeface="Times New Roman"/>
              </a:rPr>
              <a:t>Nevertheless</a:t>
            </a:r>
            <a:r>
              <a:rPr lang="en-AU" sz="1600" dirty="0">
                <a:solidFill>
                  <a:prstClr val="white"/>
                </a:solidFill>
                <a:latin typeface="Times New Roman"/>
                <a:ea typeface="Times New Roman"/>
                <a:cs typeface="Times New Roman"/>
              </a:rPr>
              <a:t>, Netscape’s browser looked like it might successfully challenge Microsoft’s version. </a:t>
            </a:r>
          </a:p>
          <a:p>
            <a:pPr algn="just">
              <a:lnSpc>
                <a:spcPct val="200000"/>
              </a:lnSpc>
              <a:spcAft>
                <a:spcPts val="1000"/>
              </a:spcAft>
            </a:pPr>
            <a:r>
              <a:rPr lang="en-AU" sz="1600" dirty="0" smtClean="0">
                <a:latin typeface="Times New Roman"/>
                <a:ea typeface="Times New Roman"/>
                <a:cs typeface="Times New Roman"/>
              </a:rPr>
              <a:t>The </a:t>
            </a:r>
            <a:r>
              <a:rPr lang="en-AU" sz="1600" dirty="0">
                <a:latin typeface="Times New Roman"/>
                <a:ea typeface="Times New Roman"/>
                <a:cs typeface="Times New Roman"/>
              </a:rPr>
              <a:t>investment bank Morgan Stanley agreed to manage the company Netscape to an IPO. On its first day, the company was worth over three billion dollars. </a:t>
            </a:r>
            <a:endParaRPr lang="en-AU" sz="1600" dirty="0" smtClean="0">
              <a:latin typeface="Times New Roman"/>
              <a:ea typeface="Times New Roman"/>
              <a:cs typeface="Times New Roman"/>
            </a:endParaRPr>
          </a:p>
          <a:p>
            <a:pPr algn="just">
              <a:lnSpc>
                <a:spcPct val="200000"/>
              </a:lnSpc>
              <a:spcAft>
                <a:spcPts val="1000"/>
              </a:spcAft>
            </a:pPr>
            <a:r>
              <a:rPr lang="en-AU" sz="1600" dirty="0" smtClean="0">
                <a:latin typeface="Times New Roman"/>
                <a:ea typeface="Times New Roman"/>
                <a:cs typeface="Times New Roman"/>
              </a:rPr>
              <a:t>Pretty </a:t>
            </a:r>
            <a:r>
              <a:rPr lang="en-AU" sz="1600" dirty="0">
                <a:latin typeface="Times New Roman"/>
                <a:ea typeface="Times New Roman"/>
                <a:cs typeface="Times New Roman"/>
              </a:rPr>
              <a:t>much everyone involved in the company was seriously rich, and its founder Jim Clark was – quite instantly - one of the richest men in the US. </a:t>
            </a:r>
            <a:endParaRPr lang="en-AU" sz="1600" dirty="0">
              <a:latin typeface="Calibri"/>
              <a:ea typeface="Calibri"/>
              <a:cs typeface="Times New Roman"/>
            </a:endParaRPr>
          </a:p>
          <a:p>
            <a:endParaRPr lang="en-AU" sz="1600" dirty="0"/>
          </a:p>
        </p:txBody>
      </p:sp>
    </p:spTree>
    <p:extLst>
      <p:ext uri="{BB962C8B-B14F-4D97-AF65-F5344CB8AC3E}">
        <p14:creationId xmlns:p14="http://schemas.microsoft.com/office/powerpoint/2010/main" val="382289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An Internet bubble</a:t>
            </a:r>
            <a:endParaRPr lang="en-AU" i="1" dirty="0"/>
          </a:p>
        </p:txBody>
      </p:sp>
      <p:sp>
        <p:nvSpPr>
          <p:cNvPr id="3" name="Content Placeholder 2"/>
          <p:cNvSpPr>
            <a:spLocks noGrp="1"/>
          </p:cNvSpPr>
          <p:nvPr>
            <p:ph idx="1"/>
          </p:nvPr>
        </p:nvSpPr>
        <p:spPr>
          <a:xfrm>
            <a:off x="914400" y="1524000"/>
            <a:ext cx="7772400" cy="4831560"/>
          </a:xfrm>
        </p:spPr>
        <p:txBody>
          <a:bodyPr>
            <a:normAutofit fontScale="55000" lnSpcReduction="20000"/>
          </a:bodyPr>
          <a:lstStyle/>
          <a:p>
            <a:pPr indent="0" algn="just">
              <a:lnSpc>
                <a:spcPct val="200000"/>
              </a:lnSpc>
              <a:spcAft>
                <a:spcPts val="1000"/>
              </a:spcAft>
              <a:buNone/>
            </a:pPr>
            <a:r>
              <a:rPr lang="en-AU" sz="3200" dirty="0">
                <a:latin typeface="Times New Roman"/>
                <a:ea typeface="Times New Roman"/>
                <a:cs typeface="Times New Roman"/>
              </a:rPr>
              <a:t>The upsurge in the stock market was now catching the imagination of the American public. </a:t>
            </a:r>
            <a:endParaRPr lang="en-AU" sz="3200" dirty="0" smtClean="0">
              <a:latin typeface="Times New Roman"/>
              <a:ea typeface="Times New Roman"/>
              <a:cs typeface="Times New Roman"/>
            </a:endParaRPr>
          </a:p>
          <a:p>
            <a:pPr indent="0" algn="just">
              <a:lnSpc>
                <a:spcPct val="200000"/>
              </a:lnSpc>
              <a:spcAft>
                <a:spcPts val="1000"/>
              </a:spcAft>
              <a:buNone/>
            </a:pPr>
            <a:r>
              <a:rPr lang="en-AU" sz="3200" dirty="0" smtClean="0">
                <a:latin typeface="Times New Roman"/>
                <a:ea typeface="Times New Roman"/>
                <a:cs typeface="Times New Roman"/>
              </a:rPr>
              <a:t>As </a:t>
            </a:r>
            <a:r>
              <a:rPr lang="en-AU" sz="3200" dirty="0">
                <a:latin typeface="Times New Roman"/>
                <a:ea typeface="Times New Roman"/>
                <a:cs typeface="Times New Roman"/>
              </a:rPr>
              <a:t>more middle-class Americana entered the market, it was beginning to fuel its own rise. </a:t>
            </a:r>
            <a:endParaRPr lang="en-AU" sz="3200" dirty="0" smtClean="0">
              <a:latin typeface="Times New Roman"/>
              <a:ea typeface="Times New Roman"/>
              <a:cs typeface="Times New Roman"/>
            </a:endParaRPr>
          </a:p>
          <a:p>
            <a:pPr indent="0" algn="just">
              <a:lnSpc>
                <a:spcPct val="200000"/>
              </a:lnSpc>
              <a:spcAft>
                <a:spcPts val="1000"/>
              </a:spcAft>
              <a:buNone/>
            </a:pPr>
            <a:r>
              <a:rPr lang="en-AU" sz="3200" dirty="0" smtClean="0">
                <a:latin typeface="Times New Roman"/>
                <a:ea typeface="Times New Roman"/>
                <a:cs typeface="Times New Roman"/>
              </a:rPr>
              <a:t>Between </a:t>
            </a:r>
            <a:r>
              <a:rPr lang="en-AU" sz="3200" dirty="0">
                <a:latin typeface="Times New Roman"/>
                <a:ea typeface="Times New Roman"/>
                <a:cs typeface="Times New Roman"/>
              </a:rPr>
              <a:t>the beginning of 1995 and the end of May 1996, the Dow climbed 45%, the </a:t>
            </a:r>
            <a:r>
              <a:rPr lang="en-AU" sz="3200" dirty="0" err="1">
                <a:latin typeface="Times New Roman"/>
                <a:ea typeface="Times New Roman"/>
                <a:cs typeface="Times New Roman"/>
              </a:rPr>
              <a:t>Nasdaq</a:t>
            </a:r>
            <a:r>
              <a:rPr lang="en-AU" sz="3200" dirty="0">
                <a:latin typeface="Times New Roman"/>
                <a:ea typeface="Times New Roman"/>
                <a:cs typeface="Times New Roman"/>
              </a:rPr>
              <a:t> by 65%, with stocks like America online, Netscape and Yahoo! riding high. </a:t>
            </a:r>
            <a:endParaRPr lang="en-AU" sz="3200" dirty="0" smtClean="0">
              <a:latin typeface="Times New Roman"/>
              <a:ea typeface="Times New Roman"/>
              <a:cs typeface="Times New Roman"/>
            </a:endParaRPr>
          </a:p>
          <a:p>
            <a:pPr indent="0" algn="just">
              <a:lnSpc>
                <a:spcPct val="200000"/>
              </a:lnSpc>
              <a:spcAft>
                <a:spcPts val="1000"/>
              </a:spcAft>
              <a:buNone/>
            </a:pPr>
            <a:r>
              <a:rPr lang="en-AU" sz="3200" dirty="0" smtClean="0">
                <a:latin typeface="Times New Roman"/>
                <a:ea typeface="Times New Roman"/>
                <a:cs typeface="Times New Roman"/>
              </a:rPr>
              <a:t>At </a:t>
            </a:r>
            <a:r>
              <a:rPr lang="en-AU" sz="3200" dirty="0">
                <a:latin typeface="Times New Roman"/>
                <a:ea typeface="Times New Roman"/>
                <a:cs typeface="Times New Roman"/>
              </a:rPr>
              <a:t>the start of 1996, the markets were rising again. </a:t>
            </a:r>
            <a:endParaRPr lang="en-AU" sz="2800" dirty="0">
              <a:latin typeface="Calibri"/>
              <a:ea typeface="Calibri"/>
              <a:cs typeface="Times New Roman"/>
            </a:endParaRPr>
          </a:p>
          <a:p>
            <a:endParaRPr lang="en-AU" dirty="0"/>
          </a:p>
        </p:txBody>
      </p:sp>
    </p:spTree>
    <p:extLst>
      <p:ext uri="{BB962C8B-B14F-4D97-AF65-F5344CB8AC3E}">
        <p14:creationId xmlns:p14="http://schemas.microsoft.com/office/powerpoint/2010/main" val="209303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solidFill>
                  <a:srgbClr val="DBF5F9">
                    <a:satMod val="200000"/>
                  </a:srgbClr>
                </a:solidFill>
              </a:rPr>
              <a:t>A word on Funds </a:t>
            </a:r>
            <a:r>
              <a:rPr lang="en-AU" i="1" dirty="0">
                <a:solidFill>
                  <a:srgbClr val="DBF5F9">
                    <a:satMod val="200000"/>
                  </a:srgbClr>
                </a:solidFill>
              </a:rPr>
              <a:t>Management</a:t>
            </a:r>
            <a:endParaRPr lang="en-AU" i="1" dirty="0"/>
          </a:p>
        </p:txBody>
      </p:sp>
      <p:sp>
        <p:nvSpPr>
          <p:cNvPr id="3" name="Content Placeholder 2"/>
          <p:cNvSpPr>
            <a:spLocks noGrp="1"/>
          </p:cNvSpPr>
          <p:nvPr>
            <p:ph idx="1"/>
          </p:nvPr>
        </p:nvSpPr>
        <p:spPr>
          <a:xfrm>
            <a:off x="914400" y="1447800"/>
            <a:ext cx="7772400" cy="4907760"/>
          </a:xfrm>
        </p:spPr>
        <p:txBody>
          <a:bodyPr>
            <a:normAutofit fontScale="70000" lnSpcReduction="20000"/>
          </a:bodyPr>
          <a:lstStyle/>
          <a:p>
            <a:r>
              <a:rPr lang="en-AU" sz="3200" dirty="0" smtClean="0">
                <a:latin typeface="Times New Roman"/>
                <a:ea typeface="Times New Roman"/>
              </a:rPr>
              <a:t>At </a:t>
            </a:r>
            <a:r>
              <a:rPr lang="en-AU" sz="3200" dirty="0">
                <a:latin typeface="Times New Roman"/>
                <a:ea typeface="Times New Roman"/>
              </a:rPr>
              <a:t>the end of every quarter, fund managers are assessed relative to their peers in a series of published league tables. </a:t>
            </a:r>
            <a:endParaRPr lang="en-AU" sz="3200" dirty="0" smtClean="0">
              <a:latin typeface="Times New Roman"/>
              <a:ea typeface="Times New Roman"/>
            </a:endParaRPr>
          </a:p>
          <a:p>
            <a:endParaRPr lang="en-AU" sz="3200" dirty="0" smtClean="0">
              <a:latin typeface="Times New Roman"/>
              <a:ea typeface="Times New Roman"/>
            </a:endParaRPr>
          </a:p>
          <a:p>
            <a:r>
              <a:rPr lang="en-AU" sz="3200" dirty="0" smtClean="0">
                <a:latin typeface="Times New Roman"/>
                <a:ea typeface="Times New Roman"/>
              </a:rPr>
              <a:t>In </a:t>
            </a:r>
            <a:r>
              <a:rPr lang="en-AU" sz="3200" dirty="0">
                <a:latin typeface="Times New Roman"/>
                <a:ea typeface="Times New Roman"/>
              </a:rPr>
              <a:t>this environment, following the herd can be the optimal strategy. </a:t>
            </a:r>
            <a:endParaRPr lang="en-AU" sz="3200" dirty="0" smtClean="0">
              <a:latin typeface="Times New Roman"/>
              <a:ea typeface="Times New Roman"/>
            </a:endParaRPr>
          </a:p>
          <a:p>
            <a:r>
              <a:rPr lang="en-AU" sz="3200" dirty="0" smtClean="0">
                <a:latin typeface="Times New Roman"/>
                <a:ea typeface="Times New Roman"/>
              </a:rPr>
              <a:t>If </a:t>
            </a:r>
            <a:r>
              <a:rPr lang="en-AU" sz="3200" dirty="0">
                <a:latin typeface="Times New Roman"/>
                <a:ea typeface="Times New Roman"/>
              </a:rPr>
              <a:t>stock prices continue to rise during a given quarter, the fund manager who keeps all his money in the markets will look clever. </a:t>
            </a:r>
            <a:endParaRPr lang="en-AU" sz="3200" dirty="0" smtClean="0">
              <a:latin typeface="Times New Roman"/>
              <a:ea typeface="Times New Roman"/>
            </a:endParaRPr>
          </a:p>
          <a:p>
            <a:endParaRPr lang="en-AU" sz="3200" dirty="0" smtClean="0">
              <a:latin typeface="Times New Roman"/>
              <a:ea typeface="Times New Roman"/>
            </a:endParaRPr>
          </a:p>
          <a:p>
            <a:r>
              <a:rPr lang="en-AU" sz="3200" dirty="0" smtClean="0">
                <a:latin typeface="Times New Roman"/>
                <a:ea typeface="Times New Roman"/>
              </a:rPr>
              <a:t>Even </a:t>
            </a:r>
            <a:r>
              <a:rPr lang="en-AU" sz="3200" dirty="0">
                <a:latin typeface="Times New Roman"/>
                <a:ea typeface="Times New Roman"/>
              </a:rPr>
              <a:t>if the market crashes, the fund manager is reassured by the fact that most of his competitors have suffered the same fate </a:t>
            </a:r>
            <a:r>
              <a:rPr lang="en-AU" sz="3200" dirty="0" smtClean="0">
                <a:latin typeface="Times New Roman"/>
                <a:ea typeface="Times New Roman"/>
              </a:rPr>
              <a:t>("everyone takes </a:t>
            </a:r>
            <a:r>
              <a:rPr lang="en-AU" sz="3200" dirty="0">
                <a:latin typeface="Times New Roman"/>
                <a:ea typeface="Times New Roman"/>
              </a:rPr>
              <a:t>a bath together”). </a:t>
            </a:r>
            <a:endParaRPr lang="en-AU" sz="3200" dirty="0" smtClean="0">
              <a:latin typeface="Times New Roman"/>
              <a:ea typeface="Times New Roman"/>
            </a:endParaRPr>
          </a:p>
          <a:p>
            <a:endParaRPr lang="en-AU" sz="3200" dirty="0" smtClean="0">
              <a:latin typeface="Times New Roman"/>
              <a:ea typeface="Times New Roman"/>
            </a:endParaRPr>
          </a:p>
          <a:p>
            <a:r>
              <a:rPr lang="en-AU" sz="3200" dirty="0" smtClean="0">
                <a:latin typeface="Times New Roman"/>
                <a:ea typeface="Times New Roman"/>
              </a:rPr>
              <a:t>Only </a:t>
            </a:r>
            <a:r>
              <a:rPr lang="en-AU" sz="3200" dirty="0">
                <a:latin typeface="Times New Roman"/>
                <a:ea typeface="Times New Roman"/>
              </a:rPr>
              <a:t>by stepping out of line, does the fund manager jeopardize his career. </a:t>
            </a:r>
            <a:endParaRPr lang="en-AU" dirty="0"/>
          </a:p>
        </p:txBody>
      </p:sp>
    </p:spTree>
    <p:extLst>
      <p:ext uri="{BB962C8B-B14F-4D97-AF65-F5344CB8AC3E}">
        <p14:creationId xmlns:p14="http://schemas.microsoft.com/office/powerpoint/2010/main" val="32677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6" presetClass="entr" presetSubtype="16"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1000"/>
                                        <p:tgtEl>
                                          <p:spTgt spid="3">
                                            <p:txEl>
                                              <p:pRg st="7" end="7"/>
                                            </p:txEl>
                                          </p:spTgt>
                                        </p:tgtEl>
                                      </p:cBhvr>
                                    </p:animEffect>
                                    <p:anim calcmode="lin" valueType="num">
                                      <p:cBhvr>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solidFill>
                  <a:srgbClr val="DBF5F9">
                    <a:satMod val="200000"/>
                  </a:srgbClr>
                </a:solidFill>
              </a:rPr>
              <a:t>Self-fuelling prices</a:t>
            </a:r>
            <a:endParaRPr lang="en-AU" dirty="0"/>
          </a:p>
        </p:txBody>
      </p:sp>
      <p:sp>
        <p:nvSpPr>
          <p:cNvPr id="3" name="Content Placeholder 2"/>
          <p:cNvSpPr>
            <a:spLocks noGrp="1"/>
          </p:cNvSpPr>
          <p:nvPr>
            <p:ph idx="1"/>
          </p:nvPr>
        </p:nvSpPr>
        <p:spPr/>
        <p:txBody>
          <a:bodyPr/>
          <a:lstStyle/>
          <a:p>
            <a:r>
              <a:rPr lang="en-AU" sz="3200" dirty="0">
                <a:latin typeface="Times New Roman"/>
                <a:ea typeface="Times New Roman"/>
              </a:rPr>
              <a:t>Trapped in this logic, the vast majority of fund managers were now buying stocks regardless of their prices. </a:t>
            </a:r>
            <a:endParaRPr lang="en-AU" sz="3200" dirty="0" smtClean="0">
              <a:latin typeface="Times New Roman"/>
              <a:ea typeface="Times New Roman"/>
            </a:endParaRPr>
          </a:p>
          <a:p>
            <a:r>
              <a:rPr lang="en-AU" sz="3200" dirty="0" smtClean="0">
                <a:latin typeface="Times New Roman"/>
                <a:ea typeface="Times New Roman"/>
              </a:rPr>
              <a:t>In </a:t>
            </a:r>
            <a:r>
              <a:rPr lang="en-AU" sz="3200" dirty="0">
                <a:latin typeface="Times New Roman"/>
                <a:ea typeface="Times New Roman"/>
              </a:rPr>
              <a:t>effect, many mutual fund managers were continuing to buy stocks even though they believed them to be overvalued, which caused the market to become even more overvalued. </a:t>
            </a:r>
            <a:endParaRPr lang="en-AU" dirty="0"/>
          </a:p>
        </p:txBody>
      </p:sp>
    </p:spTree>
    <p:extLst>
      <p:ext uri="{BB962C8B-B14F-4D97-AF65-F5344CB8AC3E}">
        <p14:creationId xmlns:p14="http://schemas.microsoft.com/office/powerpoint/2010/main" val="155340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700" i="1" spc="0" dirty="0">
                <a:solidFill>
                  <a:prstClr val="white"/>
                </a:solidFill>
                <a:latin typeface="Times New Roman"/>
                <a:ea typeface="Times New Roman"/>
                <a:cs typeface="+mn-cs"/>
              </a:rPr>
              <a:t>Jeffrey </a:t>
            </a:r>
            <a:r>
              <a:rPr lang="en-AU" sz="2700" i="1" spc="0" dirty="0" err="1" smtClean="0">
                <a:solidFill>
                  <a:prstClr val="white"/>
                </a:solidFill>
                <a:latin typeface="Times New Roman"/>
                <a:ea typeface="Times New Roman"/>
                <a:cs typeface="+mn-cs"/>
              </a:rPr>
              <a:t>Vinik</a:t>
            </a:r>
            <a:r>
              <a:rPr lang="en-AU" sz="2700" i="1" spc="0" dirty="0" smtClean="0">
                <a:solidFill>
                  <a:prstClr val="white"/>
                </a:solidFill>
                <a:latin typeface="Times New Roman"/>
                <a:ea typeface="Times New Roman"/>
                <a:cs typeface="+mn-cs"/>
              </a:rPr>
              <a:t> resigns</a:t>
            </a:r>
            <a:endParaRPr lang="en-AU" i="1" dirty="0"/>
          </a:p>
        </p:txBody>
      </p:sp>
      <p:sp>
        <p:nvSpPr>
          <p:cNvPr id="3" name="Content Placeholder 2"/>
          <p:cNvSpPr>
            <a:spLocks noGrp="1"/>
          </p:cNvSpPr>
          <p:nvPr>
            <p:ph idx="1"/>
          </p:nvPr>
        </p:nvSpPr>
        <p:spPr/>
        <p:txBody>
          <a:bodyPr>
            <a:normAutofit fontScale="85000" lnSpcReduction="10000"/>
          </a:bodyPr>
          <a:lstStyle/>
          <a:p>
            <a:r>
              <a:rPr lang="en-AU" sz="3200" dirty="0">
                <a:latin typeface="Times New Roman"/>
                <a:ea typeface="Times New Roman"/>
              </a:rPr>
              <a:t>For the </a:t>
            </a:r>
            <a:r>
              <a:rPr lang="en-AU" sz="3200" dirty="0" err="1">
                <a:latin typeface="Times New Roman"/>
                <a:ea typeface="Times New Roman"/>
              </a:rPr>
              <a:t>skeptics</a:t>
            </a:r>
            <a:r>
              <a:rPr lang="en-AU" sz="3200" dirty="0">
                <a:latin typeface="Times New Roman"/>
                <a:ea typeface="Times New Roman"/>
              </a:rPr>
              <a:t>, the stock </a:t>
            </a:r>
            <a:r>
              <a:rPr lang="en-AU" sz="3200" dirty="0" smtClean="0">
                <a:latin typeface="Times New Roman"/>
                <a:ea typeface="Times New Roman"/>
              </a:rPr>
              <a:t>valuations were </a:t>
            </a:r>
            <a:r>
              <a:rPr lang="en-AU" sz="3200" dirty="0">
                <a:latin typeface="Times New Roman"/>
                <a:ea typeface="Times New Roman"/>
              </a:rPr>
              <a:t>inexplicable. </a:t>
            </a:r>
            <a:endParaRPr lang="en-AU" sz="3200" dirty="0" smtClean="0">
              <a:latin typeface="Times New Roman"/>
              <a:ea typeface="Times New Roman"/>
            </a:endParaRPr>
          </a:p>
          <a:p>
            <a:r>
              <a:rPr lang="en-AU" sz="3200" dirty="0" smtClean="0">
                <a:latin typeface="Times New Roman"/>
                <a:ea typeface="Times New Roman"/>
              </a:rPr>
              <a:t>Jeffrey </a:t>
            </a:r>
            <a:r>
              <a:rPr lang="en-AU" sz="3200" dirty="0" err="1">
                <a:latin typeface="Times New Roman"/>
                <a:ea typeface="Times New Roman"/>
              </a:rPr>
              <a:t>Vinik</a:t>
            </a:r>
            <a:r>
              <a:rPr lang="en-AU" sz="3200" dirty="0">
                <a:latin typeface="Times New Roman"/>
                <a:ea typeface="Times New Roman"/>
              </a:rPr>
              <a:t>, the manager of the biggest mutual fund in the US, </a:t>
            </a:r>
            <a:r>
              <a:rPr lang="en-AU" sz="3200" dirty="0" err="1">
                <a:latin typeface="Times New Roman"/>
                <a:ea typeface="Times New Roman"/>
              </a:rPr>
              <a:t>Fidelety’s</a:t>
            </a:r>
            <a:r>
              <a:rPr lang="en-AU" sz="3200" dirty="0">
                <a:latin typeface="Times New Roman"/>
                <a:ea typeface="Times New Roman"/>
              </a:rPr>
              <a:t> Magellan Fund, decided to withdraw the fund’s money from the market only to see the fund’s performance suffer in comparison to rival funds. </a:t>
            </a:r>
            <a:endParaRPr lang="en-AU" sz="3200" dirty="0" smtClean="0">
              <a:latin typeface="Times New Roman"/>
              <a:ea typeface="Times New Roman"/>
            </a:endParaRPr>
          </a:p>
          <a:p>
            <a:r>
              <a:rPr lang="en-AU" sz="3200" dirty="0" smtClean="0">
                <a:latin typeface="Times New Roman"/>
                <a:ea typeface="Times New Roman"/>
              </a:rPr>
              <a:t>Jeffrey </a:t>
            </a:r>
            <a:r>
              <a:rPr lang="en-AU" sz="3200" dirty="0" err="1">
                <a:latin typeface="Times New Roman"/>
                <a:ea typeface="Times New Roman"/>
              </a:rPr>
              <a:t>Vinik</a:t>
            </a:r>
            <a:r>
              <a:rPr lang="en-AU" sz="3200" dirty="0">
                <a:latin typeface="Times New Roman"/>
                <a:ea typeface="Times New Roman"/>
              </a:rPr>
              <a:t> found himself resigning, which generated the comment, </a:t>
            </a:r>
            <a:endParaRPr lang="en-AU" sz="3200" dirty="0" smtClean="0">
              <a:latin typeface="Times New Roman"/>
              <a:ea typeface="Times New Roman"/>
            </a:endParaRPr>
          </a:p>
          <a:p>
            <a:r>
              <a:rPr lang="en-AU" sz="3200" dirty="0" smtClean="0">
                <a:latin typeface="Times New Roman"/>
                <a:ea typeface="Times New Roman"/>
              </a:rPr>
              <a:t>“</a:t>
            </a:r>
            <a:r>
              <a:rPr lang="en-AU" sz="3200" dirty="0">
                <a:latin typeface="Times New Roman"/>
                <a:ea typeface="Times New Roman"/>
              </a:rPr>
              <a:t>He was early, and there’s no difference between being early and being wrong”.</a:t>
            </a:r>
            <a:endParaRPr lang="en-AU" dirty="0"/>
          </a:p>
        </p:txBody>
      </p:sp>
    </p:spTree>
    <p:extLst>
      <p:ext uri="{BB962C8B-B14F-4D97-AF65-F5344CB8AC3E}">
        <p14:creationId xmlns:p14="http://schemas.microsoft.com/office/powerpoint/2010/main" val="237832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6"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The Internet and stock market growth</a:t>
            </a:r>
            <a:endParaRPr lang="en-AU" i="1" dirty="0"/>
          </a:p>
        </p:txBody>
      </p:sp>
      <p:sp>
        <p:nvSpPr>
          <p:cNvPr id="3" name="Content Placeholder 2"/>
          <p:cNvSpPr>
            <a:spLocks noGrp="1"/>
          </p:cNvSpPr>
          <p:nvPr>
            <p:ph idx="1"/>
          </p:nvPr>
        </p:nvSpPr>
        <p:spPr/>
        <p:txBody>
          <a:bodyPr>
            <a:noAutofit/>
          </a:bodyPr>
          <a:lstStyle/>
          <a:p>
            <a:pPr indent="0" algn="just">
              <a:lnSpc>
                <a:spcPct val="220000"/>
              </a:lnSpc>
              <a:spcAft>
                <a:spcPts val="1000"/>
              </a:spcAft>
              <a:buNone/>
            </a:pPr>
            <a:r>
              <a:rPr lang="en-AU" sz="1800" dirty="0">
                <a:latin typeface="Times New Roman"/>
                <a:ea typeface="Times New Roman"/>
                <a:cs typeface="Times New Roman"/>
              </a:rPr>
              <a:t>In September 1996, Greenspan kept interest rates on hold, Bill Clinton was re-elected in a landslide, and the Dow had raced to 6,500 – it had almost doubled in two years.</a:t>
            </a:r>
            <a:endParaRPr lang="en-AU" sz="1800" dirty="0">
              <a:latin typeface="Calibri"/>
              <a:ea typeface="Calibri"/>
              <a:cs typeface="Times New Roman"/>
            </a:endParaRPr>
          </a:p>
          <a:p>
            <a:pPr lvl="0" indent="457200" algn="just">
              <a:lnSpc>
                <a:spcPct val="200000"/>
              </a:lnSpc>
              <a:buClr>
                <a:srgbClr val="DBF5F9"/>
              </a:buClr>
            </a:pPr>
            <a:r>
              <a:rPr lang="en-AU" sz="1800" dirty="0">
                <a:solidFill>
                  <a:prstClr val="white"/>
                </a:solidFill>
                <a:latin typeface="Times New Roman"/>
                <a:ea typeface="Times New Roman"/>
                <a:cs typeface="Times New Roman"/>
              </a:rPr>
              <a:t>Online commerce was shaping up to be one of the biggest industries of the twenty-first century, and American companies dominated it. </a:t>
            </a:r>
            <a:r>
              <a:rPr lang="en-AU" sz="1800" dirty="0" smtClean="0">
                <a:solidFill>
                  <a:prstClr val="white"/>
                </a:solidFill>
                <a:latin typeface="Times New Roman"/>
                <a:ea typeface="Times New Roman"/>
                <a:cs typeface="Times New Roman"/>
              </a:rPr>
              <a:t>Bill </a:t>
            </a:r>
            <a:r>
              <a:rPr lang="en-AU" sz="1800" dirty="0">
                <a:solidFill>
                  <a:prstClr val="white"/>
                </a:solidFill>
                <a:latin typeface="Times New Roman"/>
                <a:ea typeface="Times New Roman"/>
                <a:cs typeface="Times New Roman"/>
              </a:rPr>
              <a:t>Clinton quipped, “When I took office, only high energy physicists had ever heard of what is called the </a:t>
            </a:r>
            <a:r>
              <a:rPr lang="en-AU" sz="1800" dirty="0" smtClean="0">
                <a:solidFill>
                  <a:prstClr val="white"/>
                </a:solidFill>
                <a:latin typeface="Times New Roman"/>
                <a:ea typeface="Times New Roman"/>
                <a:cs typeface="Times New Roman"/>
              </a:rPr>
              <a:t>World Wide </a:t>
            </a:r>
            <a:r>
              <a:rPr lang="en-AU" sz="1800" dirty="0">
                <a:solidFill>
                  <a:prstClr val="white"/>
                </a:solidFill>
                <a:latin typeface="Times New Roman"/>
                <a:ea typeface="Times New Roman"/>
                <a:cs typeface="Times New Roman"/>
              </a:rPr>
              <a:t>Web. Now even my cat has its own page”.</a:t>
            </a:r>
            <a:endParaRPr lang="en-AU" sz="1800" dirty="0">
              <a:solidFill>
                <a:prstClr val="white"/>
              </a:solidFill>
              <a:latin typeface="Calibri"/>
              <a:ea typeface="Calibri"/>
              <a:cs typeface="Times New Roman"/>
            </a:endParaRPr>
          </a:p>
          <a:p>
            <a:pPr lvl="0">
              <a:buClr>
                <a:srgbClr val="DBF5F9"/>
              </a:buClr>
            </a:pPr>
            <a:endParaRPr lang="en-AU" sz="1800" dirty="0">
              <a:solidFill>
                <a:prstClr val="white"/>
              </a:solidFill>
            </a:endParaRPr>
          </a:p>
        </p:txBody>
      </p:sp>
    </p:spTree>
    <p:extLst>
      <p:ext uri="{BB962C8B-B14F-4D97-AF65-F5344CB8AC3E}">
        <p14:creationId xmlns:p14="http://schemas.microsoft.com/office/powerpoint/2010/main" val="315588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2087</Words>
  <Application>Microsoft Office PowerPoint</Application>
  <PresentationFormat>On-screen Show (4:3)</PresentationFormat>
  <Paragraphs>99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 Chapter              2 —        The    Dot.com     bubble </vt:lpstr>
      <vt:lpstr>The Internet arrives</vt:lpstr>
      <vt:lpstr>Wall Street catches on</vt:lpstr>
      <vt:lpstr>Netscape</vt:lpstr>
      <vt:lpstr>An Internet bubble</vt:lpstr>
      <vt:lpstr>A word on Funds Management</vt:lpstr>
      <vt:lpstr>Self-fuelling prices</vt:lpstr>
      <vt:lpstr>Jeffrey Vinik resigns</vt:lpstr>
      <vt:lpstr>The Internet and stock market growth</vt:lpstr>
      <vt:lpstr>The party</vt:lpstr>
      <vt:lpstr>The Greenspan touch</vt:lpstr>
      <vt:lpstr>Internet Mania</vt:lpstr>
      <vt:lpstr>Internet Mania (cont)</vt:lpstr>
      <vt:lpstr>The markets and the real economy</vt:lpstr>
      <vt:lpstr>Heady times</vt:lpstr>
      <vt:lpstr>Reversal</vt:lpstr>
      <vt:lpstr>Meltdown</vt:lpstr>
      <vt:lpstr>Realization</vt:lpstr>
      <vt:lpstr>Recovery</vt:lpstr>
      <vt:lpstr>The housing market</vt:lpstr>
      <vt:lpstr>Break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The Dot.com bubble</dc:title>
  <dc:creator>Michael Dempsey</dc:creator>
  <cp:lastModifiedBy>Michael Dempsey</cp:lastModifiedBy>
  <cp:revision>30</cp:revision>
  <dcterms:created xsi:type="dcterms:W3CDTF">2006-08-16T00:00:00Z</dcterms:created>
  <dcterms:modified xsi:type="dcterms:W3CDTF">2017-01-07T02:50:13Z</dcterms:modified>
</cp:coreProperties>
</file>