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83"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4"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150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1D8BD707-D9CF-40AE-B4C6-C98DA3205C09}" type="datetimeFigureOut">
              <a:rPr lang="en-US" smtClean="0">
                <a:solidFill>
                  <a:srgbClr val="DBF5F9"/>
                </a:solidFill>
              </a:rPr>
              <a:pPr/>
              <a:t>1/7/2017</a:t>
            </a:fld>
            <a:endParaRPr lang="en-US">
              <a:solidFill>
                <a:srgbClr val="DBF5F9"/>
              </a:solidFill>
            </a:endParaRPr>
          </a:p>
        </p:txBody>
      </p:sp>
      <p:sp>
        <p:nvSpPr>
          <p:cNvPr id="17" name="Footer Placeholder 16"/>
          <p:cNvSpPr>
            <a:spLocks noGrp="1"/>
          </p:cNvSpPr>
          <p:nvPr>
            <p:ph type="ftr" sz="quarter" idx="11"/>
          </p:nvPr>
        </p:nvSpPr>
        <p:spPr/>
        <p:txBody>
          <a:bodyPr/>
          <a:lstStyle>
            <a:extLst/>
          </a:lstStyle>
          <a:p>
            <a:endParaRPr lang="en-US">
              <a:solidFill>
                <a:srgbClr val="DBF5F9"/>
              </a:solidFill>
            </a:endParaRPr>
          </a:p>
        </p:txBody>
      </p:sp>
      <p:sp>
        <p:nvSpPr>
          <p:cNvPr id="29" name="Slide Number Placeholder 28"/>
          <p:cNvSpPr>
            <a:spLocks noGrp="1"/>
          </p:cNvSpPr>
          <p:nvPr>
            <p:ph type="sldNum" sz="quarter" idx="12"/>
          </p:nvPr>
        </p:nvSpPr>
        <p:spPr/>
        <p:txBody>
          <a:bodyPr/>
          <a:lstStyle>
            <a:extLst/>
          </a:lstStyle>
          <a:p>
            <a:fld id="{B6F15528-21DE-4FAA-801E-634DDDAF4B2B}" type="slidenum">
              <a:rPr lang="en-US" smtClean="0">
                <a:solidFill>
                  <a:srgbClr val="DBF5F9"/>
                </a:solidFill>
              </a:rPr>
              <a:pPr/>
              <a:t>‹#›</a:t>
            </a:fld>
            <a:endParaRPr lang="en-US">
              <a:solidFill>
                <a:srgbClr val="DBF5F9"/>
              </a:solidFill>
            </a:endParaRPr>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Tree>
    <p:extLst>
      <p:ext uri="{BB962C8B-B14F-4D97-AF65-F5344CB8AC3E}">
        <p14:creationId xmlns:p14="http://schemas.microsoft.com/office/powerpoint/2010/main" val="1974865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solidFill>
                  <a:srgbClr val="DBF5F9"/>
                </a:solidFill>
              </a:rPr>
              <a:pPr/>
              <a:t>1/7/2017</a:t>
            </a:fld>
            <a:endParaRPr lang="en-US">
              <a:solidFill>
                <a:srgbClr val="DBF5F9"/>
              </a:solidFill>
            </a:endParaRPr>
          </a:p>
        </p:txBody>
      </p:sp>
      <p:sp>
        <p:nvSpPr>
          <p:cNvPr id="5" name="Footer Placeholder 4"/>
          <p:cNvSpPr>
            <a:spLocks noGrp="1"/>
          </p:cNvSpPr>
          <p:nvPr>
            <p:ph type="ftr" sz="quarter" idx="11"/>
          </p:nvPr>
        </p:nvSpPr>
        <p:spPr/>
        <p:txBody>
          <a:bodyPr/>
          <a:lstStyle>
            <a:extLst/>
          </a:lstStyle>
          <a:p>
            <a:endParaRPr lang="en-US">
              <a:solidFill>
                <a:srgbClr val="DBF5F9"/>
              </a:solidFill>
            </a:endParaRPr>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solidFill>
                  <a:srgbClr val="DBF5F9"/>
                </a:solidFill>
              </a:rPr>
              <a:pPr/>
              <a:t>‹#›</a:t>
            </a:fld>
            <a:endParaRPr lang="en-US">
              <a:solidFill>
                <a:srgbClr val="DBF5F9"/>
              </a:solidFill>
            </a:endParaRPr>
          </a:p>
        </p:txBody>
      </p:sp>
    </p:spTree>
    <p:extLst>
      <p:ext uri="{BB962C8B-B14F-4D97-AF65-F5344CB8AC3E}">
        <p14:creationId xmlns:p14="http://schemas.microsoft.com/office/powerpoint/2010/main" val="2051896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solidFill>
                  <a:srgbClr val="DBF5F9"/>
                </a:solidFill>
              </a:rPr>
              <a:pPr/>
              <a:t>1/7/2017</a:t>
            </a:fld>
            <a:endParaRPr lang="en-US">
              <a:solidFill>
                <a:srgbClr val="DBF5F9"/>
              </a:solidFill>
            </a:endParaRPr>
          </a:p>
        </p:txBody>
      </p:sp>
      <p:sp>
        <p:nvSpPr>
          <p:cNvPr id="5" name="Footer Placeholder 4"/>
          <p:cNvSpPr>
            <a:spLocks noGrp="1"/>
          </p:cNvSpPr>
          <p:nvPr>
            <p:ph type="ftr" sz="quarter" idx="11"/>
          </p:nvPr>
        </p:nvSpPr>
        <p:spPr/>
        <p:txBody>
          <a:bodyPr/>
          <a:lstStyle>
            <a:extLst/>
          </a:lstStyle>
          <a:p>
            <a:endParaRPr lang="en-US">
              <a:solidFill>
                <a:srgbClr val="DBF5F9"/>
              </a:solidFill>
            </a:endParaRPr>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solidFill>
                  <a:srgbClr val="DBF5F9"/>
                </a:solidFill>
              </a:rPr>
              <a:pPr/>
              <a:t>‹#›</a:t>
            </a:fld>
            <a:endParaRPr lang="en-US">
              <a:solidFill>
                <a:srgbClr val="DBF5F9"/>
              </a:solidFill>
            </a:endParaRPr>
          </a:p>
        </p:txBody>
      </p:sp>
    </p:spTree>
    <p:extLst>
      <p:ext uri="{BB962C8B-B14F-4D97-AF65-F5344CB8AC3E}">
        <p14:creationId xmlns:p14="http://schemas.microsoft.com/office/powerpoint/2010/main" val="182457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solidFill>
                  <a:srgbClr val="DBF5F9"/>
                </a:solidFill>
              </a:rPr>
              <a:pPr/>
              <a:t>1/7/2017</a:t>
            </a:fld>
            <a:endParaRPr lang="en-US">
              <a:solidFill>
                <a:srgbClr val="DBF5F9"/>
              </a:solidFill>
            </a:endParaRPr>
          </a:p>
        </p:txBody>
      </p:sp>
      <p:sp>
        <p:nvSpPr>
          <p:cNvPr id="5" name="Footer Placeholder 4"/>
          <p:cNvSpPr>
            <a:spLocks noGrp="1"/>
          </p:cNvSpPr>
          <p:nvPr>
            <p:ph type="ftr" sz="quarter" idx="11"/>
          </p:nvPr>
        </p:nvSpPr>
        <p:spPr/>
        <p:txBody>
          <a:bodyPr/>
          <a:lstStyle>
            <a:extLst/>
          </a:lstStyle>
          <a:p>
            <a:endParaRPr lang="en-US">
              <a:solidFill>
                <a:srgbClr val="DBF5F9"/>
              </a:solidFill>
            </a:endParaRPr>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solidFill>
                  <a:srgbClr val="DBF5F9"/>
                </a:solidFill>
              </a:rPr>
              <a:pPr/>
              <a:t>‹#›</a:t>
            </a:fld>
            <a:endParaRPr lang="en-US">
              <a:solidFill>
                <a:srgbClr val="DBF5F9"/>
              </a:solidFill>
            </a:endParaRPr>
          </a:p>
        </p:txBody>
      </p:sp>
    </p:spTree>
    <p:extLst>
      <p:ext uri="{BB962C8B-B14F-4D97-AF65-F5344CB8AC3E}">
        <p14:creationId xmlns:p14="http://schemas.microsoft.com/office/powerpoint/2010/main" val="2699376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solidFill>
                  <a:srgbClr val="DBF5F9"/>
                </a:solidFill>
              </a:rPr>
              <a:pPr/>
              <a:t>1/7/2017</a:t>
            </a:fld>
            <a:endParaRPr lang="en-US">
              <a:solidFill>
                <a:srgbClr val="DBF5F9"/>
              </a:solidFill>
            </a:endParaRPr>
          </a:p>
        </p:txBody>
      </p:sp>
      <p:sp>
        <p:nvSpPr>
          <p:cNvPr id="5" name="Footer Placeholder 4"/>
          <p:cNvSpPr>
            <a:spLocks noGrp="1"/>
          </p:cNvSpPr>
          <p:nvPr>
            <p:ph type="ftr" sz="quarter" idx="11"/>
          </p:nvPr>
        </p:nvSpPr>
        <p:spPr/>
        <p:txBody>
          <a:bodyPr/>
          <a:lstStyle>
            <a:extLst/>
          </a:lstStyle>
          <a:p>
            <a:endParaRPr lang="en-US">
              <a:solidFill>
                <a:srgbClr val="DBF5F9"/>
              </a:solidFill>
            </a:endParaRPr>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solidFill>
                  <a:srgbClr val="DBF5F9"/>
                </a:solidFill>
              </a:rPr>
              <a:pPr/>
              <a:t>‹#›</a:t>
            </a:fld>
            <a:endParaRPr lang="en-US">
              <a:solidFill>
                <a:srgbClr val="DBF5F9"/>
              </a:solidFill>
            </a:endParaRPr>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Tree>
    <p:extLst>
      <p:ext uri="{BB962C8B-B14F-4D97-AF65-F5344CB8AC3E}">
        <p14:creationId xmlns:p14="http://schemas.microsoft.com/office/powerpoint/2010/main" val="3573207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solidFill>
                  <a:srgbClr val="DBF5F9"/>
                </a:solidFill>
              </a:rPr>
              <a:pPr/>
              <a:t>1/7/2017</a:t>
            </a:fld>
            <a:endParaRPr lang="en-US">
              <a:solidFill>
                <a:srgbClr val="DBF5F9"/>
              </a:solidFill>
            </a:endParaRPr>
          </a:p>
        </p:txBody>
      </p:sp>
      <p:sp>
        <p:nvSpPr>
          <p:cNvPr id="6" name="Footer Placeholder 5"/>
          <p:cNvSpPr>
            <a:spLocks noGrp="1"/>
          </p:cNvSpPr>
          <p:nvPr>
            <p:ph type="ftr" sz="quarter" idx="11"/>
          </p:nvPr>
        </p:nvSpPr>
        <p:spPr/>
        <p:txBody>
          <a:bodyPr/>
          <a:lstStyle>
            <a:extLst/>
          </a:lstStyle>
          <a:p>
            <a:endParaRPr lang="en-US">
              <a:solidFill>
                <a:srgbClr val="DBF5F9"/>
              </a:solidFill>
            </a:endParaRPr>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solidFill>
                  <a:srgbClr val="DBF5F9"/>
                </a:solidFill>
              </a:rPr>
              <a:pPr/>
              <a:t>‹#›</a:t>
            </a:fld>
            <a:endParaRPr lang="en-US">
              <a:solidFill>
                <a:srgbClr val="DBF5F9"/>
              </a:solidFill>
            </a:endParaRPr>
          </a:p>
        </p:txBody>
      </p:sp>
    </p:spTree>
    <p:extLst>
      <p:ext uri="{BB962C8B-B14F-4D97-AF65-F5344CB8AC3E}">
        <p14:creationId xmlns:p14="http://schemas.microsoft.com/office/powerpoint/2010/main" val="3456125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solidFill>
                  <a:srgbClr val="DBF5F9"/>
                </a:solidFill>
              </a:rPr>
              <a:pPr/>
              <a:t>1/7/2017</a:t>
            </a:fld>
            <a:endParaRPr lang="en-US">
              <a:solidFill>
                <a:srgbClr val="DBF5F9"/>
              </a:solidFill>
            </a:endParaRPr>
          </a:p>
        </p:txBody>
      </p:sp>
      <p:sp>
        <p:nvSpPr>
          <p:cNvPr id="8" name="Footer Placeholder 7"/>
          <p:cNvSpPr>
            <a:spLocks noGrp="1"/>
          </p:cNvSpPr>
          <p:nvPr>
            <p:ph type="ftr" sz="quarter" idx="11"/>
          </p:nvPr>
        </p:nvSpPr>
        <p:spPr/>
        <p:txBody>
          <a:bodyPr/>
          <a:lstStyle>
            <a:extLst/>
          </a:lstStyle>
          <a:p>
            <a:endParaRPr lang="en-US">
              <a:solidFill>
                <a:srgbClr val="DBF5F9"/>
              </a:solidFill>
            </a:endParaRPr>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solidFill>
                  <a:srgbClr val="DBF5F9"/>
                </a:solidFill>
              </a:rPr>
              <a:pPr/>
              <a:t>‹#›</a:t>
            </a:fld>
            <a:endParaRPr lang="en-US">
              <a:solidFill>
                <a:srgbClr val="DBF5F9"/>
              </a:solidFill>
            </a:endParaRPr>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Tree>
    <p:extLst>
      <p:ext uri="{BB962C8B-B14F-4D97-AF65-F5344CB8AC3E}">
        <p14:creationId xmlns:p14="http://schemas.microsoft.com/office/powerpoint/2010/main" val="3704639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solidFill>
                  <a:srgbClr val="DBF5F9"/>
                </a:solidFill>
              </a:rPr>
              <a:pPr/>
              <a:t>1/7/2017</a:t>
            </a:fld>
            <a:endParaRPr lang="en-US">
              <a:solidFill>
                <a:srgbClr val="DBF5F9"/>
              </a:solidFill>
            </a:endParaRPr>
          </a:p>
        </p:txBody>
      </p:sp>
      <p:sp>
        <p:nvSpPr>
          <p:cNvPr id="4" name="Footer Placeholder 3"/>
          <p:cNvSpPr>
            <a:spLocks noGrp="1"/>
          </p:cNvSpPr>
          <p:nvPr>
            <p:ph type="ftr" sz="quarter" idx="11"/>
          </p:nvPr>
        </p:nvSpPr>
        <p:spPr/>
        <p:txBody>
          <a:bodyPr/>
          <a:lstStyle>
            <a:extLst/>
          </a:lstStyle>
          <a:p>
            <a:endParaRPr lang="en-US">
              <a:solidFill>
                <a:srgbClr val="DBF5F9"/>
              </a:solidFill>
            </a:endParaRPr>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solidFill>
                  <a:srgbClr val="DBF5F9"/>
                </a:solidFill>
              </a:rPr>
              <a:pPr/>
              <a:t>‹#›</a:t>
            </a:fld>
            <a:endParaRPr lang="en-US">
              <a:solidFill>
                <a:srgbClr val="DBF5F9"/>
              </a:solidFill>
            </a:endParaRPr>
          </a:p>
        </p:txBody>
      </p:sp>
    </p:spTree>
    <p:extLst>
      <p:ext uri="{BB962C8B-B14F-4D97-AF65-F5344CB8AC3E}">
        <p14:creationId xmlns:p14="http://schemas.microsoft.com/office/powerpoint/2010/main" val="2711656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solidFill>
                  <a:srgbClr val="DBF5F9"/>
                </a:solidFill>
              </a:rPr>
              <a:pPr/>
              <a:t>1/7/2017</a:t>
            </a:fld>
            <a:endParaRPr lang="en-US">
              <a:solidFill>
                <a:srgbClr val="DBF5F9"/>
              </a:solidFill>
            </a:endParaRPr>
          </a:p>
        </p:txBody>
      </p:sp>
      <p:sp>
        <p:nvSpPr>
          <p:cNvPr id="3" name="Footer Placeholder 2"/>
          <p:cNvSpPr>
            <a:spLocks noGrp="1"/>
          </p:cNvSpPr>
          <p:nvPr>
            <p:ph type="ftr" sz="quarter" idx="11"/>
          </p:nvPr>
        </p:nvSpPr>
        <p:spPr/>
        <p:txBody>
          <a:bodyPr/>
          <a:lstStyle>
            <a:extLst/>
          </a:lstStyle>
          <a:p>
            <a:endParaRPr lang="en-US">
              <a:solidFill>
                <a:srgbClr val="DBF5F9"/>
              </a:solidFill>
            </a:endParaRPr>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solidFill>
                  <a:srgbClr val="DBF5F9"/>
                </a:solidFill>
              </a:rPr>
              <a:pPr/>
              <a:t>‹#›</a:t>
            </a:fld>
            <a:endParaRPr lang="en-US">
              <a:solidFill>
                <a:srgbClr val="DBF5F9"/>
              </a:solidFill>
            </a:endParaRPr>
          </a:p>
        </p:txBody>
      </p:sp>
    </p:spTree>
    <p:extLst>
      <p:ext uri="{BB962C8B-B14F-4D97-AF65-F5344CB8AC3E}">
        <p14:creationId xmlns:p14="http://schemas.microsoft.com/office/powerpoint/2010/main" val="443565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solidFill>
                  <a:srgbClr val="DBF5F9"/>
                </a:solidFill>
              </a:rPr>
              <a:pPr/>
              <a:t>1/7/2017</a:t>
            </a:fld>
            <a:endParaRPr lang="en-US">
              <a:solidFill>
                <a:srgbClr val="DBF5F9"/>
              </a:solidFill>
            </a:endParaRPr>
          </a:p>
        </p:txBody>
      </p:sp>
      <p:sp>
        <p:nvSpPr>
          <p:cNvPr id="6" name="Footer Placeholder 5"/>
          <p:cNvSpPr>
            <a:spLocks noGrp="1"/>
          </p:cNvSpPr>
          <p:nvPr>
            <p:ph type="ftr" sz="quarter" idx="11"/>
          </p:nvPr>
        </p:nvSpPr>
        <p:spPr/>
        <p:txBody>
          <a:bodyPr/>
          <a:lstStyle>
            <a:extLst/>
          </a:lstStyle>
          <a:p>
            <a:endParaRPr lang="en-US">
              <a:solidFill>
                <a:srgbClr val="DBF5F9"/>
              </a:solidFill>
            </a:endParaRPr>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solidFill>
                  <a:srgbClr val="DBF5F9"/>
                </a:solidFill>
              </a:rPr>
              <a:pPr/>
              <a:t>‹#›</a:t>
            </a:fld>
            <a:endParaRPr lang="en-US">
              <a:solidFill>
                <a:srgbClr val="DBF5F9"/>
              </a:solidFill>
            </a:endParaRPr>
          </a:p>
        </p:txBody>
      </p:sp>
    </p:spTree>
    <p:extLst>
      <p:ext uri="{BB962C8B-B14F-4D97-AF65-F5344CB8AC3E}">
        <p14:creationId xmlns:p14="http://schemas.microsoft.com/office/powerpoint/2010/main" val="3343956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1D8BD707-D9CF-40AE-B4C6-C98DA3205C09}" type="datetimeFigureOut">
              <a:rPr lang="en-US" smtClean="0">
                <a:solidFill>
                  <a:srgbClr val="DBF5F9"/>
                </a:solidFill>
              </a:rPr>
              <a:pPr/>
              <a:t>1/7/2017</a:t>
            </a:fld>
            <a:endParaRPr lang="en-US">
              <a:solidFill>
                <a:srgbClr val="DBF5F9"/>
              </a:solidFill>
            </a:endParaRPr>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solidFill>
                <a:srgbClr val="DBF5F9"/>
              </a:solidFill>
            </a:endParaRPr>
          </a:p>
        </p:txBody>
      </p:sp>
      <p:sp>
        <p:nvSpPr>
          <p:cNvPr id="7" name="Slide Number Placeholder 6"/>
          <p:cNvSpPr>
            <a:spLocks noGrp="1"/>
          </p:cNvSpPr>
          <p:nvPr>
            <p:ph type="sldNum" sz="quarter" idx="12"/>
          </p:nvPr>
        </p:nvSpPr>
        <p:spPr>
          <a:xfrm>
            <a:off x="8610600" y="55499"/>
            <a:ext cx="457200" cy="365125"/>
          </a:xfrm>
        </p:spPr>
        <p:txBody>
          <a:bodyPr/>
          <a:lstStyle>
            <a:extLst/>
          </a:lstStyle>
          <a:p>
            <a:fld id="{B6F15528-21DE-4FAA-801E-634DDDAF4B2B}" type="slidenum">
              <a:rPr lang="en-US" smtClean="0">
                <a:solidFill>
                  <a:srgbClr val="DBF5F9"/>
                </a:solidFill>
              </a:rPr>
              <a:pPr/>
              <a:t>‹#›</a:t>
            </a:fld>
            <a:endParaRPr lang="en-US">
              <a:solidFill>
                <a:srgbClr val="DBF5F9"/>
              </a:solidFill>
            </a:endParaRPr>
          </a:p>
        </p:txBody>
      </p:sp>
    </p:spTree>
    <p:extLst>
      <p:ext uri="{BB962C8B-B14F-4D97-AF65-F5344CB8AC3E}">
        <p14:creationId xmlns:p14="http://schemas.microsoft.com/office/powerpoint/2010/main" val="4254330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1D8BD707-D9CF-40AE-B4C6-C98DA3205C09}" type="datetimeFigureOut">
              <a:rPr lang="en-US" smtClean="0">
                <a:solidFill>
                  <a:srgbClr val="DBF5F9"/>
                </a:solidFill>
              </a:rPr>
              <a:pPr/>
              <a:t>1/7/2017</a:t>
            </a:fld>
            <a:endParaRPr lang="en-US">
              <a:solidFill>
                <a:srgbClr val="DBF5F9"/>
              </a:solidFill>
            </a:endParaRPr>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solidFill>
                <a:srgbClr val="DBF5F9"/>
              </a:solidFill>
            </a:endParaRPr>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B6F15528-21DE-4FAA-801E-634DDDAF4B2B}" type="slidenum">
              <a:rPr lang="en-US" smtClean="0">
                <a:solidFill>
                  <a:srgbClr val="DBF5F9"/>
                </a:solidFill>
              </a:rPr>
              <a:pPr/>
              <a:t>‹#›</a:t>
            </a:fld>
            <a:endParaRPr lang="en-US">
              <a:solidFill>
                <a:srgbClr val="DBF5F9"/>
              </a:solidFill>
            </a:endParaRPr>
          </a:p>
        </p:txBody>
      </p:sp>
    </p:spTree>
    <p:extLst>
      <p:ext uri="{BB962C8B-B14F-4D97-AF65-F5344CB8AC3E}">
        <p14:creationId xmlns:p14="http://schemas.microsoft.com/office/powerpoint/2010/main" val="160023681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0"/>
            <a:ext cx="8458200" cy="6089904"/>
          </a:xfrm>
        </p:spPr>
        <p:txBody>
          <a:bodyPr/>
          <a:lstStyle/>
          <a:p>
            <a:r>
              <a:rPr lang="en-US" dirty="0">
                <a:effectLst/>
              </a:rPr>
              <a:t>—Chapter 2—</a:t>
            </a:r>
            <a:r>
              <a:rPr lang="en-AU" dirty="0">
                <a:effectLst/>
              </a:rPr>
              <a:t/>
            </a:r>
            <a:br>
              <a:rPr lang="en-AU" dirty="0">
                <a:effectLst/>
              </a:rPr>
            </a:br>
            <a:r>
              <a:rPr lang="en-AU" dirty="0" smtClean="0">
                <a:effectLst/>
              </a:rPr>
              <a:t/>
            </a:r>
            <a:br>
              <a:rPr lang="en-AU" dirty="0" smtClean="0">
                <a:effectLst/>
              </a:rPr>
            </a:br>
            <a:r>
              <a:rPr lang="en-AU" dirty="0">
                <a:effectLst/>
              </a:rPr>
              <a:t/>
            </a:r>
            <a:br>
              <a:rPr lang="en-AU" dirty="0">
                <a:effectLst/>
              </a:rPr>
            </a:br>
            <a:r>
              <a:rPr lang="en-AU" dirty="0" smtClean="0">
                <a:effectLst/>
              </a:rPr>
              <a:t/>
            </a:r>
            <a:br>
              <a:rPr lang="en-AU" dirty="0" smtClean="0">
                <a:effectLst/>
              </a:rPr>
            </a:br>
            <a:r>
              <a:rPr lang="en-AU" dirty="0" smtClean="0">
                <a:effectLst/>
              </a:rPr>
              <a:t> </a:t>
            </a:r>
            <a:r>
              <a:rPr lang="en-US" i="1" dirty="0" smtClean="0">
                <a:effectLst/>
              </a:rPr>
              <a:t>The</a:t>
            </a:r>
            <a:br>
              <a:rPr lang="en-US" i="1" dirty="0" smtClean="0">
                <a:effectLst/>
              </a:rPr>
            </a:br>
            <a:r>
              <a:rPr lang="en-US" i="1" dirty="0" smtClean="0">
                <a:effectLst/>
              </a:rPr>
              <a:t> </a:t>
            </a:r>
            <a:r>
              <a:rPr lang="en-US" i="1" dirty="0" err="1" smtClean="0">
                <a:effectLst/>
              </a:rPr>
              <a:t>GFC</a:t>
            </a:r>
            <a:r>
              <a:rPr lang="en-AU" dirty="0">
                <a:effectLst/>
              </a:rPr>
              <a:t/>
            </a:r>
            <a:br>
              <a:rPr lang="en-AU" dirty="0">
                <a:effectLst/>
              </a:rPr>
            </a:br>
            <a:endParaRPr lang="en-AU" dirty="0"/>
          </a:p>
        </p:txBody>
      </p:sp>
      <p:sp>
        <p:nvSpPr>
          <p:cNvPr id="3" name="Subtitle 2"/>
          <p:cNvSpPr>
            <a:spLocks noGrp="1"/>
          </p:cNvSpPr>
          <p:nvPr>
            <p:ph type="subTitle" idx="1"/>
          </p:nvPr>
        </p:nvSpPr>
        <p:spPr>
          <a:xfrm>
            <a:off x="685800" y="990600"/>
            <a:ext cx="7772400" cy="3124200"/>
          </a:xfrm>
        </p:spPr>
        <p:txBody>
          <a:bodyPr/>
          <a:lstStyle/>
          <a:p>
            <a:endParaRPr lang="en-AU" dirty="0" smtClean="0"/>
          </a:p>
          <a:p>
            <a:endParaRPr lang="en-AU" dirty="0"/>
          </a:p>
          <a:p>
            <a:endParaRPr lang="en-AU" dirty="0" smtClean="0"/>
          </a:p>
          <a:p>
            <a:endParaRPr lang="en-AU" dirty="0"/>
          </a:p>
          <a:p>
            <a:endParaRPr lang="en-AU"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8625" y="2898775"/>
            <a:ext cx="5746750" cy="1058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p:nvPr/>
        </p:nvPicPr>
        <p:blipFill rotWithShape="1">
          <a:blip r:embed="rId3">
            <a:extLst>
              <a:ext uri="{BEBA8EAE-BF5A-486C-A8C5-ECC9F3942E4B}">
                <a14:imgProps xmlns:a14="http://schemas.microsoft.com/office/drawing/2010/main">
                  <a14:imgLayer r:embed="rId4">
                    <a14:imgEffect>
                      <a14:brightnessContrast bright="19000"/>
                    </a14:imgEffect>
                  </a14:imgLayer>
                </a14:imgProps>
              </a:ext>
              <a:ext uri="{28A0092B-C50C-407E-A947-70E740481C1C}">
                <a14:useLocalDpi xmlns:a14="http://schemas.microsoft.com/office/drawing/2010/main" val="0"/>
              </a:ext>
            </a:extLst>
          </a:blip>
          <a:srcRect l="-235" r="11019"/>
          <a:stretch/>
        </p:blipFill>
        <p:spPr bwMode="auto">
          <a:xfrm>
            <a:off x="1905000" y="914401"/>
            <a:ext cx="7239000" cy="59436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9398170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1240536"/>
          </a:xfrm>
        </p:spPr>
        <p:txBody>
          <a:bodyPr/>
          <a:lstStyle/>
          <a:p>
            <a:r>
              <a:rPr lang="en-AU" dirty="0" smtClean="0"/>
              <a:t>The Rating Agencies: Conflict of interests</a:t>
            </a:r>
            <a:endParaRPr lang="en-AU" dirty="0"/>
          </a:p>
        </p:txBody>
      </p:sp>
      <p:sp>
        <p:nvSpPr>
          <p:cNvPr id="3" name="Content Placeholder 2"/>
          <p:cNvSpPr>
            <a:spLocks noGrp="1"/>
          </p:cNvSpPr>
          <p:nvPr>
            <p:ph idx="1"/>
          </p:nvPr>
        </p:nvSpPr>
        <p:spPr/>
        <p:txBody>
          <a:bodyPr>
            <a:normAutofit fontScale="85000" lnSpcReduction="20000"/>
          </a:bodyPr>
          <a:lstStyle/>
          <a:p>
            <a:r>
              <a:rPr lang="en-US" sz="3200" dirty="0" smtClean="0">
                <a:latin typeface="Times New Roman"/>
                <a:ea typeface="Times New Roman"/>
              </a:rPr>
              <a:t>The </a:t>
            </a:r>
            <a:r>
              <a:rPr lang="en-US" sz="3200" dirty="0">
                <a:latin typeface="Times New Roman"/>
                <a:ea typeface="Times New Roman"/>
              </a:rPr>
              <a:t>rating </a:t>
            </a:r>
            <a:r>
              <a:rPr lang="en-US" sz="3200" dirty="0" smtClean="0">
                <a:latin typeface="Times New Roman"/>
                <a:ea typeface="Times New Roman"/>
              </a:rPr>
              <a:t>agencies had in fact succumbed </a:t>
            </a:r>
            <a:r>
              <a:rPr lang="en-US" sz="3200" dirty="0">
                <a:latin typeface="Times New Roman"/>
                <a:ea typeface="Times New Roman"/>
              </a:rPr>
              <a:t>to a “</a:t>
            </a:r>
            <a:r>
              <a:rPr lang="en-US" sz="3200" u="sng" dirty="0">
                <a:latin typeface="Times New Roman"/>
                <a:ea typeface="Times New Roman"/>
              </a:rPr>
              <a:t>conflict of interest</a:t>
            </a:r>
            <a:r>
              <a:rPr lang="en-US" sz="3200" dirty="0">
                <a:latin typeface="Times New Roman"/>
                <a:ea typeface="Times New Roman"/>
              </a:rPr>
              <a:t>”. </a:t>
            </a:r>
            <a:endParaRPr lang="en-US" sz="3200" dirty="0" smtClean="0">
              <a:latin typeface="Times New Roman"/>
              <a:ea typeface="Times New Roman"/>
            </a:endParaRPr>
          </a:p>
          <a:p>
            <a:r>
              <a:rPr lang="en-US" sz="3200" dirty="0" smtClean="0">
                <a:latin typeface="Times New Roman"/>
                <a:ea typeface="Times New Roman"/>
              </a:rPr>
              <a:t>Under </a:t>
            </a:r>
            <a:r>
              <a:rPr lang="en-US" sz="3200" dirty="0">
                <a:latin typeface="Times New Roman"/>
                <a:ea typeface="Times New Roman"/>
              </a:rPr>
              <a:t>the “issuer pays” model, Wall Street firms, such as Goldman Sachs and Morgan Stanley, were paying the three big rating agencies – Moody’s, Standard &amp; Poor’s, and Fitch – generous fees to rate their products. </a:t>
            </a:r>
            <a:endParaRPr lang="en-US" sz="3200" dirty="0" smtClean="0">
              <a:latin typeface="Times New Roman"/>
              <a:ea typeface="Times New Roman"/>
            </a:endParaRPr>
          </a:p>
          <a:p>
            <a:r>
              <a:rPr lang="en-US" sz="3200" dirty="0" smtClean="0">
                <a:latin typeface="Times New Roman"/>
                <a:ea typeface="Times New Roman"/>
              </a:rPr>
              <a:t>For </a:t>
            </a:r>
            <a:r>
              <a:rPr lang="en-US" sz="3200" dirty="0">
                <a:latin typeface="Times New Roman"/>
                <a:ea typeface="Times New Roman"/>
              </a:rPr>
              <a:t>their common benefit, the agencies were working closely with Wall Street banks, actually instructing them on how to structure their offerings to achieve the investment grade that investors demanded.</a:t>
            </a:r>
            <a:endParaRPr lang="en-AU" dirty="0"/>
          </a:p>
        </p:txBody>
      </p:sp>
    </p:spTree>
    <p:extLst>
      <p:ext uri="{BB962C8B-B14F-4D97-AF65-F5344CB8AC3E}">
        <p14:creationId xmlns:p14="http://schemas.microsoft.com/office/powerpoint/2010/main" val="1617219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554736"/>
          </a:xfrm>
        </p:spPr>
        <p:txBody>
          <a:bodyPr/>
          <a:lstStyle/>
          <a:p>
            <a:r>
              <a:rPr lang="en-AU" i="1" dirty="0" smtClean="0"/>
              <a:t>Bonuses and incentive packages</a:t>
            </a:r>
            <a:endParaRPr lang="en-AU" i="1" dirty="0"/>
          </a:p>
        </p:txBody>
      </p:sp>
      <p:sp>
        <p:nvSpPr>
          <p:cNvPr id="3" name="Content Placeholder 2"/>
          <p:cNvSpPr>
            <a:spLocks noGrp="1"/>
          </p:cNvSpPr>
          <p:nvPr>
            <p:ph idx="1"/>
          </p:nvPr>
        </p:nvSpPr>
        <p:spPr>
          <a:xfrm>
            <a:off x="914400" y="1219200"/>
            <a:ext cx="7772400" cy="5638800"/>
          </a:xfrm>
        </p:spPr>
        <p:txBody>
          <a:bodyPr>
            <a:noAutofit/>
          </a:bodyPr>
          <a:lstStyle/>
          <a:p>
            <a:pPr indent="457200" algn="just">
              <a:lnSpc>
                <a:spcPct val="200000"/>
              </a:lnSpc>
              <a:spcAft>
                <a:spcPts val="0"/>
              </a:spcAft>
            </a:pPr>
            <a:r>
              <a:rPr lang="en-US" sz="1600" dirty="0">
                <a:latin typeface="Times New Roman"/>
                <a:ea typeface="Times New Roman"/>
                <a:cs typeface="Times New Roman"/>
              </a:rPr>
              <a:t>The incentive packages that were made available to traders and senior executives on Wall Street were now </a:t>
            </a:r>
            <a:r>
              <a:rPr lang="en-AU" sz="1600" dirty="0">
                <a:latin typeface="Times New Roman"/>
                <a:ea typeface="Times New Roman"/>
                <a:cs typeface="Times New Roman"/>
              </a:rPr>
              <a:t>working to expand the subprime market and inflate the housing bubble</a:t>
            </a:r>
            <a:r>
              <a:rPr lang="en-US" sz="1600" dirty="0">
                <a:latin typeface="Times New Roman"/>
                <a:ea typeface="Times New Roman"/>
                <a:cs typeface="Times New Roman"/>
              </a:rPr>
              <a:t>. </a:t>
            </a:r>
            <a:r>
              <a:rPr lang="en-US" sz="1600" dirty="0" smtClean="0">
                <a:latin typeface="Times New Roman"/>
                <a:ea typeface="Times New Roman"/>
                <a:cs typeface="Times New Roman"/>
              </a:rPr>
              <a:t>Those </a:t>
            </a:r>
            <a:r>
              <a:rPr lang="en-US" sz="1600" dirty="0">
                <a:latin typeface="Times New Roman"/>
                <a:ea typeface="Times New Roman"/>
                <a:cs typeface="Times New Roman"/>
              </a:rPr>
              <a:t>who ran the biggest financial institutions in the country were now “running with the bulls” regardless of the risks involved. </a:t>
            </a:r>
            <a:endParaRPr lang="en-US" sz="1600" dirty="0" smtClean="0">
              <a:latin typeface="Times New Roman"/>
              <a:ea typeface="Times New Roman"/>
              <a:cs typeface="Times New Roman"/>
            </a:endParaRPr>
          </a:p>
          <a:p>
            <a:pPr indent="457200" algn="just">
              <a:lnSpc>
                <a:spcPct val="200000"/>
              </a:lnSpc>
              <a:spcAft>
                <a:spcPts val="0"/>
              </a:spcAft>
            </a:pPr>
            <a:r>
              <a:rPr lang="en-US" sz="1600" dirty="0" smtClean="0">
                <a:latin typeface="Times New Roman"/>
                <a:ea typeface="Times New Roman"/>
                <a:cs typeface="Times New Roman"/>
              </a:rPr>
              <a:t>In </a:t>
            </a:r>
            <a:r>
              <a:rPr lang="en-US" sz="1600" dirty="0">
                <a:latin typeface="Times New Roman"/>
                <a:ea typeface="Times New Roman"/>
                <a:cs typeface="Times New Roman"/>
              </a:rPr>
              <a:t>the hyper environment of Wall Street, no amount of money is ever enough. To maintain one’s status and position in the company, one has to perform to the standards of the opposition. </a:t>
            </a:r>
            <a:endParaRPr lang="en-US" sz="1600" dirty="0" smtClean="0">
              <a:latin typeface="Times New Roman"/>
              <a:ea typeface="Times New Roman"/>
              <a:cs typeface="Times New Roman"/>
            </a:endParaRPr>
          </a:p>
          <a:p>
            <a:pPr indent="457200" algn="just">
              <a:lnSpc>
                <a:spcPct val="200000"/>
              </a:lnSpc>
              <a:spcAft>
                <a:spcPts val="0"/>
              </a:spcAft>
            </a:pPr>
            <a:r>
              <a:rPr lang="en-US" sz="1600" dirty="0" smtClean="0">
                <a:latin typeface="Times New Roman"/>
                <a:ea typeface="Times New Roman"/>
                <a:cs typeface="Times New Roman"/>
              </a:rPr>
              <a:t>Given </a:t>
            </a:r>
            <a:r>
              <a:rPr lang="en-US" sz="1600" dirty="0">
                <a:latin typeface="Times New Roman"/>
                <a:ea typeface="Times New Roman"/>
                <a:cs typeface="Times New Roman"/>
              </a:rPr>
              <a:t>the financial incentives they faced, strategies for achieving immediate success made sense, while ignoring the fact that the strategies ultimately were likely to bring down the whole system. </a:t>
            </a:r>
            <a:endParaRPr lang="en-AU" sz="1600" dirty="0"/>
          </a:p>
        </p:txBody>
      </p:sp>
    </p:spTree>
    <p:extLst>
      <p:ext uri="{BB962C8B-B14F-4D97-AF65-F5344CB8AC3E}">
        <p14:creationId xmlns:p14="http://schemas.microsoft.com/office/powerpoint/2010/main" val="3741372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barn(inVertical)">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a:solidFill>
                  <a:srgbClr val="DBF5F9">
                    <a:satMod val="200000"/>
                  </a:srgbClr>
                </a:solidFill>
              </a:rPr>
              <a:t>Bonuses and incentive </a:t>
            </a:r>
            <a:r>
              <a:rPr lang="en-AU" i="1" dirty="0" smtClean="0">
                <a:solidFill>
                  <a:srgbClr val="DBF5F9">
                    <a:satMod val="200000"/>
                  </a:srgbClr>
                </a:solidFill>
              </a:rPr>
              <a:t>packages (</a:t>
            </a:r>
            <a:r>
              <a:rPr lang="en-AU" i="1" dirty="0" err="1" smtClean="0">
                <a:solidFill>
                  <a:srgbClr val="DBF5F9">
                    <a:satMod val="200000"/>
                  </a:srgbClr>
                </a:solidFill>
              </a:rPr>
              <a:t>cont</a:t>
            </a:r>
            <a:r>
              <a:rPr lang="en-AU" i="1" dirty="0" smtClean="0">
                <a:solidFill>
                  <a:srgbClr val="DBF5F9">
                    <a:satMod val="200000"/>
                  </a:srgbClr>
                </a:solidFill>
              </a:rPr>
              <a:t>)</a:t>
            </a:r>
            <a:endParaRPr lang="en-AU" dirty="0"/>
          </a:p>
        </p:txBody>
      </p:sp>
      <p:sp>
        <p:nvSpPr>
          <p:cNvPr id="3" name="Content Placeholder 2"/>
          <p:cNvSpPr>
            <a:spLocks noGrp="1"/>
          </p:cNvSpPr>
          <p:nvPr>
            <p:ph idx="1"/>
          </p:nvPr>
        </p:nvSpPr>
        <p:spPr/>
        <p:txBody>
          <a:bodyPr>
            <a:normAutofit fontScale="92500" lnSpcReduction="20000"/>
          </a:bodyPr>
          <a:lstStyle/>
          <a:p>
            <a:pPr lvl="0" indent="457200" algn="just">
              <a:lnSpc>
                <a:spcPct val="200000"/>
              </a:lnSpc>
              <a:buClr>
                <a:srgbClr val="DBF5F9"/>
              </a:buClr>
            </a:pPr>
            <a:r>
              <a:rPr lang="en-US" sz="1600" dirty="0">
                <a:solidFill>
                  <a:prstClr val="white"/>
                </a:solidFill>
                <a:latin typeface="Times New Roman"/>
                <a:ea typeface="Times New Roman"/>
                <a:cs typeface="Times New Roman"/>
              </a:rPr>
              <a:t>In 2006, CEOs at the big banks, such as Bear Stearns, Lehman Brothers, Goldman Sachs, Merrill Lynch, Morgan Stanley, Citigroup, and Bank of America, were being paid upward of $50 million a year (in prices of the day) with stock and option ownerships in the company that were in the hundreds of millions of dollars. </a:t>
            </a:r>
            <a:endParaRPr lang="en-US" sz="1600" dirty="0" smtClean="0">
              <a:solidFill>
                <a:prstClr val="white"/>
              </a:solidFill>
              <a:latin typeface="Times New Roman"/>
              <a:ea typeface="Times New Roman"/>
              <a:cs typeface="Times New Roman"/>
            </a:endParaRPr>
          </a:p>
          <a:p>
            <a:pPr lvl="0" indent="457200" algn="just">
              <a:lnSpc>
                <a:spcPct val="200000"/>
              </a:lnSpc>
              <a:buClr>
                <a:srgbClr val="DBF5F9"/>
              </a:buClr>
            </a:pPr>
            <a:r>
              <a:rPr lang="en-US" sz="1600" dirty="0" smtClean="0">
                <a:solidFill>
                  <a:prstClr val="white"/>
                </a:solidFill>
                <a:latin typeface="Times New Roman"/>
                <a:ea typeface="Times New Roman"/>
                <a:cs typeface="Times New Roman"/>
              </a:rPr>
              <a:t>At </a:t>
            </a:r>
            <a:r>
              <a:rPr lang="en-US" sz="1600" dirty="0">
                <a:solidFill>
                  <a:prstClr val="white"/>
                </a:solidFill>
                <a:latin typeface="Times New Roman"/>
                <a:ea typeface="Times New Roman"/>
                <a:cs typeface="Times New Roman"/>
              </a:rPr>
              <a:t>the start of 2005, the CEO at Citibank, Chuck Prince, was aware that being cautious would have involved forgoing a significant growth opportunity, something he was not prepared to do. He authorized a rapid expansion of Citi’s securitization businesses, especially those dealing with subprime mortgages. As Prince put it in an interview with the </a:t>
            </a:r>
            <a:r>
              <a:rPr lang="en-US" sz="1600" i="1" dirty="0">
                <a:solidFill>
                  <a:prstClr val="white"/>
                </a:solidFill>
                <a:latin typeface="Times New Roman"/>
                <a:ea typeface="Times New Roman"/>
                <a:cs typeface="Times New Roman"/>
              </a:rPr>
              <a:t>Financial Times</a:t>
            </a:r>
            <a:r>
              <a:rPr lang="en-US" sz="1600" dirty="0">
                <a:solidFill>
                  <a:prstClr val="white"/>
                </a:solidFill>
                <a:latin typeface="Times New Roman"/>
                <a:ea typeface="Times New Roman"/>
                <a:cs typeface="Times New Roman"/>
              </a:rPr>
              <a:t> in July 2007: </a:t>
            </a:r>
            <a:endParaRPr lang="en-US" sz="1600" dirty="0" smtClean="0">
              <a:solidFill>
                <a:prstClr val="white"/>
              </a:solidFill>
              <a:latin typeface="Times New Roman"/>
              <a:ea typeface="Times New Roman"/>
              <a:cs typeface="Times New Roman"/>
            </a:endParaRPr>
          </a:p>
          <a:p>
            <a:pPr lvl="0" indent="457200" algn="just">
              <a:lnSpc>
                <a:spcPct val="200000"/>
              </a:lnSpc>
              <a:buClr>
                <a:srgbClr val="DBF5F9"/>
              </a:buClr>
            </a:pPr>
            <a:r>
              <a:rPr lang="en-US" sz="1600" dirty="0" smtClean="0">
                <a:solidFill>
                  <a:prstClr val="white"/>
                </a:solidFill>
                <a:latin typeface="Times New Roman"/>
                <a:ea typeface="Times New Roman"/>
                <a:cs typeface="Times New Roman"/>
              </a:rPr>
              <a:t>“</a:t>
            </a:r>
            <a:r>
              <a:rPr lang="en-US" sz="1600" dirty="0">
                <a:solidFill>
                  <a:prstClr val="white"/>
                </a:solidFill>
                <a:latin typeface="Times New Roman"/>
                <a:ea typeface="Times New Roman"/>
                <a:cs typeface="Times New Roman"/>
              </a:rPr>
              <a:t>As long as the music is playing, you’ve got to get up and dance.” </a:t>
            </a:r>
            <a:endParaRPr lang="en-AU" sz="1600" dirty="0">
              <a:solidFill>
                <a:prstClr val="white"/>
              </a:solidFill>
              <a:latin typeface="Calibri"/>
              <a:ea typeface="Calibri"/>
              <a:cs typeface="Times New Roman"/>
            </a:endParaRPr>
          </a:p>
          <a:p>
            <a:endParaRPr lang="en-AU" dirty="0"/>
          </a:p>
        </p:txBody>
      </p:sp>
    </p:spTree>
    <p:extLst>
      <p:ext uri="{BB962C8B-B14F-4D97-AF65-F5344CB8AC3E}">
        <p14:creationId xmlns:p14="http://schemas.microsoft.com/office/powerpoint/2010/main" val="4219776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smtClean="0"/>
              <a:t>Losing track</a:t>
            </a:r>
            <a:endParaRPr lang="en-AU" i="1" dirty="0"/>
          </a:p>
        </p:txBody>
      </p:sp>
      <p:sp>
        <p:nvSpPr>
          <p:cNvPr id="3" name="Content Placeholder 2"/>
          <p:cNvSpPr>
            <a:spLocks noGrp="1"/>
          </p:cNvSpPr>
          <p:nvPr>
            <p:ph idx="1"/>
          </p:nvPr>
        </p:nvSpPr>
        <p:spPr/>
        <p:txBody>
          <a:bodyPr>
            <a:normAutofit fontScale="85000" lnSpcReduction="10000"/>
          </a:bodyPr>
          <a:lstStyle/>
          <a:p>
            <a:r>
              <a:rPr lang="en-US" sz="3200" dirty="0">
                <a:latin typeface="Times New Roman"/>
                <a:ea typeface="Times New Roman"/>
              </a:rPr>
              <a:t>Coupled with the highly dubious accreditations accorded to the securitized instruments by the rating agencies, a time-bomb </a:t>
            </a:r>
            <a:r>
              <a:rPr lang="en-US" sz="3200" dirty="0" smtClean="0">
                <a:latin typeface="Times New Roman"/>
                <a:ea typeface="Times New Roman"/>
              </a:rPr>
              <a:t>in </a:t>
            </a:r>
            <a:r>
              <a:rPr lang="en-US" sz="3200" dirty="0">
                <a:latin typeface="Times New Roman"/>
                <a:ea typeface="Times New Roman"/>
              </a:rPr>
              <a:t>the system was that if the mortgage repayments across the range of house purchasers were to fall below the predictions of the models, with an attendant decline in the valuations of the </a:t>
            </a:r>
            <a:r>
              <a:rPr lang="en-US" sz="3200" dirty="0" err="1">
                <a:latin typeface="Times New Roman"/>
                <a:ea typeface="Times New Roman"/>
              </a:rPr>
              <a:t>RBSs</a:t>
            </a:r>
            <a:r>
              <a:rPr lang="en-US" sz="3200" dirty="0">
                <a:latin typeface="Times New Roman"/>
                <a:ea typeface="Times New Roman"/>
              </a:rPr>
              <a:t>, </a:t>
            </a:r>
            <a:r>
              <a:rPr lang="en-US" sz="3200" dirty="0" err="1">
                <a:latin typeface="Times New Roman"/>
                <a:ea typeface="Times New Roman"/>
              </a:rPr>
              <a:t>CDOs</a:t>
            </a:r>
            <a:r>
              <a:rPr lang="en-US" sz="3200" dirty="0">
                <a:latin typeface="Times New Roman"/>
                <a:ea typeface="Times New Roman"/>
              </a:rPr>
              <a:t>, </a:t>
            </a:r>
            <a:r>
              <a:rPr lang="en-US" sz="3200" dirty="0" err="1">
                <a:latin typeface="Times New Roman"/>
                <a:ea typeface="Times New Roman"/>
              </a:rPr>
              <a:t>CDSs</a:t>
            </a:r>
            <a:r>
              <a:rPr lang="en-US" sz="3200" dirty="0">
                <a:latin typeface="Times New Roman"/>
                <a:ea typeface="Times New Roman"/>
              </a:rPr>
              <a:t> and other securitized instruments, it would be near impossible to determine who owed what to whom. </a:t>
            </a:r>
            <a:endParaRPr lang="en-US" sz="3200" dirty="0" smtClean="0">
              <a:latin typeface="Times New Roman"/>
              <a:ea typeface="Times New Roman"/>
            </a:endParaRPr>
          </a:p>
          <a:p>
            <a:r>
              <a:rPr lang="en-US" sz="3200" dirty="0" smtClean="0">
                <a:latin typeface="Times New Roman"/>
                <a:ea typeface="Times New Roman"/>
              </a:rPr>
              <a:t>The </a:t>
            </a:r>
            <a:r>
              <a:rPr lang="en-US" sz="3200" dirty="0">
                <a:latin typeface="Times New Roman"/>
                <a:ea typeface="Times New Roman"/>
              </a:rPr>
              <a:t>system had not learned to allocate risk, it had merely lost track of it.</a:t>
            </a:r>
            <a:endParaRPr lang="en-AU" dirty="0"/>
          </a:p>
        </p:txBody>
      </p:sp>
    </p:spTree>
    <p:extLst>
      <p:ext uri="{BB962C8B-B14F-4D97-AF65-F5344CB8AC3E}">
        <p14:creationId xmlns:p14="http://schemas.microsoft.com/office/powerpoint/2010/main" val="1575060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3400"/>
            <a:ext cx="7772400" cy="914400"/>
          </a:xfrm>
        </p:spPr>
        <p:txBody>
          <a:bodyPr/>
          <a:lstStyle/>
          <a:p>
            <a:r>
              <a:rPr lang="en-AU" i="1" dirty="0" smtClean="0"/>
              <a:t>A </a:t>
            </a:r>
            <a:r>
              <a:rPr lang="en-AU" i="1" dirty="0" err="1" smtClean="0"/>
              <a:t>Minsky</a:t>
            </a:r>
            <a:r>
              <a:rPr lang="en-AU" i="1" dirty="0" smtClean="0"/>
              <a:t> Moment</a:t>
            </a:r>
            <a:endParaRPr lang="en-AU" i="1" dirty="0"/>
          </a:p>
        </p:txBody>
      </p:sp>
      <p:sp>
        <p:nvSpPr>
          <p:cNvPr id="3" name="Content Placeholder 2"/>
          <p:cNvSpPr>
            <a:spLocks noGrp="1"/>
          </p:cNvSpPr>
          <p:nvPr>
            <p:ph idx="1"/>
          </p:nvPr>
        </p:nvSpPr>
        <p:spPr>
          <a:xfrm>
            <a:off x="914400" y="1371600"/>
            <a:ext cx="7772400" cy="4983960"/>
          </a:xfrm>
        </p:spPr>
        <p:txBody>
          <a:bodyPr>
            <a:normAutofit fontScale="85000" lnSpcReduction="10000"/>
          </a:bodyPr>
          <a:lstStyle/>
          <a:p>
            <a:r>
              <a:rPr lang="en-US" sz="3200" dirty="0">
                <a:latin typeface="Times New Roman"/>
                <a:ea typeface="Times New Roman"/>
              </a:rPr>
              <a:t>Prices, however, cannot escalate upward forever. </a:t>
            </a:r>
            <a:endParaRPr lang="en-US" sz="3200" dirty="0" smtClean="0">
              <a:latin typeface="Times New Roman"/>
              <a:ea typeface="Times New Roman"/>
            </a:endParaRPr>
          </a:p>
          <a:p>
            <a:r>
              <a:rPr lang="en-US" sz="3200" dirty="0" smtClean="0">
                <a:latin typeface="Times New Roman"/>
                <a:ea typeface="Times New Roman"/>
              </a:rPr>
              <a:t>They </a:t>
            </a:r>
            <a:r>
              <a:rPr lang="en-US" sz="3200" dirty="0">
                <a:latin typeface="Times New Roman"/>
                <a:ea typeface="Times New Roman"/>
              </a:rPr>
              <a:t>are increasingly reported as being at an “all-time high” and revealed to be “unrealistic”. </a:t>
            </a:r>
            <a:endParaRPr lang="en-US" sz="3200" dirty="0" smtClean="0">
              <a:latin typeface="Times New Roman"/>
              <a:ea typeface="Times New Roman"/>
            </a:endParaRPr>
          </a:p>
          <a:p>
            <a:r>
              <a:rPr lang="en-US" sz="3200" dirty="0" smtClean="0">
                <a:latin typeface="Times New Roman"/>
                <a:ea typeface="Times New Roman"/>
              </a:rPr>
              <a:t>At </a:t>
            </a:r>
            <a:r>
              <a:rPr lang="en-US" sz="3200" dirty="0">
                <a:latin typeface="Times New Roman"/>
                <a:ea typeface="Times New Roman"/>
              </a:rPr>
              <a:t>some point, the realization hits home that it might be more advisable to sell rather than to buy. </a:t>
            </a:r>
            <a:endParaRPr lang="en-US" sz="3200" dirty="0" smtClean="0">
              <a:latin typeface="Times New Roman"/>
              <a:ea typeface="Times New Roman"/>
            </a:endParaRPr>
          </a:p>
          <a:p>
            <a:r>
              <a:rPr lang="en-US" sz="3200" dirty="0" smtClean="0">
                <a:latin typeface="Times New Roman"/>
                <a:ea typeface="Times New Roman"/>
              </a:rPr>
              <a:t>At some point, a collapse </a:t>
            </a:r>
            <a:r>
              <a:rPr lang="en-US" sz="3200" dirty="0">
                <a:latin typeface="Times New Roman"/>
                <a:ea typeface="Times New Roman"/>
              </a:rPr>
              <a:t>of asset values is precipitated, leading to a spiral of declining investment, declining profits, and declining asset prices. </a:t>
            </a:r>
            <a:endParaRPr lang="en-US" sz="3200" dirty="0" smtClean="0">
              <a:latin typeface="Times New Roman"/>
              <a:ea typeface="Times New Roman"/>
            </a:endParaRPr>
          </a:p>
          <a:p>
            <a:r>
              <a:rPr lang="en-US" sz="3200" dirty="0" smtClean="0">
                <a:latin typeface="Times New Roman"/>
                <a:ea typeface="Times New Roman"/>
              </a:rPr>
              <a:t>This </a:t>
            </a:r>
            <a:r>
              <a:rPr lang="en-US" sz="3200" dirty="0">
                <a:latin typeface="Times New Roman"/>
                <a:ea typeface="Times New Roman"/>
              </a:rPr>
              <a:t>is what has become termed a </a:t>
            </a:r>
            <a:r>
              <a:rPr lang="en-US" sz="3200" i="1" dirty="0" err="1">
                <a:latin typeface="Times New Roman"/>
                <a:ea typeface="Times New Roman"/>
              </a:rPr>
              <a:t>Minsky</a:t>
            </a:r>
            <a:r>
              <a:rPr lang="en-US" sz="3200" i="1" dirty="0">
                <a:latin typeface="Times New Roman"/>
                <a:ea typeface="Times New Roman"/>
              </a:rPr>
              <a:t> </a:t>
            </a:r>
            <a:r>
              <a:rPr lang="en-US" sz="3200" i="1" dirty="0" smtClean="0">
                <a:latin typeface="Times New Roman"/>
                <a:ea typeface="Times New Roman"/>
              </a:rPr>
              <a:t>moment</a:t>
            </a:r>
            <a:r>
              <a:rPr lang="en-US" sz="3200" dirty="0" smtClean="0">
                <a:latin typeface="Times New Roman"/>
                <a:ea typeface="Times New Roman"/>
              </a:rPr>
              <a:t>, after the economist Hyman </a:t>
            </a:r>
            <a:r>
              <a:rPr lang="en-US" sz="3200" dirty="0" err="1" smtClean="0">
                <a:latin typeface="Times New Roman"/>
                <a:ea typeface="Times New Roman"/>
              </a:rPr>
              <a:t>Minsky</a:t>
            </a:r>
            <a:r>
              <a:rPr lang="en-US" sz="3200" dirty="0" smtClean="0">
                <a:latin typeface="Times New Roman"/>
                <a:ea typeface="Times New Roman"/>
              </a:rPr>
              <a:t>.</a:t>
            </a:r>
            <a:endParaRPr lang="en-AU" dirty="0"/>
          </a:p>
        </p:txBody>
      </p:sp>
    </p:spTree>
    <p:extLst>
      <p:ext uri="{BB962C8B-B14F-4D97-AF65-F5344CB8AC3E}">
        <p14:creationId xmlns:p14="http://schemas.microsoft.com/office/powerpoint/2010/main" val="2516799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smtClean="0"/>
              <a:t>Leverage</a:t>
            </a:r>
            <a:endParaRPr lang="en-AU" i="1" dirty="0"/>
          </a:p>
        </p:txBody>
      </p:sp>
      <p:sp>
        <p:nvSpPr>
          <p:cNvPr id="3" name="Content Placeholder 2"/>
          <p:cNvSpPr>
            <a:spLocks noGrp="1"/>
          </p:cNvSpPr>
          <p:nvPr>
            <p:ph idx="1"/>
          </p:nvPr>
        </p:nvSpPr>
        <p:spPr/>
        <p:txBody>
          <a:bodyPr>
            <a:normAutofit fontScale="85000" lnSpcReduction="20000"/>
          </a:bodyPr>
          <a:lstStyle/>
          <a:p>
            <a:r>
              <a:rPr lang="en-US" sz="3200" dirty="0">
                <a:latin typeface="Times New Roman"/>
                <a:ea typeface="Times New Roman"/>
              </a:rPr>
              <a:t>At this time, household debt represented about a third of the total debt in the economy and the big industrial corporations were also borrowing more heavily. </a:t>
            </a:r>
            <a:endParaRPr lang="en-US" sz="3200" dirty="0" smtClean="0">
              <a:latin typeface="Times New Roman"/>
              <a:ea typeface="Times New Roman"/>
            </a:endParaRPr>
          </a:p>
          <a:p>
            <a:r>
              <a:rPr lang="en-US" sz="3200" dirty="0" smtClean="0">
                <a:latin typeface="Times New Roman"/>
                <a:ea typeface="Times New Roman"/>
              </a:rPr>
              <a:t>But </a:t>
            </a:r>
            <a:r>
              <a:rPr lang="en-US" sz="3200" dirty="0">
                <a:latin typeface="Times New Roman"/>
                <a:ea typeface="Times New Roman"/>
              </a:rPr>
              <a:t>the biggest rise in borrowing was in the financial sector. </a:t>
            </a:r>
            <a:endParaRPr lang="en-US" sz="3200" dirty="0" smtClean="0">
              <a:latin typeface="Times New Roman"/>
              <a:ea typeface="Times New Roman"/>
            </a:endParaRPr>
          </a:p>
          <a:p>
            <a:r>
              <a:rPr lang="en-US" sz="3200" dirty="0" smtClean="0">
                <a:latin typeface="Times New Roman"/>
                <a:ea typeface="Times New Roman"/>
              </a:rPr>
              <a:t>As </a:t>
            </a:r>
            <a:r>
              <a:rPr lang="en-US" sz="3200" dirty="0">
                <a:latin typeface="Times New Roman"/>
                <a:ea typeface="Times New Roman"/>
              </a:rPr>
              <a:t>interest rates tumbled, commercial banks, investment banks, mortgage finance companies, real estate investment funds, private equity companies, hedge funds and financial companies of other types, had all leveraged up their balance sheets by taking advantage of cheap debt. </a:t>
            </a:r>
            <a:endParaRPr lang="en-AU" dirty="0"/>
          </a:p>
        </p:txBody>
      </p:sp>
    </p:spTree>
    <p:extLst>
      <p:ext uri="{BB962C8B-B14F-4D97-AF65-F5344CB8AC3E}">
        <p14:creationId xmlns:p14="http://schemas.microsoft.com/office/powerpoint/2010/main" val="3713788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a:solidFill>
                  <a:srgbClr val="DBF5F9">
                    <a:satMod val="200000"/>
                  </a:srgbClr>
                </a:solidFill>
              </a:rPr>
              <a:t>The </a:t>
            </a:r>
            <a:r>
              <a:rPr lang="en-AU" i="1" dirty="0" smtClean="0">
                <a:solidFill>
                  <a:srgbClr val="DBF5F9">
                    <a:satMod val="200000"/>
                  </a:srgbClr>
                </a:solidFill>
              </a:rPr>
              <a:t>impact of leverage</a:t>
            </a:r>
            <a:endParaRPr lang="en-AU" dirty="0"/>
          </a:p>
        </p:txBody>
      </p:sp>
      <p:sp>
        <p:nvSpPr>
          <p:cNvPr id="3" name="Content Placeholder 2"/>
          <p:cNvSpPr>
            <a:spLocks noGrp="1"/>
          </p:cNvSpPr>
          <p:nvPr>
            <p:ph idx="1"/>
          </p:nvPr>
        </p:nvSpPr>
        <p:spPr/>
        <p:txBody>
          <a:bodyPr>
            <a:normAutofit fontScale="47500" lnSpcReduction="20000"/>
          </a:bodyPr>
          <a:lstStyle/>
          <a:p>
            <a:pPr indent="457200" algn="just">
              <a:lnSpc>
                <a:spcPct val="200000"/>
              </a:lnSpc>
              <a:spcAft>
                <a:spcPts val="0"/>
              </a:spcAft>
            </a:pPr>
            <a:r>
              <a:rPr lang="en-US" sz="3200" dirty="0">
                <a:latin typeface="Times New Roman"/>
                <a:ea typeface="Times New Roman"/>
                <a:cs typeface="Times New Roman"/>
              </a:rPr>
              <a:t>The big investment banks had raised large sums of money on a short-term basis and were using it to finance long-term investments, such as mortgage securities, as well as various related derivative products. </a:t>
            </a:r>
            <a:endParaRPr lang="en-US" sz="3200" dirty="0" smtClean="0">
              <a:latin typeface="Times New Roman"/>
              <a:ea typeface="Times New Roman"/>
              <a:cs typeface="Times New Roman"/>
            </a:endParaRPr>
          </a:p>
          <a:p>
            <a:pPr indent="457200" algn="just">
              <a:lnSpc>
                <a:spcPct val="200000"/>
              </a:lnSpc>
              <a:spcAft>
                <a:spcPts val="0"/>
              </a:spcAft>
            </a:pPr>
            <a:r>
              <a:rPr lang="en-US" sz="3200" dirty="0" smtClean="0">
                <a:latin typeface="Times New Roman"/>
                <a:ea typeface="Times New Roman"/>
                <a:cs typeface="Times New Roman"/>
              </a:rPr>
              <a:t>Lehman </a:t>
            </a:r>
            <a:r>
              <a:rPr lang="en-US" sz="3200" dirty="0">
                <a:latin typeface="Times New Roman"/>
                <a:ea typeface="Times New Roman"/>
                <a:cs typeface="Times New Roman"/>
              </a:rPr>
              <a:t>Brothers had something like $20 billion in shareholders’ equity, but some $500 billion in </a:t>
            </a:r>
            <a:r>
              <a:rPr lang="en-US" sz="3200" dirty="0" smtClean="0">
                <a:latin typeface="Times New Roman"/>
                <a:ea typeface="Times New Roman"/>
                <a:cs typeface="Times New Roman"/>
              </a:rPr>
              <a:t>debt and other liabilities</a:t>
            </a:r>
            <a:r>
              <a:rPr lang="en-US" sz="3200" dirty="0">
                <a:latin typeface="Times New Roman"/>
                <a:ea typeface="Times New Roman"/>
                <a:cs typeface="Times New Roman"/>
              </a:rPr>
              <a:t>; and not too dissimilar in proportion, were Bear Stearns and Merrill Lynch. </a:t>
            </a:r>
            <a:endParaRPr lang="en-US" sz="3200" dirty="0" smtClean="0">
              <a:latin typeface="Times New Roman"/>
              <a:ea typeface="Times New Roman"/>
              <a:cs typeface="Times New Roman"/>
            </a:endParaRPr>
          </a:p>
          <a:p>
            <a:pPr indent="457200" algn="just">
              <a:lnSpc>
                <a:spcPct val="200000"/>
              </a:lnSpc>
              <a:spcAft>
                <a:spcPts val="0"/>
              </a:spcAft>
            </a:pPr>
            <a:r>
              <a:rPr lang="en-US" sz="3200" dirty="0">
                <a:latin typeface="Times New Roman"/>
                <a:ea typeface="Times New Roman"/>
              </a:rPr>
              <a:t>At the end of 2007, Bear Stearns and Lehman </a:t>
            </a:r>
            <a:r>
              <a:rPr lang="en-US" sz="3200" dirty="0" smtClean="0">
                <a:latin typeface="Times New Roman"/>
                <a:ea typeface="Times New Roman"/>
              </a:rPr>
              <a:t>both </a:t>
            </a:r>
            <a:r>
              <a:rPr lang="en-US" sz="3200" dirty="0">
                <a:latin typeface="Times New Roman"/>
                <a:ea typeface="Times New Roman"/>
              </a:rPr>
              <a:t>had leverage ratios of more than thirty to one. With this sort of leverage, a 4 percent drop in the value of a firm’s assets would wipe out their entire capital base. </a:t>
            </a:r>
            <a:endParaRPr lang="en-US" sz="3200" dirty="0" smtClean="0">
              <a:latin typeface="Times New Roman"/>
              <a:ea typeface="Times New Roman"/>
            </a:endParaRPr>
          </a:p>
          <a:p>
            <a:pPr indent="457200" algn="just">
              <a:lnSpc>
                <a:spcPct val="200000"/>
              </a:lnSpc>
              <a:spcAft>
                <a:spcPts val="0"/>
              </a:spcAft>
            </a:pPr>
            <a:r>
              <a:rPr lang="en-US" sz="3200" dirty="0" smtClean="0">
                <a:latin typeface="Times New Roman"/>
              </a:rPr>
              <a:t>///</a:t>
            </a:r>
            <a:endParaRPr lang="en-AU" dirty="0"/>
          </a:p>
        </p:txBody>
      </p:sp>
    </p:spTree>
    <p:extLst>
      <p:ext uri="{BB962C8B-B14F-4D97-AF65-F5344CB8AC3E}">
        <p14:creationId xmlns:p14="http://schemas.microsoft.com/office/powerpoint/2010/main" val="3999406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smtClean="0"/>
              <a:t>A fall in US house prices</a:t>
            </a:r>
            <a:endParaRPr lang="en-AU" i="1" dirty="0"/>
          </a:p>
        </p:txBody>
      </p:sp>
      <p:sp>
        <p:nvSpPr>
          <p:cNvPr id="3" name="Content Placeholder 2"/>
          <p:cNvSpPr>
            <a:spLocks noGrp="1"/>
          </p:cNvSpPr>
          <p:nvPr>
            <p:ph idx="1"/>
          </p:nvPr>
        </p:nvSpPr>
        <p:spPr>
          <a:xfrm>
            <a:off x="914400" y="1295400"/>
            <a:ext cx="7772400" cy="5410200"/>
          </a:xfrm>
        </p:spPr>
        <p:txBody>
          <a:bodyPr>
            <a:normAutofit fontScale="40000" lnSpcReduction="20000"/>
          </a:bodyPr>
          <a:lstStyle/>
          <a:p>
            <a:pPr indent="457200" algn="just">
              <a:lnSpc>
                <a:spcPct val="200000"/>
              </a:lnSpc>
              <a:spcAft>
                <a:spcPts val="0"/>
              </a:spcAft>
            </a:pPr>
            <a:r>
              <a:rPr lang="en-US" sz="3300" dirty="0" smtClean="0">
                <a:solidFill>
                  <a:prstClr val="white"/>
                </a:solidFill>
                <a:latin typeface="Times New Roman"/>
                <a:ea typeface="Times New Roman"/>
                <a:cs typeface="Times New Roman"/>
              </a:rPr>
              <a:t>By </a:t>
            </a:r>
            <a:r>
              <a:rPr lang="en-US" sz="3300" dirty="0">
                <a:solidFill>
                  <a:prstClr val="white"/>
                </a:solidFill>
                <a:latin typeface="Times New Roman"/>
                <a:ea typeface="Times New Roman"/>
                <a:cs typeface="Times New Roman"/>
              </a:rPr>
              <a:t>late 2006, house prices were falling in many parts of the </a:t>
            </a:r>
            <a:r>
              <a:rPr lang="en-US" sz="3300" dirty="0" smtClean="0">
                <a:solidFill>
                  <a:prstClr val="white"/>
                </a:solidFill>
                <a:latin typeface="Times New Roman"/>
                <a:ea typeface="Times New Roman"/>
                <a:cs typeface="Times New Roman"/>
              </a:rPr>
              <a:t>country.  </a:t>
            </a:r>
          </a:p>
          <a:p>
            <a:pPr indent="457200" algn="just">
              <a:lnSpc>
                <a:spcPct val="200000"/>
              </a:lnSpc>
              <a:spcAft>
                <a:spcPts val="0"/>
              </a:spcAft>
            </a:pPr>
            <a:r>
              <a:rPr lang="en-US" sz="3200" dirty="0" smtClean="0">
                <a:latin typeface="Times New Roman"/>
                <a:ea typeface="Times New Roman"/>
                <a:cs typeface="Times New Roman"/>
              </a:rPr>
              <a:t>A </a:t>
            </a:r>
            <a:r>
              <a:rPr lang="en-US" sz="3200" dirty="0">
                <a:latin typeface="Times New Roman"/>
                <a:ea typeface="Times New Roman"/>
                <a:cs typeface="Times New Roman"/>
              </a:rPr>
              <a:t>vicious circle was at work as foreclosures rose </a:t>
            </a:r>
            <a:r>
              <a:rPr lang="en-US" sz="3200" dirty="0" smtClean="0">
                <a:latin typeface="Times New Roman"/>
                <a:ea typeface="Times New Roman"/>
                <a:cs typeface="Times New Roman"/>
              </a:rPr>
              <a:t>sharply, leading to a glut of forced </a:t>
            </a:r>
            <a:r>
              <a:rPr lang="en-US" sz="3200" dirty="0">
                <a:latin typeface="Times New Roman"/>
                <a:ea typeface="Times New Roman"/>
                <a:cs typeface="Times New Roman"/>
              </a:rPr>
              <a:t>sales and adding to increased downward pressure on prices.  </a:t>
            </a:r>
            <a:endParaRPr lang="en-US" sz="3200" dirty="0" smtClean="0">
              <a:latin typeface="Times New Roman"/>
              <a:ea typeface="Times New Roman"/>
              <a:cs typeface="Times New Roman"/>
            </a:endParaRPr>
          </a:p>
          <a:p>
            <a:pPr indent="457200" algn="just">
              <a:lnSpc>
                <a:spcPct val="200000"/>
              </a:lnSpc>
              <a:spcAft>
                <a:spcPts val="0"/>
              </a:spcAft>
            </a:pPr>
            <a:r>
              <a:rPr lang="en-US" sz="3300" dirty="0">
                <a:solidFill>
                  <a:prstClr val="white"/>
                </a:solidFill>
                <a:latin typeface="Times New Roman"/>
                <a:ea typeface="Times New Roman"/>
                <a:cs typeface="Times New Roman"/>
              </a:rPr>
              <a:t>Storm clouds were </a:t>
            </a:r>
            <a:r>
              <a:rPr lang="en-US" sz="3300" dirty="0" smtClean="0">
                <a:solidFill>
                  <a:prstClr val="white"/>
                </a:solidFill>
                <a:latin typeface="Times New Roman"/>
                <a:ea typeface="Times New Roman"/>
                <a:cs typeface="Times New Roman"/>
              </a:rPr>
              <a:t>building.          </a:t>
            </a:r>
            <a:r>
              <a:rPr lang="en-US" sz="3200" dirty="0" smtClean="0">
                <a:latin typeface="Times New Roman"/>
                <a:ea typeface="Times New Roman"/>
                <a:cs typeface="Times New Roman"/>
              </a:rPr>
              <a:t>Between </a:t>
            </a:r>
            <a:r>
              <a:rPr lang="en-US" sz="3200" dirty="0">
                <a:latin typeface="Times New Roman"/>
                <a:ea typeface="Times New Roman"/>
                <a:cs typeface="Times New Roman"/>
              </a:rPr>
              <a:t>the third quarter 2007 and the third quarter of 2008, average home prices across the country dropped by some 17 percent. </a:t>
            </a:r>
            <a:r>
              <a:rPr lang="en-US" sz="3200" dirty="0" smtClean="0">
                <a:latin typeface="Times New Roman"/>
                <a:ea typeface="Times New Roman"/>
                <a:cs typeface="Times New Roman"/>
              </a:rPr>
              <a:t>                  </a:t>
            </a:r>
          </a:p>
          <a:p>
            <a:pPr indent="457200" algn="just">
              <a:lnSpc>
                <a:spcPct val="200000"/>
              </a:lnSpc>
              <a:spcAft>
                <a:spcPts val="0"/>
              </a:spcAft>
            </a:pPr>
            <a:r>
              <a:rPr lang="en-US" sz="3200" dirty="0" smtClean="0">
                <a:latin typeface="Times New Roman"/>
                <a:ea typeface="Times New Roman"/>
                <a:cs typeface="Times New Roman"/>
              </a:rPr>
              <a:t> Not </a:t>
            </a:r>
            <a:r>
              <a:rPr lang="en-US" sz="3200" dirty="0">
                <a:latin typeface="Times New Roman"/>
                <a:ea typeface="Times New Roman"/>
                <a:cs typeface="Times New Roman"/>
              </a:rPr>
              <a:t>only that, but interest rates </a:t>
            </a:r>
            <a:r>
              <a:rPr lang="en-US" sz="3200" dirty="0" smtClean="0">
                <a:latin typeface="Times New Roman"/>
                <a:ea typeface="Times New Roman"/>
                <a:cs typeface="Times New Roman"/>
              </a:rPr>
              <a:t>had </a:t>
            </a:r>
            <a:r>
              <a:rPr lang="en-US" sz="3200" dirty="0">
                <a:latin typeface="Times New Roman"/>
                <a:ea typeface="Times New Roman"/>
                <a:cs typeface="Times New Roman"/>
              </a:rPr>
              <a:t>been increasing. </a:t>
            </a:r>
            <a:endParaRPr lang="en-US" sz="3200" dirty="0" smtClean="0">
              <a:latin typeface="Times New Roman"/>
              <a:ea typeface="Times New Roman"/>
              <a:cs typeface="Times New Roman"/>
            </a:endParaRPr>
          </a:p>
          <a:p>
            <a:pPr indent="457200" algn="just">
              <a:lnSpc>
                <a:spcPct val="200000"/>
              </a:lnSpc>
              <a:spcAft>
                <a:spcPts val="0"/>
              </a:spcAft>
            </a:pPr>
            <a:r>
              <a:rPr lang="en-US" sz="3200" dirty="0" smtClean="0">
                <a:latin typeface="Times New Roman"/>
                <a:ea typeface="Times New Roman"/>
                <a:cs typeface="Times New Roman"/>
              </a:rPr>
              <a:t>Evictions </a:t>
            </a:r>
            <a:r>
              <a:rPr lang="en-US" sz="3200" dirty="0">
                <a:latin typeface="Times New Roman"/>
                <a:ea typeface="Times New Roman"/>
                <a:cs typeface="Times New Roman"/>
              </a:rPr>
              <a:t>were enforced, while rather than continue to make payments on a property for which they owed more than its worth, many mortgage owners left their homes willingly. </a:t>
            </a:r>
            <a:endParaRPr lang="en-US" sz="3200" dirty="0" smtClean="0">
              <a:latin typeface="Times New Roman"/>
              <a:ea typeface="Times New Roman"/>
              <a:cs typeface="Times New Roman"/>
            </a:endParaRPr>
          </a:p>
          <a:p>
            <a:pPr indent="457200" algn="just">
              <a:lnSpc>
                <a:spcPct val="200000"/>
              </a:lnSpc>
              <a:spcAft>
                <a:spcPts val="0"/>
              </a:spcAft>
            </a:pPr>
            <a:r>
              <a:rPr lang="en-US" sz="3200" dirty="0" smtClean="0">
                <a:latin typeface="Times New Roman"/>
                <a:ea typeface="Times New Roman"/>
                <a:cs typeface="Times New Roman"/>
              </a:rPr>
              <a:t>Furthermore</a:t>
            </a:r>
            <a:r>
              <a:rPr lang="en-US" sz="3200" dirty="0">
                <a:latin typeface="Times New Roman"/>
                <a:ea typeface="Times New Roman"/>
                <a:cs typeface="Times New Roman"/>
              </a:rPr>
              <a:t>, the slump in the housing market was doing serious damage to the rest of the economy, especially to the construction industry. </a:t>
            </a:r>
            <a:endParaRPr lang="en-US" sz="3200" dirty="0" smtClean="0">
              <a:latin typeface="Times New Roman"/>
              <a:ea typeface="Times New Roman"/>
              <a:cs typeface="Times New Roman"/>
            </a:endParaRPr>
          </a:p>
          <a:p>
            <a:pPr indent="457200" algn="just">
              <a:lnSpc>
                <a:spcPct val="200000"/>
              </a:lnSpc>
              <a:spcAft>
                <a:spcPts val="0"/>
              </a:spcAft>
            </a:pPr>
            <a:r>
              <a:rPr lang="en-US" sz="3200" dirty="0" smtClean="0">
                <a:latin typeface="Times New Roman"/>
                <a:ea typeface="Times New Roman"/>
                <a:cs typeface="Times New Roman"/>
              </a:rPr>
              <a:t>With </a:t>
            </a:r>
            <a:r>
              <a:rPr lang="en-US" sz="3200" dirty="0">
                <a:latin typeface="Times New Roman"/>
                <a:ea typeface="Times New Roman"/>
                <a:cs typeface="Times New Roman"/>
              </a:rPr>
              <a:t>home prices falling and foreclosures rising, there was little hope of stabilizing the economy or the financial system.  </a:t>
            </a:r>
            <a:endParaRPr lang="en-AU" sz="2800" dirty="0">
              <a:latin typeface="Calibri"/>
              <a:ea typeface="Calibri"/>
              <a:cs typeface="Times New Roman"/>
            </a:endParaRPr>
          </a:p>
          <a:p>
            <a:endParaRPr lang="en-AU" dirty="0"/>
          </a:p>
        </p:txBody>
      </p:sp>
    </p:spTree>
    <p:extLst>
      <p:ext uri="{BB962C8B-B14F-4D97-AF65-F5344CB8AC3E}">
        <p14:creationId xmlns:p14="http://schemas.microsoft.com/office/powerpoint/2010/main" val="3070905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barn(inVertical)">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wipe(down)">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1316736"/>
          </a:xfrm>
        </p:spPr>
        <p:txBody>
          <a:bodyPr/>
          <a:lstStyle/>
          <a:p>
            <a:r>
              <a:rPr lang="en-AU" i="1" dirty="0" smtClean="0"/>
              <a:t>Big bank exposure to subprime mortgages</a:t>
            </a:r>
            <a:endParaRPr lang="en-AU" i="1" dirty="0"/>
          </a:p>
        </p:txBody>
      </p:sp>
      <p:sp>
        <p:nvSpPr>
          <p:cNvPr id="3" name="Content Placeholder 2"/>
          <p:cNvSpPr>
            <a:spLocks noGrp="1"/>
          </p:cNvSpPr>
          <p:nvPr>
            <p:ph idx="1"/>
          </p:nvPr>
        </p:nvSpPr>
        <p:spPr>
          <a:xfrm>
            <a:off x="914400" y="2133600"/>
            <a:ext cx="7772400" cy="4221960"/>
          </a:xfrm>
        </p:spPr>
        <p:txBody>
          <a:bodyPr>
            <a:normAutofit fontScale="47500" lnSpcReduction="20000"/>
          </a:bodyPr>
          <a:lstStyle/>
          <a:p>
            <a:pPr indent="457200" algn="just">
              <a:lnSpc>
                <a:spcPct val="200000"/>
              </a:lnSpc>
              <a:spcAft>
                <a:spcPts val="0"/>
              </a:spcAft>
            </a:pPr>
            <a:r>
              <a:rPr lang="en-US" sz="3200" dirty="0">
                <a:latin typeface="Times New Roman"/>
                <a:ea typeface="Times New Roman"/>
                <a:cs typeface="Times New Roman"/>
              </a:rPr>
              <a:t>It was observed by some seasoned observers that although the subprime market may have been worth as much as $1 trillion, the US stock market was worth about $18 trillion. </a:t>
            </a:r>
            <a:endParaRPr lang="en-US" sz="3200" dirty="0" smtClean="0">
              <a:latin typeface="Times New Roman"/>
              <a:ea typeface="Times New Roman"/>
              <a:cs typeface="Times New Roman"/>
            </a:endParaRPr>
          </a:p>
          <a:p>
            <a:pPr indent="457200" algn="just">
              <a:lnSpc>
                <a:spcPct val="200000"/>
              </a:lnSpc>
              <a:spcAft>
                <a:spcPts val="0"/>
              </a:spcAft>
            </a:pPr>
            <a:r>
              <a:rPr lang="en-US" sz="3200" dirty="0" smtClean="0">
                <a:latin typeface="Times New Roman"/>
                <a:ea typeface="Times New Roman"/>
                <a:cs typeface="Times New Roman"/>
              </a:rPr>
              <a:t>Even </a:t>
            </a:r>
            <a:r>
              <a:rPr lang="en-US" sz="3200" dirty="0">
                <a:latin typeface="Times New Roman"/>
                <a:ea typeface="Times New Roman"/>
                <a:cs typeface="Times New Roman"/>
              </a:rPr>
              <a:t>if half of the value of subprime mortgages were to be wiped out – an extreme assumption to many – the resultant loss in wealth would be equivalent to about a 3 percent move in the market, which could be absorbed. </a:t>
            </a:r>
            <a:endParaRPr lang="en-US" sz="3200" dirty="0" smtClean="0">
              <a:latin typeface="Times New Roman"/>
              <a:ea typeface="Times New Roman"/>
              <a:cs typeface="Times New Roman"/>
            </a:endParaRPr>
          </a:p>
          <a:p>
            <a:pPr indent="457200" algn="just">
              <a:lnSpc>
                <a:spcPct val="200000"/>
              </a:lnSpc>
              <a:spcAft>
                <a:spcPts val="0"/>
              </a:spcAft>
            </a:pPr>
            <a:r>
              <a:rPr lang="en-US" sz="3200" dirty="0" smtClean="0">
                <a:latin typeface="Times New Roman"/>
                <a:ea typeface="Times New Roman"/>
                <a:cs typeface="Times New Roman"/>
              </a:rPr>
              <a:t>Surely</a:t>
            </a:r>
            <a:r>
              <a:rPr lang="en-US" sz="3200" dirty="0">
                <a:latin typeface="Times New Roman"/>
                <a:ea typeface="Times New Roman"/>
                <a:cs typeface="Times New Roman"/>
              </a:rPr>
              <a:t>, then, the subprime mortgage fiasco in proportion was a storm in a tea </a:t>
            </a:r>
            <a:r>
              <a:rPr lang="en-US" sz="3200" dirty="0" smtClean="0">
                <a:latin typeface="Times New Roman"/>
                <a:ea typeface="Times New Roman"/>
                <a:cs typeface="Times New Roman"/>
              </a:rPr>
              <a:t>cup?</a:t>
            </a:r>
          </a:p>
          <a:p>
            <a:pPr indent="457200" algn="just">
              <a:lnSpc>
                <a:spcPct val="200000"/>
              </a:lnSpc>
              <a:spcAft>
                <a:spcPts val="0"/>
              </a:spcAft>
            </a:pPr>
            <a:endParaRPr lang="en-US" sz="3200" dirty="0" smtClean="0">
              <a:latin typeface="Times New Roman"/>
              <a:ea typeface="Times New Roman"/>
              <a:cs typeface="Times New Roman"/>
            </a:endParaRPr>
          </a:p>
          <a:p>
            <a:pPr indent="457200" algn="just">
              <a:lnSpc>
                <a:spcPct val="200000"/>
              </a:lnSpc>
              <a:spcAft>
                <a:spcPts val="0"/>
              </a:spcAft>
            </a:pPr>
            <a:r>
              <a:rPr lang="en-US" sz="3200" dirty="0" smtClean="0">
                <a:latin typeface="Times New Roman"/>
                <a:ea typeface="Times New Roman"/>
                <a:cs typeface="Times New Roman"/>
              </a:rPr>
              <a:t>The </a:t>
            </a:r>
            <a:r>
              <a:rPr lang="en-US" sz="3200" dirty="0">
                <a:latin typeface="Times New Roman"/>
                <a:ea typeface="Times New Roman"/>
                <a:cs typeface="Times New Roman"/>
              </a:rPr>
              <a:t>problem, however, was the extent to which the big banks at the center of the financial world were particularly exposed, such as Citigroup, JP Morgan, and HSBC. </a:t>
            </a:r>
            <a:endParaRPr lang="en-AU" sz="2800" dirty="0">
              <a:latin typeface="Calibri"/>
              <a:ea typeface="Calibri"/>
              <a:cs typeface="Times New Roman"/>
            </a:endParaRPr>
          </a:p>
          <a:p>
            <a:endParaRPr lang="en-AU" dirty="0"/>
          </a:p>
        </p:txBody>
      </p:sp>
    </p:spTree>
    <p:extLst>
      <p:ext uri="{BB962C8B-B14F-4D97-AF65-F5344CB8AC3E}">
        <p14:creationId xmlns:p14="http://schemas.microsoft.com/office/powerpoint/2010/main" val="178896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circle(in)">
                                      <p:cBhvr>
                                        <p:cTn id="14" dur="20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heel(1)">
                                      <p:cBhvr>
                                        <p:cTn id="19"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err="1" smtClean="0"/>
              <a:t>Rumors</a:t>
            </a:r>
            <a:r>
              <a:rPr lang="en-AU" i="1" dirty="0" smtClean="0"/>
              <a:t>, </a:t>
            </a:r>
            <a:r>
              <a:rPr lang="en-AU" i="1" dirty="0" err="1" smtClean="0"/>
              <a:t>rumors</a:t>
            </a:r>
            <a:r>
              <a:rPr lang="en-AU" i="1" dirty="0" smtClean="0"/>
              <a:t> . . . </a:t>
            </a:r>
            <a:endParaRPr lang="en-AU" i="1" dirty="0"/>
          </a:p>
        </p:txBody>
      </p:sp>
      <p:sp>
        <p:nvSpPr>
          <p:cNvPr id="3" name="Content Placeholder 2"/>
          <p:cNvSpPr>
            <a:spLocks noGrp="1"/>
          </p:cNvSpPr>
          <p:nvPr>
            <p:ph idx="1"/>
          </p:nvPr>
        </p:nvSpPr>
        <p:spPr/>
        <p:txBody>
          <a:bodyPr>
            <a:normAutofit fontScale="70000" lnSpcReduction="20000"/>
          </a:bodyPr>
          <a:lstStyle/>
          <a:p>
            <a:r>
              <a:rPr lang="en-US" sz="3200" dirty="0">
                <a:latin typeface="Times New Roman"/>
                <a:ea typeface="Times New Roman"/>
              </a:rPr>
              <a:t>In a growing atmosphere of uncertainty, rumors had begun to circulate as to financial health of the investment bank Bear Stearns. </a:t>
            </a:r>
            <a:endParaRPr lang="en-US" sz="3200" dirty="0" smtClean="0">
              <a:latin typeface="Times New Roman"/>
              <a:ea typeface="Times New Roman"/>
            </a:endParaRPr>
          </a:p>
          <a:p>
            <a:r>
              <a:rPr lang="en-US" sz="3200" dirty="0" smtClean="0">
                <a:latin typeface="Times New Roman"/>
                <a:ea typeface="Times New Roman"/>
              </a:rPr>
              <a:t>They </a:t>
            </a:r>
            <a:r>
              <a:rPr lang="en-US" sz="3200" dirty="0">
                <a:latin typeface="Times New Roman"/>
                <a:ea typeface="Times New Roman"/>
              </a:rPr>
              <a:t>were only rumors, but rumors can achieve the reality as effectively as the reality (or lack of reality) behind the rumor. </a:t>
            </a:r>
            <a:endParaRPr lang="en-US" sz="3200" dirty="0" smtClean="0">
              <a:latin typeface="Times New Roman"/>
              <a:ea typeface="Times New Roman"/>
            </a:endParaRPr>
          </a:p>
          <a:p>
            <a:r>
              <a:rPr lang="en-US" sz="3200" dirty="0" smtClean="0">
                <a:latin typeface="Times New Roman"/>
                <a:ea typeface="Times New Roman"/>
              </a:rPr>
              <a:t>The </a:t>
            </a:r>
            <a:r>
              <a:rPr lang="en-US" sz="3200" dirty="0">
                <a:latin typeface="Times New Roman"/>
                <a:ea typeface="Times New Roman"/>
              </a:rPr>
              <a:t>statement by Bear Stearns: “There is absolutely no truth to the rumors of liquidity problems that circulated today in the market” worked only to fan circulation of the rumor. </a:t>
            </a:r>
            <a:endParaRPr lang="en-US" sz="3200" dirty="0" smtClean="0">
              <a:latin typeface="Times New Roman"/>
              <a:ea typeface="Times New Roman"/>
            </a:endParaRPr>
          </a:p>
          <a:p>
            <a:r>
              <a:rPr lang="en-US" sz="3200" dirty="0" smtClean="0">
                <a:latin typeface="Times New Roman"/>
                <a:ea typeface="Times New Roman"/>
              </a:rPr>
              <a:t>A </a:t>
            </a:r>
            <a:r>
              <a:rPr lang="en-US" sz="3200" dirty="0">
                <a:latin typeface="Times New Roman"/>
                <a:ea typeface="Times New Roman"/>
              </a:rPr>
              <a:t>number of financial firms </a:t>
            </a:r>
            <a:r>
              <a:rPr lang="en-US" sz="3200" dirty="0" smtClean="0">
                <a:latin typeface="Times New Roman"/>
                <a:ea typeface="Times New Roman"/>
              </a:rPr>
              <a:t>that had </a:t>
            </a:r>
            <a:r>
              <a:rPr lang="en-US" sz="3200" dirty="0">
                <a:latin typeface="Times New Roman"/>
                <a:ea typeface="Times New Roman"/>
              </a:rPr>
              <a:t>supplied short-term funding to Bear were now pulling back from doing business with the bank. </a:t>
            </a:r>
            <a:endParaRPr lang="en-US" sz="3200" dirty="0" smtClean="0">
              <a:latin typeface="Times New Roman"/>
              <a:ea typeface="Times New Roman"/>
            </a:endParaRPr>
          </a:p>
          <a:p>
            <a:r>
              <a:rPr lang="en-US" sz="3200" dirty="0" smtClean="0">
                <a:latin typeface="Times New Roman"/>
                <a:ea typeface="Times New Roman"/>
              </a:rPr>
              <a:t>The </a:t>
            </a:r>
            <a:r>
              <a:rPr lang="en-US" sz="3200" dirty="0">
                <a:latin typeface="Times New Roman"/>
                <a:ea typeface="Times New Roman"/>
              </a:rPr>
              <a:t>Dutch financial services conglomerate, </a:t>
            </a:r>
            <a:r>
              <a:rPr lang="en-US" sz="3200" dirty="0" err="1">
                <a:latin typeface="Times New Roman"/>
                <a:ea typeface="Times New Roman"/>
              </a:rPr>
              <a:t>ING</a:t>
            </a:r>
            <a:r>
              <a:rPr lang="en-US" sz="3200" dirty="0">
                <a:latin typeface="Times New Roman"/>
                <a:ea typeface="Times New Roman"/>
              </a:rPr>
              <a:t>, informed Bear that it would not be renewing about half a billion in loans</a:t>
            </a:r>
            <a:r>
              <a:rPr lang="en-US" sz="3200" dirty="0" smtClean="0">
                <a:latin typeface="Times New Roman"/>
                <a:ea typeface="Times New Roman"/>
              </a:rPr>
              <a:t>.</a:t>
            </a:r>
          </a:p>
          <a:p>
            <a:r>
              <a:rPr lang="en-US" sz="3200" dirty="0" smtClean="0">
                <a:latin typeface="Times New Roman"/>
                <a:ea typeface="Times New Roman"/>
              </a:rPr>
              <a:t>/// </a:t>
            </a:r>
            <a:endParaRPr lang="en-AU" dirty="0"/>
          </a:p>
        </p:txBody>
      </p:sp>
    </p:spTree>
    <p:extLst>
      <p:ext uri="{BB962C8B-B14F-4D97-AF65-F5344CB8AC3E}">
        <p14:creationId xmlns:p14="http://schemas.microsoft.com/office/powerpoint/2010/main" val="1589848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barn(inVertical)">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down)">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630936"/>
          </a:xfrm>
        </p:spPr>
        <p:txBody>
          <a:bodyPr/>
          <a:lstStyle/>
          <a:p>
            <a:r>
              <a:rPr lang="en-AU" i="1" dirty="0" smtClean="0"/>
              <a:t>Rising US house prices in the 2000s</a:t>
            </a:r>
            <a:endParaRPr lang="en-AU" i="1" dirty="0"/>
          </a:p>
        </p:txBody>
      </p:sp>
      <p:sp>
        <p:nvSpPr>
          <p:cNvPr id="3" name="Content Placeholder 2"/>
          <p:cNvSpPr>
            <a:spLocks noGrp="1"/>
          </p:cNvSpPr>
          <p:nvPr>
            <p:ph idx="1"/>
          </p:nvPr>
        </p:nvSpPr>
        <p:spPr>
          <a:xfrm>
            <a:off x="914400" y="1447800"/>
            <a:ext cx="7772400" cy="4907760"/>
          </a:xfrm>
        </p:spPr>
        <p:txBody>
          <a:bodyPr>
            <a:normAutofit fontScale="47500" lnSpcReduction="20000"/>
          </a:bodyPr>
          <a:lstStyle/>
          <a:p>
            <a:pPr algn="just">
              <a:lnSpc>
                <a:spcPct val="200000"/>
              </a:lnSpc>
              <a:spcAft>
                <a:spcPts val="0"/>
              </a:spcAft>
            </a:pPr>
            <a:r>
              <a:rPr lang="en-US" sz="3200" dirty="0">
                <a:latin typeface="Times New Roman"/>
                <a:ea typeface="Times New Roman"/>
                <a:cs typeface="Times New Roman"/>
              </a:rPr>
              <a:t>Between 2003 and 2006, the rise in house prices accelerated with the ratio of home prices to rents reaching historic highs. In some parts of the country prices were rising at an annual rate of more than 20 percent. </a:t>
            </a:r>
            <a:endParaRPr lang="en-AU" sz="2800" dirty="0">
              <a:latin typeface="Calibri"/>
              <a:ea typeface="Calibri"/>
              <a:cs typeface="Times New Roman"/>
            </a:endParaRPr>
          </a:p>
          <a:p>
            <a:pPr indent="457200" algn="just">
              <a:lnSpc>
                <a:spcPct val="200000"/>
              </a:lnSpc>
              <a:spcAft>
                <a:spcPts val="0"/>
              </a:spcAft>
            </a:pPr>
            <a:r>
              <a:rPr lang="en-US" sz="3200" dirty="0">
                <a:latin typeface="Times New Roman"/>
                <a:ea typeface="Times New Roman"/>
                <a:cs typeface="Times New Roman"/>
              </a:rPr>
              <a:t>In April 2003, Alan Greenspan insisted that the United States wasn’t suffering from a real estate bubble. In October 2004, he argued that real estate doesn’t lend itself to speculation, noting that “upon sale of a house, homeowners must move and live elsewhere”. </a:t>
            </a:r>
            <a:endParaRPr lang="en-US" sz="3200" dirty="0" smtClean="0">
              <a:latin typeface="Times New Roman"/>
              <a:ea typeface="Times New Roman"/>
              <a:cs typeface="Times New Roman"/>
            </a:endParaRPr>
          </a:p>
          <a:p>
            <a:pPr indent="457200" algn="just">
              <a:lnSpc>
                <a:spcPct val="200000"/>
              </a:lnSpc>
              <a:spcAft>
                <a:spcPts val="0"/>
              </a:spcAft>
            </a:pPr>
            <a:r>
              <a:rPr lang="en-US" sz="3200" dirty="0" smtClean="0">
                <a:latin typeface="Times New Roman"/>
                <a:ea typeface="Times New Roman"/>
                <a:cs typeface="Times New Roman"/>
              </a:rPr>
              <a:t>In </a:t>
            </a:r>
            <a:r>
              <a:rPr lang="en-US" sz="3200" dirty="0">
                <a:latin typeface="Times New Roman"/>
                <a:ea typeface="Times New Roman"/>
                <a:cs typeface="Times New Roman"/>
              </a:rPr>
              <a:t>June 2005, testifying on Capitol Hill, he acknowledged the presence of “froth” in some areas, but ruled out the possibility of a nationwide bubble, saying housing markets were local. </a:t>
            </a:r>
            <a:endParaRPr lang="en-US" sz="3200" dirty="0" smtClean="0">
              <a:latin typeface="Times New Roman"/>
              <a:ea typeface="Times New Roman"/>
              <a:cs typeface="Times New Roman"/>
            </a:endParaRPr>
          </a:p>
          <a:p>
            <a:pPr indent="457200" algn="just">
              <a:lnSpc>
                <a:spcPct val="200000"/>
              </a:lnSpc>
              <a:spcAft>
                <a:spcPts val="0"/>
              </a:spcAft>
            </a:pPr>
            <a:r>
              <a:rPr lang="en-US" sz="3200" dirty="0" smtClean="0">
                <a:latin typeface="Times New Roman"/>
                <a:ea typeface="Times New Roman"/>
                <a:cs typeface="Times New Roman"/>
              </a:rPr>
              <a:t>In </a:t>
            </a:r>
            <a:r>
              <a:rPr lang="en-US" sz="3200" dirty="0">
                <a:latin typeface="Times New Roman"/>
                <a:ea typeface="Times New Roman"/>
                <a:cs typeface="Times New Roman"/>
              </a:rPr>
              <a:t>June 2005, </a:t>
            </a:r>
            <a:r>
              <a:rPr lang="en-US" sz="3200" i="1" dirty="0">
                <a:latin typeface="Times New Roman"/>
                <a:ea typeface="Times New Roman"/>
                <a:cs typeface="Times New Roman"/>
              </a:rPr>
              <a:t>The Economist </a:t>
            </a:r>
            <a:r>
              <a:rPr lang="en-US" sz="3200" dirty="0">
                <a:latin typeface="Times New Roman"/>
                <a:ea typeface="Times New Roman"/>
                <a:cs typeface="Times New Roman"/>
              </a:rPr>
              <a:t>stated, “The worldwide rise in house prices is the biggest bubble in history. Prepare for the economic pain when it pops”.</a:t>
            </a:r>
            <a:endParaRPr lang="en-AU" sz="2800" dirty="0">
              <a:latin typeface="Calibri"/>
              <a:ea typeface="Calibri"/>
              <a:cs typeface="Times New Roman"/>
            </a:endParaRPr>
          </a:p>
          <a:p>
            <a:endParaRPr lang="en-AU" dirty="0"/>
          </a:p>
        </p:txBody>
      </p:sp>
    </p:spTree>
    <p:extLst>
      <p:ext uri="{BB962C8B-B14F-4D97-AF65-F5344CB8AC3E}">
        <p14:creationId xmlns:p14="http://schemas.microsoft.com/office/powerpoint/2010/main" val="38777691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smtClean="0"/>
              <a:t>The US financial system falters</a:t>
            </a:r>
            <a:endParaRPr lang="en-AU" i="1" dirty="0"/>
          </a:p>
        </p:txBody>
      </p:sp>
      <p:sp>
        <p:nvSpPr>
          <p:cNvPr id="3" name="Content Placeholder 2"/>
          <p:cNvSpPr>
            <a:spLocks noGrp="1"/>
          </p:cNvSpPr>
          <p:nvPr>
            <p:ph idx="1"/>
          </p:nvPr>
        </p:nvSpPr>
        <p:spPr/>
        <p:txBody>
          <a:bodyPr>
            <a:normAutofit fontScale="40000" lnSpcReduction="20000"/>
          </a:bodyPr>
          <a:lstStyle/>
          <a:p>
            <a:pPr indent="457200" algn="just">
              <a:lnSpc>
                <a:spcPct val="200000"/>
              </a:lnSpc>
              <a:spcAft>
                <a:spcPts val="0"/>
              </a:spcAft>
            </a:pPr>
            <a:r>
              <a:rPr lang="en-US" sz="3200" dirty="0">
                <a:latin typeface="Times New Roman"/>
                <a:ea typeface="Times New Roman"/>
                <a:cs typeface="Times New Roman"/>
              </a:rPr>
              <a:t>The idea that the government should be taking over the big financial banks was </a:t>
            </a:r>
            <a:r>
              <a:rPr lang="en-US" sz="3200" dirty="0" smtClean="0">
                <a:latin typeface="Times New Roman"/>
                <a:ea typeface="Times New Roman"/>
                <a:cs typeface="Times New Roman"/>
              </a:rPr>
              <a:t>anathema </a:t>
            </a:r>
            <a:r>
              <a:rPr lang="en-US" sz="3200" dirty="0">
                <a:latin typeface="Times New Roman"/>
                <a:ea typeface="Times New Roman"/>
                <a:cs typeface="Times New Roman"/>
              </a:rPr>
              <a:t>to the free market ideology of such as </a:t>
            </a:r>
            <a:r>
              <a:rPr lang="en-US" sz="3200" dirty="0" smtClean="0">
                <a:latin typeface="Times New Roman"/>
                <a:ea typeface="Times New Roman"/>
              </a:rPr>
              <a:t>Treasury </a:t>
            </a:r>
            <a:r>
              <a:rPr lang="en-US" sz="3200" dirty="0">
                <a:latin typeface="Times New Roman"/>
                <a:ea typeface="Times New Roman"/>
              </a:rPr>
              <a:t>Secretary Henry “Hank” Paulson </a:t>
            </a:r>
            <a:r>
              <a:rPr lang="en-US" sz="3200" dirty="0" smtClean="0">
                <a:latin typeface="Times New Roman"/>
                <a:ea typeface="Times New Roman"/>
                <a:cs typeface="Times New Roman"/>
              </a:rPr>
              <a:t>and Fed Chairman Ben Bernanke. </a:t>
            </a:r>
          </a:p>
          <a:p>
            <a:pPr indent="457200" algn="just">
              <a:lnSpc>
                <a:spcPct val="200000"/>
              </a:lnSpc>
              <a:spcAft>
                <a:spcPts val="0"/>
              </a:spcAft>
            </a:pPr>
            <a:r>
              <a:rPr lang="en-US" sz="3200" dirty="0" smtClean="0">
                <a:latin typeface="Times New Roman"/>
                <a:ea typeface="Times New Roman"/>
                <a:cs typeface="Times New Roman"/>
              </a:rPr>
              <a:t>They </a:t>
            </a:r>
            <a:r>
              <a:rPr lang="en-US" sz="3200" dirty="0">
                <a:latin typeface="Times New Roman"/>
                <a:ea typeface="Times New Roman"/>
                <a:cs typeface="Times New Roman"/>
              </a:rPr>
              <a:t>were hoping desperately that the financial system might fix itself. </a:t>
            </a:r>
            <a:endParaRPr lang="en-US" sz="3200" dirty="0" smtClean="0">
              <a:latin typeface="Times New Roman"/>
              <a:ea typeface="Times New Roman"/>
              <a:cs typeface="Times New Roman"/>
            </a:endParaRPr>
          </a:p>
          <a:p>
            <a:pPr indent="457200" algn="just">
              <a:lnSpc>
                <a:spcPct val="200000"/>
              </a:lnSpc>
              <a:spcAft>
                <a:spcPts val="0"/>
              </a:spcAft>
            </a:pPr>
            <a:r>
              <a:rPr lang="en-US" sz="3200" dirty="0" smtClean="0">
                <a:latin typeface="Times New Roman"/>
                <a:ea typeface="Times New Roman"/>
                <a:cs typeface="Times New Roman"/>
              </a:rPr>
              <a:t>However</a:t>
            </a:r>
            <a:r>
              <a:rPr lang="en-US" sz="3200" dirty="0">
                <a:latin typeface="Times New Roman"/>
                <a:ea typeface="Times New Roman"/>
                <a:cs typeface="Times New Roman"/>
              </a:rPr>
              <a:t>, in the summer of 2008, the stock prices of </a:t>
            </a:r>
            <a:r>
              <a:rPr lang="en-US" sz="3200" dirty="0" smtClean="0">
                <a:latin typeface="Times New Roman"/>
                <a:ea typeface="Times New Roman"/>
                <a:cs typeface="Times New Roman"/>
              </a:rPr>
              <a:t>the mortgage companies Fannie </a:t>
            </a:r>
            <a:r>
              <a:rPr lang="en-US" sz="3200" dirty="0">
                <a:latin typeface="Times New Roman"/>
                <a:ea typeface="Times New Roman"/>
                <a:cs typeface="Times New Roman"/>
              </a:rPr>
              <a:t>Mae and Freddie Mac fell sharply, reflecting worries about their ability to service their debts. </a:t>
            </a:r>
            <a:endParaRPr lang="en-US" sz="3200" dirty="0" smtClean="0">
              <a:latin typeface="Times New Roman"/>
              <a:ea typeface="Times New Roman"/>
              <a:cs typeface="Times New Roman"/>
            </a:endParaRPr>
          </a:p>
          <a:p>
            <a:pPr indent="457200" algn="just">
              <a:lnSpc>
                <a:spcPct val="200000"/>
              </a:lnSpc>
              <a:spcAft>
                <a:spcPts val="0"/>
              </a:spcAft>
            </a:pPr>
            <a:r>
              <a:rPr lang="en-US" sz="3200" dirty="0" smtClean="0">
                <a:latin typeface="Times New Roman"/>
                <a:ea typeface="Times New Roman"/>
                <a:cs typeface="Times New Roman"/>
              </a:rPr>
              <a:t>For </a:t>
            </a:r>
            <a:r>
              <a:rPr lang="en-US" sz="3200" dirty="0">
                <a:latin typeface="Times New Roman"/>
                <a:ea typeface="Times New Roman"/>
                <a:cs typeface="Times New Roman"/>
              </a:rPr>
              <a:t>the Bush administration, allowing these mortgage companies to default was hardly an option. If they had defaulted, the </a:t>
            </a:r>
            <a:r>
              <a:rPr lang="en-US" sz="3200" dirty="0" smtClean="0">
                <a:latin typeface="Times New Roman"/>
                <a:ea typeface="Times New Roman"/>
                <a:cs typeface="Times New Roman"/>
              </a:rPr>
              <a:t>credit </a:t>
            </a:r>
            <a:r>
              <a:rPr lang="en-US" sz="3200" dirty="0">
                <a:latin typeface="Times New Roman"/>
                <a:ea typeface="Times New Roman"/>
                <a:cs typeface="Times New Roman"/>
              </a:rPr>
              <a:t>worthiness of the United States itself would be called into question. </a:t>
            </a:r>
            <a:endParaRPr lang="en-US" sz="3200" dirty="0" smtClean="0">
              <a:latin typeface="Times New Roman"/>
              <a:ea typeface="Times New Roman"/>
              <a:cs typeface="Times New Roman"/>
            </a:endParaRPr>
          </a:p>
          <a:p>
            <a:pPr indent="457200" algn="just">
              <a:lnSpc>
                <a:spcPct val="200000"/>
              </a:lnSpc>
              <a:spcAft>
                <a:spcPts val="0"/>
              </a:spcAft>
            </a:pPr>
            <a:r>
              <a:rPr lang="en-US" sz="3200" dirty="0" smtClean="0">
                <a:latin typeface="Times New Roman"/>
                <a:ea typeface="Times New Roman"/>
                <a:cs typeface="Times New Roman"/>
              </a:rPr>
              <a:t>Paulson </a:t>
            </a:r>
            <a:r>
              <a:rPr lang="en-US" sz="3200" dirty="0">
                <a:latin typeface="Times New Roman"/>
                <a:ea typeface="Times New Roman"/>
                <a:cs typeface="Times New Roman"/>
              </a:rPr>
              <a:t>moved for the US government to take on 80 percent ownership of both Fannie and Freddie, with a commitment to provide them with the finance they required. </a:t>
            </a:r>
            <a:endParaRPr lang="en-US" sz="3200" dirty="0" smtClean="0">
              <a:latin typeface="Times New Roman"/>
              <a:ea typeface="Times New Roman"/>
              <a:cs typeface="Times New Roman"/>
            </a:endParaRPr>
          </a:p>
          <a:p>
            <a:pPr indent="457200" algn="just">
              <a:lnSpc>
                <a:spcPct val="200000"/>
              </a:lnSpc>
              <a:spcAft>
                <a:spcPts val="0"/>
              </a:spcAft>
            </a:pPr>
            <a:r>
              <a:rPr lang="en-US" sz="3200" dirty="0" smtClean="0">
                <a:latin typeface="Times New Roman"/>
                <a:ea typeface="Times New Roman"/>
                <a:cs typeface="Times New Roman"/>
              </a:rPr>
              <a:t>                                                In </a:t>
            </a:r>
            <a:r>
              <a:rPr lang="en-US" sz="3200" dirty="0">
                <a:latin typeface="Times New Roman"/>
                <a:ea typeface="Times New Roman"/>
                <a:cs typeface="Times New Roman"/>
              </a:rPr>
              <a:t>effect, they had been nationalized. </a:t>
            </a:r>
            <a:endParaRPr lang="en-AU" sz="2800" dirty="0">
              <a:latin typeface="Calibri"/>
              <a:ea typeface="Calibri"/>
              <a:cs typeface="Times New Roman"/>
            </a:endParaRPr>
          </a:p>
          <a:p>
            <a:endParaRPr lang="en-AU" dirty="0"/>
          </a:p>
        </p:txBody>
      </p:sp>
    </p:spTree>
    <p:extLst>
      <p:ext uri="{BB962C8B-B14F-4D97-AF65-F5344CB8AC3E}">
        <p14:creationId xmlns:p14="http://schemas.microsoft.com/office/powerpoint/2010/main" val="1641183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down)">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wheel(1)">
                                      <p:cBhvr>
                                        <p:cTn id="31"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smtClean="0"/>
              <a:t>Lehman Brothers </a:t>
            </a:r>
            <a:endParaRPr lang="en-AU" i="1" dirty="0"/>
          </a:p>
        </p:txBody>
      </p:sp>
      <p:sp>
        <p:nvSpPr>
          <p:cNvPr id="3" name="Content Placeholder 2"/>
          <p:cNvSpPr>
            <a:spLocks noGrp="1"/>
          </p:cNvSpPr>
          <p:nvPr>
            <p:ph idx="1"/>
          </p:nvPr>
        </p:nvSpPr>
        <p:spPr/>
        <p:txBody>
          <a:bodyPr>
            <a:normAutofit fontScale="92500" lnSpcReduction="10000"/>
          </a:bodyPr>
          <a:lstStyle/>
          <a:p>
            <a:r>
              <a:rPr lang="en-US" sz="3200" dirty="0">
                <a:latin typeface="Times New Roman"/>
                <a:ea typeface="Times New Roman"/>
              </a:rPr>
              <a:t>One of the great unknowns is why Fed chairman, Ben </a:t>
            </a:r>
            <a:r>
              <a:rPr lang="en-US" sz="3200" dirty="0" smtClean="0">
                <a:latin typeface="Times New Roman"/>
                <a:ea typeface="Times New Roman"/>
              </a:rPr>
              <a:t>Bernanke and Timothy Geithner (the </a:t>
            </a:r>
            <a:r>
              <a:rPr lang="en-US" sz="3200" dirty="0">
                <a:latin typeface="Times New Roman"/>
                <a:ea typeface="Times New Roman"/>
              </a:rPr>
              <a:t>head of the New York arm of the </a:t>
            </a:r>
            <a:r>
              <a:rPr lang="en-US" sz="3200" dirty="0" smtClean="0">
                <a:latin typeface="Times New Roman"/>
                <a:ea typeface="Times New Roman"/>
              </a:rPr>
              <a:t>Fed) having </a:t>
            </a:r>
            <a:r>
              <a:rPr lang="en-US" sz="3200" dirty="0">
                <a:latin typeface="Times New Roman"/>
                <a:ea typeface="Times New Roman"/>
              </a:rPr>
              <a:t>chosen to rescue Bear Stearns as well as Fannie Mae and Freddie Mac, then chose to let Lehman Brothers – which was bigger and more interconnected than Bear – when it hit the rails in the same manner as Bear </a:t>
            </a:r>
            <a:r>
              <a:rPr lang="en-US" sz="3200" dirty="0" smtClean="0">
                <a:latin typeface="Times New Roman"/>
                <a:ea typeface="Times New Roman"/>
              </a:rPr>
              <a:t>Stearns - </a:t>
            </a:r>
            <a:r>
              <a:rPr lang="en-US" sz="3200" dirty="0">
                <a:latin typeface="Times New Roman"/>
                <a:ea typeface="Times New Roman"/>
              </a:rPr>
              <a:t>to come crashing down over the crucial weekend of 11-12 September, 2008. </a:t>
            </a:r>
            <a:endParaRPr lang="en-AU" dirty="0"/>
          </a:p>
        </p:txBody>
      </p:sp>
    </p:spTree>
    <p:extLst>
      <p:ext uri="{BB962C8B-B14F-4D97-AF65-F5344CB8AC3E}">
        <p14:creationId xmlns:p14="http://schemas.microsoft.com/office/powerpoint/2010/main" val="436140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heel(1)">
                                      <p:cBhvr>
                                        <p:cTn id="14"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smtClean="0"/>
              <a:t>The money markets freeze</a:t>
            </a:r>
            <a:endParaRPr lang="en-AU" i="1" dirty="0"/>
          </a:p>
        </p:txBody>
      </p:sp>
      <p:sp>
        <p:nvSpPr>
          <p:cNvPr id="3" name="Content Placeholder 2"/>
          <p:cNvSpPr>
            <a:spLocks noGrp="1"/>
          </p:cNvSpPr>
          <p:nvPr>
            <p:ph idx="1"/>
          </p:nvPr>
        </p:nvSpPr>
        <p:spPr/>
        <p:txBody>
          <a:bodyPr>
            <a:normAutofit fontScale="85000" lnSpcReduction="20000"/>
          </a:bodyPr>
          <a:lstStyle/>
          <a:p>
            <a:r>
              <a:rPr lang="en-US" dirty="0">
                <a:latin typeface="Times New Roman" pitchFamily="18" charset="0"/>
                <a:cs typeface="Times New Roman" pitchFamily="18" charset="0"/>
              </a:rPr>
              <a:t>The ramifications of Lehman’s bankruptcy were immediate. </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A </a:t>
            </a:r>
            <a:r>
              <a:rPr lang="en-US" dirty="0">
                <a:latin typeface="Times New Roman" pitchFamily="18" charset="0"/>
                <a:cs typeface="Times New Roman" pitchFamily="18" charset="0"/>
              </a:rPr>
              <a:t>money market fund that had bought short-term debt in Lehman (one fund had bought $700 million) now found it had simply lost its money. </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understandable reaction of private and institutional investors was to pull their money out of money market funds, raising the possibility of a full-scale run on the industry. </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In </a:t>
            </a:r>
            <a:r>
              <a:rPr lang="en-US" dirty="0">
                <a:latin typeface="Times New Roman" pitchFamily="18" charset="0"/>
                <a:cs typeface="Times New Roman" pitchFamily="18" charset="0"/>
              </a:rPr>
              <a:t>just a few days, some billions of dollars were withdrawn. </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Suddenly</a:t>
            </a:r>
            <a:r>
              <a:rPr lang="en-US" dirty="0">
                <a:latin typeface="Times New Roman" pitchFamily="18" charset="0"/>
                <a:cs typeface="Times New Roman" pitchFamily="18" charset="0"/>
              </a:rPr>
              <a:t>, nobody trusted anybody, so nobody would lend. </a:t>
            </a:r>
            <a:endParaRPr lang="en-AU" dirty="0">
              <a:latin typeface="Times New Roman" pitchFamily="18" charset="0"/>
              <a:cs typeface="Times New Roman" pitchFamily="18" charset="0"/>
            </a:endParaRPr>
          </a:p>
        </p:txBody>
      </p:sp>
    </p:spTree>
    <p:extLst>
      <p:ext uri="{BB962C8B-B14F-4D97-AF65-F5344CB8AC3E}">
        <p14:creationId xmlns:p14="http://schemas.microsoft.com/office/powerpoint/2010/main" val="4004463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circle(in)">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down)">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circle(in)">
                                      <p:cBhvr>
                                        <p:cTn id="24" dur="20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p:cTn id="29"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0"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1"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2" dur="10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p:cTn id="3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smtClean="0"/>
              <a:t>The US system faces collapse</a:t>
            </a:r>
            <a:endParaRPr lang="en-AU" i="1" dirty="0"/>
          </a:p>
        </p:txBody>
      </p:sp>
      <p:sp>
        <p:nvSpPr>
          <p:cNvPr id="3" name="Content Placeholder 2"/>
          <p:cNvSpPr>
            <a:spLocks noGrp="1"/>
          </p:cNvSpPr>
          <p:nvPr>
            <p:ph idx="1"/>
          </p:nvPr>
        </p:nvSpPr>
        <p:spPr>
          <a:xfrm>
            <a:off x="914400" y="1371600"/>
            <a:ext cx="7772400" cy="4983960"/>
          </a:xfrm>
        </p:spPr>
        <p:txBody>
          <a:bodyPr>
            <a:normAutofit fontScale="70000" lnSpcReduction="20000"/>
          </a:bodyPr>
          <a:lstStyle/>
          <a:p>
            <a:r>
              <a:rPr lang="en-US" sz="3200" dirty="0">
                <a:latin typeface="Times New Roman"/>
                <a:ea typeface="Times New Roman"/>
              </a:rPr>
              <a:t>The meltdown was continuing unabated when days later, </a:t>
            </a:r>
            <a:r>
              <a:rPr lang="en-AU" sz="3200" dirty="0">
                <a:latin typeface="Times New Roman"/>
                <a:ea typeface="Times New Roman"/>
              </a:rPr>
              <a:t>American International Group (AIG)</a:t>
            </a:r>
            <a:r>
              <a:rPr lang="en-US" sz="3200" dirty="0">
                <a:latin typeface="Times New Roman"/>
                <a:ea typeface="Times New Roman"/>
              </a:rPr>
              <a:t>, the big insurance company, was reported to be running out of cash to meet its obligations. </a:t>
            </a:r>
            <a:endParaRPr lang="en-US" sz="3200" dirty="0" smtClean="0">
              <a:latin typeface="Times New Roman"/>
              <a:ea typeface="Times New Roman"/>
            </a:endParaRPr>
          </a:p>
          <a:p>
            <a:endParaRPr lang="en-US" sz="3200" dirty="0" smtClean="0">
              <a:latin typeface="Times New Roman"/>
              <a:ea typeface="Times New Roman"/>
            </a:endParaRPr>
          </a:p>
          <a:p>
            <a:r>
              <a:rPr lang="en-US" sz="3200" dirty="0" smtClean="0">
                <a:latin typeface="Times New Roman"/>
                <a:ea typeface="Times New Roman"/>
              </a:rPr>
              <a:t>Its </a:t>
            </a:r>
            <a:r>
              <a:rPr lang="en-US" sz="3200" dirty="0">
                <a:latin typeface="Times New Roman"/>
                <a:ea typeface="Times New Roman"/>
              </a:rPr>
              <a:t>stock price had already lost two-thirds of its value, before on September 15, its dire circumstances became evident, at which point it duly lost more than another 50 percent of its value.  </a:t>
            </a:r>
            <a:endParaRPr lang="en-US" sz="3200" dirty="0" smtClean="0">
              <a:latin typeface="Times New Roman"/>
              <a:ea typeface="Times New Roman"/>
            </a:endParaRPr>
          </a:p>
          <a:p>
            <a:endParaRPr lang="en-US" sz="3200" dirty="0" smtClean="0">
              <a:latin typeface="Times New Roman"/>
              <a:ea typeface="Times New Roman"/>
            </a:endParaRPr>
          </a:p>
          <a:p>
            <a:r>
              <a:rPr lang="en-US" sz="3200" dirty="0" smtClean="0">
                <a:latin typeface="Times New Roman"/>
                <a:ea typeface="Times New Roman"/>
              </a:rPr>
              <a:t>The </a:t>
            </a:r>
            <a:r>
              <a:rPr lang="en-US" sz="3200" dirty="0">
                <a:latin typeface="Times New Roman"/>
                <a:ea typeface="Times New Roman"/>
              </a:rPr>
              <a:t>source of AIG’s problems was the $400 billion in credit protection it had entered into in the form of </a:t>
            </a:r>
            <a:r>
              <a:rPr lang="en-US" sz="3200" dirty="0" smtClean="0">
                <a:latin typeface="Times New Roman"/>
                <a:ea typeface="Times New Roman"/>
              </a:rPr>
              <a:t>credit default </a:t>
            </a:r>
            <a:r>
              <a:rPr lang="en-US" sz="3200" dirty="0">
                <a:latin typeface="Times New Roman"/>
                <a:ea typeface="Times New Roman"/>
              </a:rPr>
              <a:t>swaps (</a:t>
            </a:r>
            <a:r>
              <a:rPr lang="en-US" sz="3200" dirty="0" err="1">
                <a:latin typeface="Times New Roman"/>
                <a:ea typeface="Times New Roman"/>
              </a:rPr>
              <a:t>CDSs</a:t>
            </a:r>
            <a:r>
              <a:rPr lang="en-US" sz="3200" dirty="0">
                <a:latin typeface="Times New Roman"/>
                <a:ea typeface="Times New Roman"/>
              </a:rPr>
              <a:t>) on subprime mortgages. </a:t>
            </a:r>
            <a:endParaRPr lang="en-US" sz="3200" dirty="0" smtClean="0">
              <a:latin typeface="Times New Roman"/>
              <a:ea typeface="Times New Roman"/>
            </a:endParaRPr>
          </a:p>
          <a:p>
            <a:endParaRPr lang="en-US" sz="3200" dirty="0" smtClean="0">
              <a:latin typeface="Times New Roman"/>
              <a:ea typeface="Times New Roman"/>
            </a:endParaRPr>
          </a:p>
          <a:p>
            <a:r>
              <a:rPr lang="en-US" sz="3200" dirty="0" smtClean="0">
                <a:latin typeface="Times New Roman"/>
                <a:ea typeface="Times New Roman"/>
              </a:rPr>
              <a:t>With </a:t>
            </a:r>
            <a:r>
              <a:rPr lang="en-US" sz="3200" dirty="0">
                <a:latin typeface="Times New Roman"/>
                <a:ea typeface="Times New Roman"/>
              </a:rPr>
              <a:t>the prices of these securities falling, its counterparties were demanding that it put up more </a:t>
            </a:r>
            <a:r>
              <a:rPr lang="en-US" sz="3200" dirty="0" smtClean="0">
                <a:latin typeface="Times New Roman"/>
                <a:ea typeface="Times New Roman"/>
              </a:rPr>
              <a:t>collateral. </a:t>
            </a:r>
            <a:endParaRPr lang="en-AU" dirty="0"/>
          </a:p>
        </p:txBody>
      </p:sp>
    </p:spTree>
    <p:extLst>
      <p:ext uri="{BB962C8B-B14F-4D97-AF65-F5344CB8AC3E}">
        <p14:creationId xmlns:p14="http://schemas.microsoft.com/office/powerpoint/2010/main" val="1758065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1000"/>
                                        <p:tgtEl>
                                          <p:spTgt spid="3">
                                            <p:txEl>
                                              <p:pRg st="6" end="6"/>
                                            </p:txEl>
                                          </p:spTgt>
                                        </p:tgtEl>
                                      </p:cBhvr>
                                    </p:animEffect>
                                    <p:anim calcmode="lin" valueType="num">
                                      <p:cBhvr>
                                        <p:cTn id="3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772400" cy="630936"/>
          </a:xfrm>
        </p:spPr>
        <p:txBody>
          <a:bodyPr/>
          <a:lstStyle/>
          <a:p>
            <a:r>
              <a:rPr lang="en-AU" i="1" dirty="0" smtClean="0"/>
              <a:t>Meltdown</a:t>
            </a:r>
            <a:endParaRPr lang="en-AU" i="1" dirty="0"/>
          </a:p>
        </p:txBody>
      </p:sp>
      <p:sp>
        <p:nvSpPr>
          <p:cNvPr id="3" name="Content Placeholder 2"/>
          <p:cNvSpPr>
            <a:spLocks noGrp="1"/>
          </p:cNvSpPr>
          <p:nvPr>
            <p:ph idx="1"/>
          </p:nvPr>
        </p:nvSpPr>
        <p:spPr>
          <a:xfrm>
            <a:off x="914400" y="1219200"/>
            <a:ext cx="7772400" cy="5136360"/>
          </a:xfrm>
        </p:spPr>
        <p:txBody>
          <a:bodyPr>
            <a:noAutofit/>
          </a:bodyPr>
          <a:lstStyle/>
          <a:p>
            <a:pPr indent="457200" algn="just">
              <a:lnSpc>
                <a:spcPct val="200000"/>
              </a:lnSpc>
              <a:spcAft>
                <a:spcPts val="0"/>
              </a:spcAft>
            </a:pPr>
            <a:r>
              <a:rPr lang="en-US" sz="1600" dirty="0">
                <a:latin typeface="Times New Roman"/>
                <a:ea typeface="Times New Roman"/>
                <a:cs typeface="Times New Roman"/>
              </a:rPr>
              <a:t>It was now evident that financial instruments such as </a:t>
            </a:r>
            <a:r>
              <a:rPr lang="en-US" sz="1600" dirty="0" err="1">
                <a:latin typeface="Times New Roman"/>
                <a:ea typeface="Times New Roman"/>
                <a:cs typeface="Times New Roman"/>
              </a:rPr>
              <a:t>CDSs</a:t>
            </a:r>
            <a:r>
              <a:rPr lang="en-US" sz="1600" dirty="0">
                <a:latin typeface="Times New Roman"/>
                <a:ea typeface="Times New Roman"/>
                <a:cs typeface="Times New Roman"/>
              </a:rPr>
              <a:t> had not, after all, allowed for the dispersion of risk, rather they had concentrated it. </a:t>
            </a:r>
            <a:endParaRPr lang="en-US" sz="1600" dirty="0" smtClean="0">
              <a:latin typeface="Times New Roman"/>
              <a:ea typeface="Times New Roman"/>
              <a:cs typeface="Times New Roman"/>
            </a:endParaRPr>
          </a:p>
          <a:p>
            <a:pPr indent="457200" algn="just">
              <a:lnSpc>
                <a:spcPct val="200000"/>
              </a:lnSpc>
              <a:spcAft>
                <a:spcPts val="0"/>
              </a:spcAft>
            </a:pPr>
            <a:r>
              <a:rPr lang="en-AU" sz="1600" dirty="0">
                <a:solidFill>
                  <a:prstClr val="white"/>
                </a:solidFill>
                <a:latin typeface="Times New Roman"/>
                <a:ea typeface="Times New Roman"/>
              </a:rPr>
              <a:t>American International Group (AIG)</a:t>
            </a:r>
            <a:r>
              <a:rPr lang="en-US" sz="1600" dirty="0" smtClean="0">
                <a:latin typeface="Times New Roman"/>
                <a:ea typeface="Times New Roman"/>
                <a:cs typeface="Times New Roman"/>
              </a:rPr>
              <a:t> </a:t>
            </a:r>
            <a:r>
              <a:rPr lang="en-US" sz="1600" dirty="0">
                <a:latin typeface="Times New Roman"/>
                <a:ea typeface="Times New Roman"/>
                <a:cs typeface="Times New Roman"/>
              </a:rPr>
              <a:t>was on the verge of bankruptcy. </a:t>
            </a:r>
            <a:r>
              <a:rPr lang="en-US" sz="1600" dirty="0">
                <a:latin typeface="Times New Roman"/>
                <a:ea typeface="Times New Roman"/>
              </a:rPr>
              <a:t>Treasury Secretary Henry “Hank” Paulson</a:t>
            </a:r>
            <a:r>
              <a:rPr lang="en-US" sz="1600" dirty="0" smtClean="0">
                <a:latin typeface="Times New Roman"/>
                <a:ea typeface="Times New Roman"/>
                <a:cs typeface="Times New Roman"/>
              </a:rPr>
              <a:t> </a:t>
            </a:r>
            <a:r>
              <a:rPr lang="en-US" sz="1600" dirty="0">
                <a:latin typeface="Times New Roman"/>
                <a:ea typeface="Times New Roman"/>
                <a:cs typeface="Times New Roman"/>
              </a:rPr>
              <a:t>and </a:t>
            </a:r>
            <a:r>
              <a:rPr lang="en-US" sz="1600" dirty="0" smtClean="0">
                <a:latin typeface="Times New Roman"/>
                <a:ea typeface="Times New Roman"/>
                <a:cs typeface="Times New Roman"/>
              </a:rPr>
              <a:t>Fed Chairman Ben Bernanke </a:t>
            </a:r>
            <a:r>
              <a:rPr lang="en-US" sz="1600" dirty="0">
                <a:latin typeface="Times New Roman"/>
                <a:ea typeface="Times New Roman"/>
                <a:cs typeface="Times New Roman"/>
              </a:rPr>
              <a:t>made another U-turn and came to the rescue. The Fed demanded AIG’s entire assets as collateral for the necessary loans. </a:t>
            </a:r>
            <a:endParaRPr lang="en-US" sz="1600" dirty="0" smtClean="0">
              <a:latin typeface="Times New Roman"/>
              <a:ea typeface="Times New Roman"/>
              <a:cs typeface="Times New Roman"/>
            </a:endParaRPr>
          </a:p>
          <a:p>
            <a:pPr indent="457200" algn="just">
              <a:lnSpc>
                <a:spcPct val="200000"/>
              </a:lnSpc>
              <a:spcAft>
                <a:spcPts val="0"/>
              </a:spcAft>
            </a:pPr>
            <a:r>
              <a:rPr lang="en-US" sz="1600" dirty="0" smtClean="0">
                <a:latin typeface="Times New Roman"/>
                <a:ea typeface="Times New Roman"/>
                <a:cs typeface="Times New Roman"/>
              </a:rPr>
              <a:t>The </a:t>
            </a:r>
            <a:r>
              <a:rPr lang="en-US" sz="1600" dirty="0">
                <a:latin typeface="Times New Roman"/>
                <a:ea typeface="Times New Roman"/>
                <a:cs typeface="Times New Roman"/>
              </a:rPr>
              <a:t>biggest insurance company along with the two biggest mortgage companies – Fannie Mae and Freddie Mac – were now owned by the tax payer. </a:t>
            </a:r>
            <a:endParaRPr lang="en-US" sz="1600" dirty="0" smtClean="0">
              <a:latin typeface="Times New Roman"/>
              <a:ea typeface="Times New Roman"/>
              <a:cs typeface="Times New Roman"/>
            </a:endParaRPr>
          </a:p>
          <a:p>
            <a:pPr indent="457200" algn="just">
              <a:lnSpc>
                <a:spcPct val="200000"/>
              </a:lnSpc>
              <a:spcAft>
                <a:spcPts val="0"/>
              </a:spcAft>
            </a:pPr>
            <a:r>
              <a:rPr lang="en-US" sz="1600" dirty="0" smtClean="0">
                <a:latin typeface="Times New Roman"/>
                <a:ea typeface="Times New Roman"/>
                <a:cs typeface="Times New Roman"/>
              </a:rPr>
              <a:t>And </a:t>
            </a:r>
            <a:r>
              <a:rPr lang="en-US" sz="1600" dirty="0">
                <a:latin typeface="Times New Roman"/>
                <a:ea typeface="Times New Roman"/>
                <a:cs typeface="Times New Roman"/>
              </a:rPr>
              <a:t>it was now clear that the decision to let Lehman go bankrupt would result in more government intervention, not less.</a:t>
            </a:r>
            <a:endParaRPr lang="en-AU" sz="1600" dirty="0">
              <a:latin typeface="Calibri"/>
              <a:ea typeface="Calibri"/>
              <a:cs typeface="Times New Roman"/>
            </a:endParaRPr>
          </a:p>
          <a:p>
            <a:endParaRPr lang="en-AU" sz="1600" dirty="0"/>
          </a:p>
        </p:txBody>
      </p:sp>
    </p:spTree>
    <p:extLst>
      <p:ext uri="{BB962C8B-B14F-4D97-AF65-F5344CB8AC3E}">
        <p14:creationId xmlns:p14="http://schemas.microsoft.com/office/powerpoint/2010/main" val="2957201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circle(in)">
                                      <p:cBhvr>
                                        <p:cTn id="22" dur="2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33400"/>
            <a:ext cx="7772400" cy="762000"/>
          </a:xfrm>
        </p:spPr>
        <p:txBody>
          <a:bodyPr/>
          <a:lstStyle/>
          <a:p>
            <a:r>
              <a:rPr lang="en-AU" i="1" dirty="0" smtClean="0"/>
              <a:t>The US Government intervenes</a:t>
            </a:r>
            <a:endParaRPr lang="en-AU" i="1" dirty="0"/>
          </a:p>
        </p:txBody>
      </p:sp>
      <p:sp>
        <p:nvSpPr>
          <p:cNvPr id="3" name="Content Placeholder 2"/>
          <p:cNvSpPr>
            <a:spLocks noGrp="1"/>
          </p:cNvSpPr>
          <p:nvPr>
            <p:ph idx="1"/>
          </p:nvPr>
        </p:nvSpPr>
        <p:spPr>
          <a:xfrm>
            <a:off x="914400" y="1524000"/>
            <a:ext cx="7772400" cy="4831560"/>
          </a:xfrm>
        </p:spPr>
        <p:txBody>
          <a:bodyPr>
            <a:normAutofit fontScale="40000" lnSpcReduction="20000"/>
          </a:bodyPr>
          <a:lstStyle/>
          <a:p>
            <a:pPr indent="457200" algn="just">
              <a:lnSpc>
                <a:spcPct val="200000"/>
              </a:lnSpc>
              <a:spcAft>
                <a:spcPts val="0"/>
              </a:spcAft>
            </a:pPr>
            <a:r>
              <a:rPr lang="en-US" sz="3200" dirty="0" smtClean="0">
                <a:latin typeface="Times New Roman"/>
                <a:ea typeface="Times New Roman"/>
                <a:cs typeface="Times New Roman"/>
              </a:rPr>
              <a:t>Goldman Sachs </a:t>
            </a:r>
            <a:r>
              <a:rPr lang="en-US" sz="3200" dirty="0">
                <a:latin typeface="Times New Roman"/>
                <a:ea typeface="Times New Roman"/>
                <a:cs typeface="Times New Roman"/>
              </a:rPr>
              <a:t>and Morgan Stanley were in need of a lifeline loan from the Fed. A meltdown of the entire US financial system was now occurring before the eyes of Paulson and Bernanke. </a:t>
            </a:r>
            <a:endParaRPr lang="en-US" sz="3200" dirty="0" smtClean="0">
              <a:latin typeface="Times New Roman"/>
              <a:ea typeface="Times New Roman"/>
              <a:cs typeface="Times New Roman"/>
            </a:endParaRPr>
          </a:p>
          <a:p>
            <a:pPr indent="457200" algn="just">
              <a:lnSpc>
                <a:spcPct val="200000"/>
              </a:lnSpc>
              <a:spcAft>
                <a:spcPts val="0"/>
              </a:spcAft>
            </a:pPr>
            <a:r>
              <a:rPr lang="en-US" sz="3200" dirty="0" smtClean="0">
                <a:latin typeface="Times New Roman"/>
                <a:ea typeface="Times New Roman"/>
                <a:cs typeface="Times New Roman"/>
              </a:rPr>
              <a:t>They </a:t>
            </a:r>
            <a:r>
              <a:rPr lang="en-US" sz="3200" dirty="0">
                <a:latin typeface="Times New Roman"/>
                <a:ea typeface="Times New Roman"/>
                <a:cs typeface="Times New Roman"/>
              </a:rPr>
              <a:t>met with President Bush to convey their belief that Congress must come in and take control of the situation. </a:t>
            </a:r>
            <a:endParaRPr lang="en-US" sz="3200" dirty="0" smtClean="0">
              <a:latin typeface="Times New Roman"/>
              <a:ea typeface="Times New Roman"/>
              <a:cs typeface="Times New Roman"/>
            </a:endParaRPr>
          </a:p>
          <a:p>
            <a:pPr indent="457200" algn="just">
              <a:lnSpc>
                <a:spcPct val="200000"/>
              </a:lnSpc>
              <a:spcAft>
                <a:spcPts val="0"/>
              </a:spcAft>
            </a:pPr>
            <a:r>
              <a:rPr lang="en-US" sz="3200" dirty="0" smtClean="0">
                <a:latin typeface="Times New Roman"/>
                <a:ea typeface="Times New Roman"/>
                <a:cs typeface="Times New Roman"/>
              </a:rPr>
              <a:t>Against </a:t>
            </a:r>
            <a:r>
              <a:rPr lang="en-US" sz="3200" dirty="0">
                <a:latin typeface="Times New Roman"/>
                <a:ea typeface="Times New Roman"/>
                <a:cs typeface="Times New Roman"/>
              </a:rPr>
              <a:t>the core political instincts of such as Paulson and Bernanke, it was now the government and its politicians who must seek to rescue the situation with a financial stabilization programs that involved: </a:t>
            </a:r>
            <a:endParaRPr lang="en-US" sz="3200" dirty="0" smtClean="0">
              <a:latin typeface="Times New Roman"/>
              <a:ea typeface="Times New Roman"/>
              <a:cs typeface="Times New Roman"/>
            </a:endParaRPr>
          </a:p>
          <a:p>
            <a:pPr indent="457200" algn="just">
              <a:lnSpc>
                <a:spcPct val="200000"/>
              </a:lnSpc>
              <a:spcAft>
                <a:spcPts val="0"/>
              </a:spcAft>
            </a:pPr>
            <a:r>
              <a:rPr lang="en-US" sz="3200" dirty="0" smtClean="0">
                <a:latin typeface="Times New Roman"/>
                <a:ea typeface="Times New Roman"/>
                <a:cs typeface="Times New Roman"/>
              </a:rPr>
              <a:t>a </a:t>
            </a:r>
            <a:r>
              <a:rPr lang="en-US" sz="3200" dirty="0">
                <a:latin typeface="Times New Roman"/>
                <a:ea typeface="Times New Roman"/>
                <a:cs typeface="Times New Roman"/>
              </a:rPr>
              <a:t>pledge not to let systematically important institutions collapse; </a:t>
            </a:r>
            <a:endParaRPr lang="en-US" sz="3200" dirty="0" smtClean="0">
              <a:latin typeface="Times New Roman"/>
              <a:ea typeface="Times New Roman"/>
              <a:cs typeface="Times New Roman"/>
            </a:endParaRPr>
          </a:p>
          <a:p>
            <a:pPr indent="457200" algn="just">
              <a:lnSpc>
                <a:spcPct val="200000"/>
              </a:lnSpc>
              <a:spcAft>
                <a:spcPts val="0"/>
              </a:spcAft>
            </a:pPr>
            <a:r>
              <a:rPr lang="en-US" sz="3200" dirty="0" smtClean="0">
                <a:latin typeface="Times New Roman"/>
                <a:ea typeface="Times New Roman"/>
                <a:cs typeface="Times New Roman"/>
              </a:rPr>
              <a:t>a </a:t>
            </a:r>
            <a:r>
              <a:rPr lang="en-US" sz="3200" dirty="0">
                <a:latin typeface="Times New Roman"/>
                <a:ea typeface="Times New Roman"/>
                <a:cs typeface="Times New Roman"/>
              </a:rPr>
              <a:t>commitment to use taxpayers’ money to socialize losses; </a:t>
            </a:r>
            <a:endParaRPr lang="en-US" sz="3200" dirty="0" smtClean="0">
              <a:latin typeface="Times New Roman"/>
              <a:ea typeface="Times New Roman"/>
              <a:cs typeface="Times New Roman"/>
            </a:endParaRPr>
          </a:p>
          <a:p>
            <a:pPr indent="457200" algn="just">
              <a:lnSpc>
                <a:spcPct val="200000"/>
              </a:lnSpc>
              <a:spcAft>
                <a:spcPts val="0"/>
              </a:spcAft>
            </a:pPr>
            <a:r>
              <a:rPr lang="en-US" sz="3200" dirty="0" smtClean="0">
                <a:latin typeface="Times New Roman"/>
                <a:ea typeface="Times New Roman"/>
                <a:cs typeface="Times New Roman"/>
              </a:rPr>
              <a:t>and </a:t>
            </a:r>
            <a:r>
              <a:rPr lang="en-US" sz="3200" dirty="0">
                <a:latin typeface="Times New Roman"/>
                <a:ea typeface="Times New Roman"/>
                <a:cs typeface="Times New Roman"/>
              </a:rPr>
              <a:t>an endorsement of unorthodox central bank policies (quantitative easing) aimed at kick-starting the credit markets. </a:t>
            </a:r>
            <a:endParaRPr lang="en-US" sz="3200" dirty="0" smtClean="0">
              <a:latin typeface="Times New Roman"/>
              <a:ea typeface="Times New Roman"/>
              <a:cs typeface="Times New Roman"/>
            </a:endParaRPr>
          </a:p>
          <a:p>
            <a:pPr indent="457200" algn="just">
              <a:lnSpc>
                <a:spcPct val="200000"/>
              </a:lnSpc>
              <a:spcAft>
                <a:spcPts val="0"/>
              </a:spcAft>
            </a:pPr>
            <a:r>
              <a:rPr lang="en-US" sz="3200" dirty="0" smtClean="0">
                <a:latin typeface="Times New Roman"/>
                <a:ea typeface="Times New Roman"/>
                <a:cs typeface="Times New Roman"/>
              </a:rPr>
              <a:t>The </a:t>
            </a:r>
            <a:r>
              <a:rPr lang="en-US" sz="3200" dirty="0">
                <a:latin typeface="Times New Roman"/>
                <a:ea typeface="Times New Roman"/>
                <a:cs typeface="Times New Roman"/>
              </a:rPr>
              <a:t>job fell largely to the administration of Barack Obama who took up office January 20, 2009.</a:t>
            </a:r>
            <a:endParaRPr lang="en-AU" sz="2800" dirty="0">
              <a:latin typeface="Calibri"/>
              <a:ea typeface="Calibri"/>
              <a:cs typeface="Times New Roman"/>
            </a:endParaRPr>
          </a:p>
          <a:p>
            <a:endParaRPr lang="en-AU" dirty="0"/>
          </a:p>
        </p:txBody>
      </p:sp>
    </p:spTree>
    <p:extLst>
      <p:ext uri="{BB962C8B-B14F-4D97-AF65-F5344CB8AC3E}">
        <p14:creationId xmlns:p14="http://schemas.microsoft.com/office/powerpoint/2010/main" val="1661427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0" dur="10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1000"/>
                                        <p:tgtEl>
                                          <p:spTgt spid="3">
                                            <p:txEl>
                                              <p:pRg st="3" end="3"/>
                                            </p:txEl>
                                          </p:spTgt>
                                        </p:tgtEl>
                                      </p:cBhvr>
                                    </p:animEffect>
                                    <p:anim calcmode="lin" valueType="num">
                                      <p:cBhvr>
                                        <p:cTn id="3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000"/>
                                        <p:tgtEl>
                                          <p:spTgt spid="3">
                                            <p:txEl>
                                              <p:pRg st="4" end="4"/>
                                            </p:txEl>
                                          </p:spTgt>
                                        </p:tgtEl>
                                      </p:cBhvr>
                                    </p:animEffect>
                                    <p:anim calcmode="lin" valueType="num">
                                      <p:cBhvr>
                                        <p:cTn id="4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Effect transition="in" filter="fade">
                                      <p:cBhvr>
                                        <p:cTn id="46" dur="1000"/>
                                        <p:tgtEl>
                                          <p:spTgt spid="3">
                                            <p:txEl>
                                              <p:pRg st="5" end="5"/>
                                            </p:txEl>
                                          </p:spTgt>
                                        </p:tgtEl>
                                      </p:cBhvr>
                                    </p:animEffect>
                                    <p:anim calcmode="lin" valueType="num">
                                      <p:cBhvr>
                                        <p:cTn id="4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nodeType="clickEffect">
                                  <p:stCondLst>
                                    <p:cond delay="0"/>
                                  </p:stCondLst>
                                  <p:childTnLst>
                                    <p:set>
                                      <p:cBhvr>
                                        <p:cTn id="52" dur="1" fill="hold">
                                          <p:stCondLst>
                                            <p:cond delay="0"/>
                                          </p:stCondLst>
                                        </p:cTn>
                                        <p:tgtEl>
                                          <p:spTgt spid="3">
                                            <p:txEl>
                                              <p:pRg st="6" end="6"/>
                                            </p:txEl>
                                          </p:spTgt>
                                        </p:tgtEl>
                                        <p:attrNameLst>
                                          <p:attrName>style.visibility</p:attrName>
                                        </p:attrNameLst>
                                      </p:cBhvr>
                                      <p:to>
                                        <p:strVal val="visible"/>
                                      </p:to>
                                    </p:set>
                                    <p:animEffect transition="in" filter="circle(in)">
                                      <p:cBhvr>
                                        <p:cTn id="53"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smtClean="0"/>
              <a:t>Stock Markets collapse</a:t>
            </a:r>
            <a:endParaRPr lang="en-AU" i="1" dirty="0"/>
          </a:p>
        </p:txBody>
      </p:sp>
      <p:sp>
        <p:nvSpPr>
          <p:cNvPr id="3" name="Content Placeholder 2"/>
          <p:cNvSpPr>
            <a:spLocks noGrp="1"/>
          </p:cNvSpPr>
          <p:nvPr>
            <p:ph idx="1"/>
          </p:nvPr>
        </p:nvSpPr>
        <p:spPr/>
        <p:txBody>
          <a:bodyPr>
            <a:normAutofit fontScale="92500" lnSpcReduction="10000"/>
          </a:bodyPr>
          <a:lstStyle/>
          <a:p>
            <a:r>
              <a:rPr lang="en-AU" dirty="0">
                <a:latin typeface="Times New Roman" pitchFamily="18" charset="0"/>
                <a:cs typeface="Times New Roman" pitchFamily="18" charset="0"/>
              </a:rPr>
              <a:t>The US stock market had peaked in October 2007, when the Dow Jones Industrial Average index exceeded 14,000 points. </a:t>
            </a:r>
            <a:endParaRPr lang="en-AU" dirty="0" smtClean="0">
              <a:latin typeface="Times New Roman" pitchFamily="18" charset="0"/>
              <a:cs typeface="Times New Roman" pitchFamily="18" charset="0"/>
            </a:endParaRPr>
          </a:p>
          <a:p>
            <a:r>
              <a:rPr lang="en-AU" dirty="0" smtClean="0">
                <a:latin typeface="Times New Roman" pitchFamily="18" charset="0"/>
                <a:cs typeface="Times New Roman" pitchFamily="18" charset="0"/>
              </a:rPr>
              <a:t>From </a:t>
            </a:r>
            <a:r>
              <a:rPr lang="en-AU" dirty="0">
                <a:latin typeface="Times New Roman" pitchFamily="18" charset="0"/>
                <a:cs typeface="Times New Roman" pitchFamily="18" charset="0"/>
              </a:rPr>
              <a:t>there, it entered a pronounced decline, which accelerated markedly in October 2008 with Lehman’s bankruptcy. </a:t>
            </a:r>
            <a:endParaRPr lang="en-AU" dirty="0" smtClean="0">
              <a:latin typeface="Times New Roman" pitchFamily="18" charset="0"/>
              <a:cs typeface="Times New Roman" pitchFamily="18" charset="0"/>
            </a:endParaRPr>
          </a:p>
          <a:p>
            <a:r>
              <a:rPr lang="en-AU" dirty="0" smtClean="0">
                <a:latin typeface="Times New Roman" pitchFamily="18" charset="0"/>
                <a:cs typeface="Times New Roman" pitchFamily="18" charset="0"/>
              </a:rPr>
              <a:t>It </a:t>
            </a:r>
            <a:r>
              <a:rPr lang="en-AU" dirty="0">
                <a:latin typeface="Times New Roman" pitchFamily="18" charset="0"/>
                <a:cs typeface="Times New Roman" pitchFamily="18" charset="0"/>
              </a:rPr>
              <a:t>would fall by more than 50% over a period of 17 months. </a:t>
            </a:r>
            <a:endParaRPr lang="en-AU" dirty="0" smtClean="0">
              <a:latin typeface="Times New Roman" pitchFamily="18" charset="0"/>
              <a:cs typeface="Times New Roman" pitchFamily="18" charset="0"/>
            </a:endParaRPr>
          </a:p>
          <a:p>
            <a:r>
              <a:rPr lang="en-AU" dirty="0" smtClean="0">
                <a:latin typeface="Times New Roman" pitchFamily="18" charset="0"/>
                <a:cs typeface="Times New Roman" pitchFamily="18" charset="0"/>
              </a:rPr>
              <a:t>By </a:t>
            </a:r>
            <a:r>
              <a:rPr lang="en-AU" dirty="0">
                <a:latin typeface="Times New Roman" pitchFamily="18" charset="0"/>
                <a:cs typeface="Times New Roman" pitchFamily="18" charset="0"/>
              </a:rPr>
              <a:t>March 2009, the Dow Jones average had reached a trough of around 6,600. </a:t>
            </a:r>
          </a:p>
        </p:txBody>
      </p:sp>
    </p:spTree>
    <p:extLst>
      <p:ext uri="{BB962C8B-B14F-4D97-AF65-F5344CB8AC3E}">
        <p14:creationId xmlns:p14="http://schemas.microsoft.com/office/powerpoint/2010/main" val="486519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5" presetID="6" presetClass="entr" presetSubtype="16" fill="hold"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circle(in)">
                                      <p:cBhvr>
                                        <p:cTn id="27" dur="20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1000"/>
                                        <p:tgtEl>
                                          <p:spTgt spid="3">
                                            <p:txEl>
                                              <p:pRg st="3" end="3"/>
                                            </p:txEl>
                                          </p:spTgt>
                                        </p:tgtEl>
                                      </p:cBhvr>
                                    </p:animEffect>
                                    <p:anim calcmode="lin" valueType="num">
                                      <p:cBhvr>
                                        <p:cTn id="3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smtClean="0"/>
              <a:t>The road back</a:t>
            </a:r>
            <a:endParaRPr lang="en-AU" i="1" dirty="0"/>
          </a:p>
        </p:txBody>
      </p:sp>
      <p:sp>
        <p:nvSpPr>
          <p:cNvPr id="3" name="Content Placeholder 2"/>
          <p:cNvSpPr>
            <a:spLocks noGrp="1"/>
          </p:cNvSpPr>
          <p:nvPr>
            <p:ph idx="1"/>
          </p:nvPr>
        </p:nvSpPr>
        <p:spPr/>
        <p:txBody>
          <a:bodyPr>
            <a:normAutofit/>
          </a:bodyPr>
          <a:lstStyle/>
          <a:p>
            <a:r>
              <a:rPr lang="en-AU" dirty="0">
                <a:latin typeface="Times New Roman" pitchFamily="18" charset="0"/>
                <a:cs typeface="Times New Roman" pitchFamily="18" charset="0"/>
              </a:rPr>
              <a:t>Nevertheless, four years later, </a:t>
            </a:r>
            <a:r>
              <a:rPr lang="en-AU" dirty="0" smtClean="0">
                <a:latin typeface="Times New Roman" pitchFamily="18" charset="0"/>
                <a:cs typeface="Times New Roman" pitchFamily="18" charset="0"/>
              </a:rPr>
              <a:t>the Dow </a:t>
            </a:r>
            <a:r>
              <a:rPr lang="en-AU" dirty="0">
                <a:latin typeface="Times New Roman" pitchFamily="18" charset="0"/>
                <a:cs typeface="Times New Roman" pitchFamily="18" charset="0"/>
              </a:rPr>
              <a:t>hit an all-time high. </a:t>
            </a:r>
            <a:endParaRPr lang="en-AU" dirty="0" smtClean="0">
              <a:latin typeface="Times New Roman" pitchFamily="18" charset="0"/>
              <a:cs typeface="Times New Roman" pitchFamily="18" charset="0"/>
            </a:endParaRPr>
          </a:p>
          <a:p>
            <a:r>
              <a:rPr lang="en-AU" dirty="0" smtClean="0">
                <a:latin typeface="Times New Roman" pitchFamily="18" charset="0"/>
                <a:cs typeface="Times New Roman" pitchFamily="18" charset="0"/>
              </a:rPr>
              <a:t>The </a:t>
            </a:r>
            <a:r>
              <a:rPr lang="en-AU" dirty="0">
                <a:latin typeface="Times New Roman" pitchFamily="18" charset="0"/>
                <a:cs typeface="Times New Roman" pitchFamily="18" charset="0"/>
              </a:rPr>
              <a:t>Federal Reserve’s aggressive policy of </a:t>
            </a:r>
            <a:r>
              <a:rPr lang="en-AU" dirty="0" smtClean="0">
                <a:latin typeface="Times New Roman" pitchFamily="18" charset="0"/>
                <a:cs typeface="Times New Roman" pitchFamily="18" charset="0"/>
              </a:rPr>
              <a:t>quantitative easing had </a:t>
            </a:r>
            <a:r>
              <a:rPr lang="en-AU" dirty="0">
                <a:latin typeface="Times New Roman" pitchFamily="18" charset="0"/>
                <a:cs typeface="Times New Roman" pitchFamily="18" charset="0"/>
              </a:rPr>
              <a:t>spurred </a:t>
            </a:r>
            <a:r>
              <a:rPr lang="en-AU" dirty="0" smtClean="0">
                <a:latin typeface="Times New Roman" pitchFamily="18" charset="0"/>
                <a:cs typeface="Times New Roman" pitchFamily="18" charset="0"/>
              </a:rPr>
              <a:t>recovery of the </a:t>
            </a:r>
            <a:r>
              <a:rPr lang="en-AU" dirty="0">
                <a:latin typeface="Times New Roman" pitchFamily="18" charset="0"/>
                <a:cs typeface="Times New Roman" pitchFamily="18" charset="0"/>
              </a:rPr>
              <a:t>stock market, </a:t>
            </a:r>
            <a:endParaRPr lang="en-AU" dirty="0" smtClean="0">
              <a:latin typeface="Times New Roman" pitchFamily="18" charset="0"/>
              <a:cs typeface="Times New Roman" pitchFamily="18" charset="0"/>
            </a:endParaRPr>
          </a:p>
          <a:p>
            <a:r>
              <a:rPr lang="en-AU" smtClean="0">
                <a:latin typeface="Times New Roman" pitchFamily="18" charset="0"/>
                <a:cs typeface="Times New Roman" pitchFamily="18" charset="0"/>
              </a:rPr>
              <a:t>- very </a:t>
            </a:r>
            <a:r>
              <a:rPr lang="en-AU" dirty="0">
                <a:latin typeface="Times New Roman" pitchFamily="18" charset="0"/>
                <a:cs typeface="Times New Roman" pitchFamily="18" charset="0"/>
              </a:rPr>
              <a:t>much as when a drop in interest rates had revived the markets after Black Monday of October 1987 and the dot.com crash </a:t>
            </a:r>
            <a:r>
              <a:rPr lang="en-AU" dirty="0" smtClean="0">
                <a:latin typeface="Times New Roman" pitchFamily="18" charset="0"/>
                <a:cs typeface="Times New Roman" pitchFamily="18" charset="0"/>
              </a:rPr>
              <a:t>of April </a:t>
            </a:r>
            <a:r>
              <a:rPr lang="en-AU" dirty="0">
                <a:latin typeface="Times New Roman" pitchFamily="18" charset="0"/>
                <a:cs typeface="Times New Roman" pitchFamily="18" charset="0"/>
              </a:rPr>
              <a:t>2000.</a:t>
            </a:r>
          </a:p>
          <a:p>
            <a:endParaRPr lang="en-AU" dirty="0"/>
          </a:p>
        </p:txBody>
      </p:sp>
    </p:spTree>
    <p:extLst>
      <p:ext uri="{BB962C8B-B14F-4D97-AF65-F5344CB8AC3E}">
        <p14:creationId xmlns:p14="http://schemas.microsoft.com/office/powerpoint/2010/main" val="4019239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wipe(down)">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99592" y="476672"/>
            <a:ext cx="7848872" cy="5879678"/>
          </a:xfrm>
        </p:spPr>
      </p:pic>
    </p:spTree>
    <p:extLst>
      <p:ext uri="{BB962C8B-B14F-4D97-AF65-F5344CB8AC3E}">
        <p14:creationId xmlns:p14="http://schemas.microsoft.com/office/powerpoint/2010/main" val="254200474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838200"/>
          </a:xfrm>
        </p:spPr>
        <p:txBody>
          <a:bodyPr/>
          <a:lstStyle/>
          <a:p>
            <a:r>
              <a:rPr lang="en-AU" i="1" dirty="0" smtClean="0"/>
              <a:t>Enter the Investment Banks</a:t>
            </a:r>
            <a:endParaRPr lang="en-AU" i="1" dirty="0"/>
          </a:p>
        </p:txBody>
      </p:sp>
      <p:sp>
        <p:nvSpPr>
          <p:cNvPr id="3" name="Content Placeholder 2"/>
          <p:cNvSpPr>
            <a:spLocks noGrp="1"/>
          </p:cNvSpPr>
          <p:nvPr>
            <p:ph idx="1"/>
          </p:nvPr>
        </p:nvSpPr>
        <p:spPr>
          <a:xfrm>
            <a:off x="914400" y="1219200"/>
            <a:ext cx="7772400" cy="5257800"/>
          </a:xfrm>
        </p:spPr>
        <p:txBody>
          <a:bodyPr>
            <a:normAutofit fontScale="62500" lnSpcReduction="20000"/>
          </a:bodyPr>
          <a:lstStyle/>
          <a:p>
            <a:r>
              <a:rPr lang="en-US" sz="3200" dirty="0">
                <a:latin typeface="Times New Roman"/>
                <a:ea typeface="Times New Roman"/>
              </a:rPr>
              <a:t>Investment banks such as Lehman Brothers and Bear Stearns were learning how to take advantage of the housing boom. </a:t>
            </a:r>
            <a:endParaRPr lang="en-US" sz="3200" dirty="0" smtClean="0">
              <a:latin typeface="Times New Roman"/>
              <a:ea typeface="Times New Roman"/>
            </a:endParaRPr>
          </a:p>
          <a:p>
            <a:endParaRPr lang="en-US" sz="3200" dirty="0" smtClean="0">
              <a:latin typeface="Times New Roman"/>
              <a:ea typeface="Times New Roman"/>
            </a:endParaRPr>
          </a:p>
          <a:p>
            <a:r>
              <a:rPr lang="en-US" sz="3200" dirty="0" smtClean="0">
                <a:latin typeface="Times New Roman"/>
                <a:ea typeface="Times New Roman"/>
              </a:rPr>
              <a:t>They </a:t>
            </a:r>
            <a:r>
              <a:rPr lang="en-US" sz="3200" dirty="0">
                <a:latin typeface="Times New Roman"/>
                <a:ea typeface="Times New Roman"/>
              </a:rPr>
              <a:t>were lending money at a rate of, say, 6 or 7 percent to mortgage companies, which, in turn, would lend the money to house buyers at a substantially higher rate, say, 10 percent or more, as a loan mortgaged on their home purchase. </a:t>
            </a:r>
            <a:endParaRPr lang="en-US" sz="3200" dirty="0" smtClean="0">
              <a:latin typeface="Times New Roman"/>
              <a:ea typeface="Times New Roman"/>
            </a:endParaRPr>
          </a:p>
          <a:p>
            <a:endParaRPr lang="en-US" sz="3200" dirty="0" smtClean="0">
              <a:latin typeface="Times New Roman"/>
              <a:ea typeface="Times New Roman"/>
            </a:endParaRPr>
          </a:p>
          <a:p>
            <a:r>
              <a:rPr lang="en-US" sz="3200" dirty="0" smtClean="0">
                <a:latin typeface="Times New Roman"/>
                <a:ea typeface="Times New Roman"/>
              </a:rPr>
              <a:t>The </a:t>
            </a:r>
            <a:r>
              <a:rPr lang="en-US" sz="3200" dirty="0">
                <a:latin typeface="Times New Roman"/>
                <a:ea typeface="Times New Roman"/>
              </a:rPr>
              <a:t>mortgage company would then ensure a quick profit by selling the entitlements to the repayments on the mortgages to a Wall Street firm (quite possibly the same firm that had made the loan in the first place), which, on account of the high interest payments of the households, would be willing to pay a somewhat higher price than the face value of the loans. </a:t>
            </a:r>
            <a:endParaRPr lang="en-US" sz="3200" dirty="0" smtClean="0">
              <a:latin typeface="Times New Roman"/>
              <a:ea typeface="Times New Roman"/>
            </a:endParaRPr>
          </a:p>
          <a:p>
            <a:endParaRPr lang="en-US" sz="3200" dirty="0" smtClean="0">
              <a:latin typeface="Times New Roman"/>
              <a:ea typeface="Times New Roman"/>
            </a:endParaRPr>
          </a:p>
          <a:p>
            <a:r>
              <a:rPr lang="en-US" sz="3200" dirty="0" smtClean="0">
                <a:latin typeface="Times New Roman"/>
                <a:ea typeface="Times New Roman"/>
              </a:rPr>
              <a:t>The </a:t>
            </a:r>
            <a:r>
              <a:rPr lang="en-US" sz="3200" dirty="0">
                <a:latin typeface="Times New Roman"/>
                <a:ea typeface="Times New Roman"/>
              </a:rPr>
              <a:t>outcome was that </a:t>
            </a:r>
            <a:r>
              <a:rPr lang="en-US" sz="3200" dirty="0" smtClean="0">
                <a:latin typeface="Times New Roman"/>
                <a:ea typeface="Times New Roman"/>
              </a:rPr>
              <a:t>an </a:t>
            </a:r>
            <a:r>
              <a:rPr lang="en-US" sz="3200" dirty="0">
                <a:latin typeface="Times New Roman"/>
                <a:ea typeface="Times New Roman"/>
              </a:rPr>
              <a:t>investment bank held the claim on the stream of anticipated repayments mortgaged on the house purchases. </a:t>
            </a:r>
            <a:endParaRPr lang="en-AU" dirty="0"/>
          </a:p>
        </p:txBody>
      </p:sp>
    </p:spTree>
    <p:extLst>
      <p:ext uri="{BB962C8B-B14F-4D97-AF65-F5344CB8AC3E}">
        <p14:creationId xmlns:p14="http://schemas.microsoft.com/office/powerpoint/2010/main" val="966236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ipe(down)">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1000"/>
                                        <p:tgtEl>
                                          <p:spTgt spid="3">
                                            <p:txEl>
                                              <p:pRg st="6" end="6"/>
                                            </p:txEl>
                                          </p:spTgt>
                                        </p:tgtEl>
                                      </p:cBhvr>
                                    </p:animEffect>
                                    <p:anim calcmode="lin" valueType="num">
                                      <p:cBhvr>
                                        <p:cTn id="1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783336"/>
          </a:xfrm>
        </p:spPr>
        <p:txBody>
          <a:bodyPr/>
          <a:lstStyle/>
          <a:p>
            <a:r>
              <a:rPr lang="en-AU" i="1" dirty="0">
                <a:solidFill>
                  <a:srgbClr val="DBF5F9">
                    <a:satMod val="200000"/>
                  </a:srgbClr>
                </a:solidFill>
              </a:rPr>
              <a:t>Securitised loans</a:t>
            </a:r>
            <a:endParaRPr lang="en-AU" dirty="0"/>
          </a:p>
        </p:txBody>
      </p:sp>
      <p:sp>
        <p:nvSpPr>
          <p:cNvPr id="3" name="Content Placeholder 2"/>
          <p:cNvSpPr>
            <a:spLocks noGrp="1"/>
          </p:cNvSpPr>
          <p:nvPr>
            <p:ph idx="1"/>
          </p:nvPr>
        </p:nvSpPr>
        <p:spPr>
          <a:xfrm>
            <a:off x="914400" y="1371600"/>
            <a:ext cx="7772400" cy="4983960"/>
          </a:xfrm>
        </p:spPr>
        <p:txBody>
          <a:bodyPr>
            <a:noAutofit/>
          </a:bodyPr>
          <a:lstStyle/>
          <a:p>
            <a:pPr>
              <a:lnSpc>
                <a:spcPct val="220000"/>
              </a:lnSpc>
            </a:pPr>
            <a:r>
              <a:rPr lang="en-US" sz="1400" dirty="0">
                <a:latin typeface="Times New Roman"/>
                <a:ea typeface="Times New Roman"/>
              </a:rPr>
              <a:t>Investment banks were now lending massively to house buyers who were seduced into paying an exorbitant rate of interest on the belief that house prices must continue to rise. </a:t>
            </a:r>
            <a:endParaRPr lang="en-US" sz="1400" dirty="0" smtClean="0">
              <a:latin typeface="Times New Roman"/>
              <a:ea typeface="Times New Roman"/>
            </a:endParaRPr>
          </a:p>
          <a:p>
            <a:pPr indent="457200" algn="just">
              <a:lnSpc>
                <a:spcPct val="220000"/>
              </a:lnSpc>
              <a:spcAft>
                <a:spcPts val="0"/>
              </a:spcAft>
            </a:pPr>
            <a:r>
              <a:rPr lang="en-US" sz="1400" dirty="0" smtClean="0">
                <a:latin typeface="Times New Roman"/>
                <a:ea typeface="Times New Roman"/>
                <a:cs typeface="Times New Roman"/>
              </a:rPr>
              <a:t>The </a:t>
            </a:r>
            <a:r>
              <a:rPr lang="en-US" sz="1400" dirty="0">
                <a:latin typeface="Times New Roman"/>
                <a:ea typeface="Times New Roman"/>
                <a:cs typeface="Times New Roman"/>
              </a:rPr>
              <a:t>investment bank would then set itself to “securitize” the loans and sell them on as investment assets. </a:t>
            </a:r>
            <a:endParaRPr lang="en-US" sz="1400" dirty="0" smtClean="0">
              <a:latin typeface="Times New Roman"/>
              <a:ea typeface="Times New Roman"/>
              <a:cs typeface="Times New Roman"/>
            </a:endParaRPr>
          </a:p>
          <a:p>
            <a:pPr indent="457200" algn="just">
              <a:lnSpc>
                <a:spcPct val="220000"/>
              </a:lnSpc>
              <a:spcAft>
                <a:spcPts val="0"/>
              </a:spcAft>
            </a:pPr>
            <a:r>
              <a:rPr lang="en-US" sz="1400" dirty="0" smtClean="0">
                <a:latin typeface="Times New Roman"/>
                <a:ea typeface="Times New Roman"/>
                <a:cs typeface="Times New Roman"/>
              </a:rPr>
              <a:t>They </a:t>
            </a:r>
            <a:r>
              <a:rPr lang="en-US" sz="1400" dirty="0">
                <a:latin typeface="Times New Roman"/>
                <a:ea typeface="Times New Roman"/>
                <a:cs typeface="Times New Roman"/>
              </a:rPr>
              <a:t>had names such as </a:t>
            </a:r>
            <a:r>
              <a:rPr lang="en-US" sz="1400" i="1" dirty="0">
                <a:latin typeface="Times New Roman"/>
                <a:ea typeface="Times New Roman"/>
                <a:cs typeface="Times New Roman"/>
              </a:rPr>
              <a:t>residential-backed securities</a:t>
            </a:r>
            <a:r>
              <a:rPr lang="en-US" sz="1400" dirty="0">
                <a:latin typeface="Times New Roman"/>
                <a:ea typeface="Times New Roman"/>
                <a:cs typeface="Times New Roman"/>
              </a:rPr>
              <a:t> (</a:t>
            </a:r>
            <a:r>
              <a:rPr lang="en-US" sz="1400" dirty="0" err="1">
                <a:latin typeface="Times New Roman"/>
                <a:ea typeface="Times New Roman"/>
                <a:cs typeface="Times New Roman"/>
              </a:rPr>
              <a:t>RBSs</a:t>
            </a:r>
            <a:r>
              <a:rPr lang="en-US" sz="1400" dirty="0">
                <a:latin typeface="Times New Roman"/>
                <a:ea typeface="Times New Roman"/>
                <a:cs typeface="Times New Roman"/>
              </a:rPr>
              <a:t>) and </a:t>
            </a:r>
            <a:r>
              <a:rPr lang="en-US" sz="1400" u="sng" dirty="0">
                <a:latin typeface="Times New Roman"/>
                <a:ea typeface="Times New Roman"/>
                <a:cs typeface="Times New Roman"/>
              </a:rPr>
              <a:t>collateralized debt obligations</a:t>
            </a:r>
            <a:r>
              <a:rPr lang="en-US" sz="1400" dirty="0">
                <a:latin typeface="Times New Roman"/>
                <a:ea typeface="Times New Roman"/>
                <a:cs typeface="Times New Roman"/>
              </a:rPr>
              <a:t> (</a:t>
            </a:r>
            <a:r>
              <a:rPr lang="en-US" sz="1400" dirty="0" err="1">
                <a:latin typeface="Times New Roman"/>
                <a:ea typeface="Times New Roman"/>
                <a:cs typeface="Times New Roman"/>
              </a:rPr>
              <a:t>CDOs</a:t>
            </a:r>
            <a:r>
              <a:rPr lang="en-US" sz="1400" dirty="0">
                <a:latin typeface="Times New Roman"/>
                <a:ea typeface="Times New Roman"/>
                <a:cs typeface="Times New Roman"/>
              </a:rPr>
              <a:t>). </a:t>
            </a:r>
            <a:endParaRPr lang="en-US" sz="1400" dirty="0" smtClean="0">
              <a:latin typeface="Times New Roman"/>
              <a:ea typeface="Times New Roman"/>
              <a:cs typeface="Times New Roman"/>
            </a:endParaRPr>
          </a:p>
          <a:p>
            <a:pPr indent="457200" algn="just">
              <a:lnSpc>
                <a:spcPct val="220000"/>
              </a:lnSpc>
              <a:spcAft>
                <a:spcPts val="0"/>
              </a:spcAft>
            </a:pPr>
            <a:r>
              <a:rPr lang="en-US" sz="1400" dirty="0" smtClean="0">
                <a:latin typeface="Times New Roman"/>
                <a:ea typeface="Times New Roman"/>
                <a:cs typeface="Times New Roman"/>
              </a:rPr>
              <a:t>By </a:t>
            </a:r>
            <a:r>
              <a:rPr lang="en-US" sz="1400" dirty="0">
                <a:latin typeface="Times New Roman"/>
                <a:ea typeface="Times New Roman"/>
                <a:cs typeface="Times New Roman"/>
              </a:rPr>
              <a:t>cleverly mixing the </a:t>
            </a:r>
            <a:r>
              <a:rPr lang="en-US" sz="1400" u="sng" dirty="0">
                <a:latin typeface="Times New Roman"/>
                <a:ea typeface="Times New Roman"/>
                <a:cs typeface="Times New Roman"/>
              </a:rPr>
              <a:t>subprime mortgages</a:t>
            </a:r>
            <a:r>
              <a:rPr lang="en-US" sz="1400" dirty="0">
                <a:latin typeface="Times New Roman"/>
                <a:ea typeface="Times New Roman"/>
                <a:cs typeface="Times New Roman"/>
              </a:rPr>
              <a:t> - which might degenerate to NINJA mortgages (mortgages of those with no income, no jobs or assets) - with more secure mortgages, it was possible to devise cash flows with higher yields than alternative corporate bonds with the same risk rating. </a:t>
            </a:r>
            <a:endParaRPr lang="en-AU" sz="1400" dirty="0">
              <a:latin typeface="Calibri"/>
              <a:ea typeface="Calibri"/>
              <a:cs typeface="Times New Roman"/>
            </a:endParaRPr>
          </a:p>
          <a:p>
            <a:pPr>
              <a:lnSpc>
                <a:spcPct val="220000"/>
              </a:lnSpc>
            </a:pPr>
            <a:endParaRPr lang="en-US" sz="1600" dirty="0" smtClean="0">
              <a:latin typeface="Times New Roman"/>
              <a:ea typeface="Times New Roman"/>
            </a:endParaRPr>
          </a:p>
        </p:txBody>
      </p:sp>
    </p:spTree>
    <p:extLst>
      <p:ext uri="{BB962C8B-B14F-4D97-AF65-F5344CB8AC3E}">
        <p14:creationId xmlns:p14="http://schemas.microsoft.com/office/powerpoint/2010/main" val="635047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a:solidFill>
                  <a:srgbClr val="DBF5F9">
                    <a:satMod val="200000"/>
                  </a:srgbClr>
                </a:solidFill>
              </a:rPr>
              <a:t>Securitised </a:t>
            </a:r>
            <a:r>
              <a:rPr lang="en-AU" i="1" dirty="0" smtClean="0">
                <a:solidFill>
                  <a:srgbClr val="DBF5F9">
                    <a:satMod val="200000"/>
                  </a:srgbClr>
                </a:solidFill>
              </a:rPr>
              <a:t>loans (</a:t>
            </a:r>
            <a:r>
              <a:rPr lang="en-AU" i="1" dirty="0" err="1" smtClean="0">
                <a:solidFill>
                  <a:srgbClr val="DBF5F9">
                    <a:satMod val="200000"/>
                  </a:srgbClr>
                </a:solidFill>
              </a:rPr>
              <a:t>cont</a:t>
            </a:r>
            <a:r>
              <a:rPr lang="en-AU" i="1" dirty="0" smtClean="0">
                <a:solidFill>
                  <a:srgbClr val="DBF5F9">
                    <a:satMod val="200000"/>
                  </a:srgbClr>
                </a:solidFill>
              </a:rPr>
              <a:t>)</a:t>
            </a:r>
            <a:endParaRPr lang="en-AU" dirty="0"/>
          </a:p>
        </p:txBody>
      </p:sp>
      <p:sp>
        <p:nvSpPr>
          <p:cNvPr id="3" name="Content Placeholder 2"/>
          <p:cNvSpPr>
            <a:spLocks noGrp="1"/>
          </p:cNvSpPr>
          <p:nvPr>
            <p:ph idx="1"/>
          </p:nvPr>
        </p:nvSpPr>
        <p:spPr>
          <a:xfrm>
            <a:off x="914400" y="1524000"/>
            <a:ext cx="7772400" cy="4831560"/>
          </a:xfrm>
        </p:spPr>
        <p:txBody>
          <a:bodyPr>
            <a:normAutofit fontScale="62500" lnSpcReduction="20000"/>
          </a:bodyPr>
          <a:lstStyle/>
          <a:p>
            <a:r>
              <a:rPr lang="en-US" sz="3200" dirty="0">
                <a:latin typeface="Times New Roman"/>
                <a:ea typeface="Times New Roman"/>
              </a:rPr>
              <a:t>In 2006, the number of securitized mortgages increased rapidly. Mutual funds, university endowments, and many foreign investors were eager to buy into the senior trenches, while more enterprising hedge funds bought into the more junior trenches offering high yields. </a:t>
            </a:r>
            <a:endParaRPr lang="en-US" sz="3200" dirty="0" smtClean="0">
              <a:latin typeface="Times New Roman"/>
              <a:ea typeface="Times New Roman"/>
            </a:endParaRPr>
          </a:p>
          <a:p>
            <a:endParaRPr lang="en-US" sz="3200" dirty="0" smtClean="0">
              <a:latin typeface="Times New Roman"/>
              <a:ea typeface="Times New Roman"/>
            </a:endParaRPr>
          </a:p>
          <a:p>
            <a:r>
              <a:rPr lang="en-US" sz="3200" dirty="0" smtClean="0">
                <a:latin typeface="Times New Roman"/>
                <a:ea typeface="Times New Roman"/>
              </a:rPr>
              <a:t>By </a:t>
            </a:r>
            <a:r>
              <a:rPr lang="en-US" sz="3200" dirty="0">
                <a:latin typeface="Times New Roman"/>
                <a:ea typeface="Times New Roman"/>
              </a:rPr>
              <a:t>slicing more junior and subprime trenches to achieve a high yield and dicing with enough senior trenches to convince the rating agencies to assign a triple-A rating, every level of mortgage backed security could ultimately be sold on to investors. </a:t>
            </a:r>
            <a:endParaRPr lang="en-US" sz="3200" dirty="0" smtClean="0">
              <a:latin typeface="Times New Roman"/>
              <a:ea typeface="Times New Roman"/>
            </a:endParaRPr>
          </a:p>
          <a:p>
            <a:endParaRPr lang="en-US" sz="3200" dirty="0" smtClean="0">
              <a:latin typeface="Times New Roman"/>
              <a:ea typeface="Times New Roman"/>
            </a:endParaRPr>
          </a:p>
          <a:p>
            <a:r>
              <a:rPr lang="en-US" sz="3200" dirty="0" smtClean="0">
                <a:latin typeface="Times New Roman"/>
                <a:ea typeface="Times New Roman"/>
              </a:rPr>
              <a:t>The </a:t>
            </a:r>
            <a:r>
              <a:rPr lang="en-US" sz="3200" dirty="0">
                <a:latin typeface="Times New Roman"/>
                <a:ea typeface="Times New Roman"/>
              </a:rPr>
              <a:t>activity into 2006 and early 2007 was such that the investment banks that were propagating these securities were themselves holding vast quantities. </a:t>
            </a:r>
            <a:endParaRPr lang="en-US" sz="3200" dirty="0" smtClean="0">
              <a:latin typeface="Times New Roman"/>
              <a:ea typeface="Times New Roman"/>
            </a:endParaRPr>
          </a:p>
          <a:p>
            <a:endParaRPr lang="en-US" sz="3200" dirty="0" smtClean="0">
              <a:latin typeface="Times New Roman"/>
              <a:ea typeface="Times New Roman"/>
            </a:endParaRPr>
          </a:p>
          <a:p>
            <a:r>
              <a:rPr lang="en-US" sz="3200" dirty="0" smtClean="0">
                <a:latin typeface="Times New Roman"/>
                <a:ea typeface="Times New Roman"/>
              </a:rPr>
              <a:t>Often</a:t>
            </a:r>
            <a:r>
              <a:rPr lang="en-US" sz="3200" dirty="0">
                <a:latin typeface="Times New Roman"/>
                <a:ea typeface="Times New Roman"/>
              </a:rPr>
              <a:t>, it was the subprime trenches that were most easily sold off to investors. </a:t>
            </a:r>
            <a:endParaRPr lang="en-AU" dirty="0"/>
          </a:p>
        </p:txBody>
      </p:sp>
    </p:spTree>
    <p:extLst>
      <p:ext uri="{BB962C8B-B14F-4D97-AF65-F5344CB8AC3E}">
        <p14:creationId xmlns:p14="http://schemas.microsoft.com/office/powerpoint/2010/main" val="425312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ipe(down)">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1000"/>
                                        <p:tgtEl>
                                          <p:spTgt spid="3">
                                            <p:txEl>
                                              <p:pRg st="6" end="6"/>
                                            </p:txEl>
                                          </p:spTgt>
                                        </p:tgtEl>
                                      </p:cBhvr>
                                    </p:animEffect>
                                    <p:anim calcmode="lin" valueType="num">
                                      <p:cBhvr>
                                        <p:cTn id="1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762000"/>
          </a:xfrm>
        </p:spPr>
        <p:txBody>
          <a:bodyPr/>
          <a:lstStyle/>
          <a:p>
            <a:r>
              <a:rPr lang="en-AU" i="1" dirty="0" smtClean="0"/>
              <a:t>Credit Default Swaps (CDS)</a:t>
            </a:r>
            <a:endParaRPr lang="en-AU" i="1" dirty="0"/>
          </a:p>
        </p:txBody>
      </p:sp>
      <p:sp>
        <p:nvSpPr>
          <p:cNvPr id="3" name="Content Placeholder 2"/>
          <p:cNvSpPr>
            <a:spLocks noGrp="1"/>
          </p:cNvSpPr>
          <p:nvPr>
            <p:ph idx="1"/>
          </p:nvPr>
        </p:nvSpPr>
        <p:spPr>
          <a:xfrm>
            <a:off x="914400" y="1143000"/>
            <a:ext cx="7772400" cy="5212560"/>
          </a:xfrm>
        </p:spPr>
        <p:txBody>
          <a:bodyPr>
            <a:normAutofit fontScale="70000" lnSpcReduction="20000"/>
          </a:bodyPr>
          <a:lstStyle/>
          <a:p>
            <a:r>
              <a:rPr lang="en-AU" sz="3200" dirty="0">
                <a:latin typeface="Times New Roman"/>
                <a:ea typeface="Times New Roman"/>
              </a:rPr>
              <a:t>The investment bank </a:t>
            </a:r>
            <a:r>
              <a:rPr lang="en-US" sz="3200" dirty="0">
                <a:latin typeface="Times New Roman"/>
                <a:ea typeface="Times New Roman"/>
              </a:rPr>
              <a:t>JP Morgan had also devised a clever way of managing its risk exposure. </a:t>
            </a:r>
            <a:endParaRPr lang="en-US" sz="3200" dirty="0" smtClean="0">
              <a:latin typeface="Times New Roman"/>
              <a:ea typeface="Times New Roman"/>
            </a:endParaRPr>
          </a:p>
          <a:p>
            <a:endParaRPr lang="en-US" sz="3200" dirty="0" smtClean="0">
              <a:latin typeface="Times New Roman"/>
              <a:ea typeface="Times New Roman"/>
            </a:endParaRPr>
          </a:p>
          <a:p>
            <a:r>
              <a:rPr lang="en-US" sz="3200" dirty="0" smtClean="0">
                <a:latin typeface="Times New Roman"/>
                <a:ea typeface="Times New Roman"/>
              </a:rPr>
              <a:t>The </a:t>
            </a:r>
            <a:r>
              <a:rPr lang="en-US" sz="3200" dirty="0">
                <a:latin typeface="Times New Roman"/>
                <a:ea typeface="Times New Roman"/>
              </a:rPr>
              <a:t>idea was to sell on the risk of their own borrowers defaulting to insurance companies and other banks, who, in return for the premiums that Morgan was prepared to offer, would guarantee Morgan’s loans. </a:t>
            </a:r>
            <a:endParaRPr lang="en-US" sz="3200" dirty="0" smtClean="0">
              <a:latin typeface="Times New Roman"/>
              <a:ea typeface="Times New Roman"/>
            </a:endParaRPr>
          </a:p>
          <a:p>
            <a:endParaRPr lang="en-US" sz="3200" dirty="0" smtClean="0">
              <a:latin typeface="Times New Roman"/>
              <a:ea typeface="Times New Roman"/>
            </a:endParaRPr>
          </a:p>
          <a:p>
            <a:r>
              <a:rPr lang="en-US" sz="3200" dirty="0" smtClean="0">
                <a:latin typeface="Times New Roman"/>
                <a:ea typeface="Times New Roman"/>
              </a:rPr>
              <a:t>If </a:t>
            </a:r>
            <a:r>
              <a:rPr lang="en-US" sz="3200" dirty="0">
                <a:latin typeface="Times New Roman"/>
                <a:ea typeface="Times New Roman"/>
              </a:rPr>
              <a:t>none of Morgan’s loans defaulted, Morgan paid a premium to the insurance companies and banks that had agreed to take on its risk. If, however, a portion of its loans defaulted, the insurance companies and banks were obliged to make up the loss. </a:t>
            </a:r>
            <a:endParaRPr lang="en-US" sz="3200" dirty="0" smtClean="0">
              <a:latin typeface="Times New Roman"/>
              <a:ea typeface="Times New Roman"/>
            </a:endParaRPr>
          </a:p>
          <a:p>
            <a:endParaRPr lang="en-US" sz="3200" dirty="0" smtClean="0">
              <a:latin typeface="Times New Roman"/>
              <a:ea typeface="Times New Roman"/>
            </a:endParaRPr>
          </a:p>
          <a:p>
            <a:r>
              <a:rPr lang="en-US" sz="3200" dirty="0" smtClean="0">
                <a:latin typeface="Times New Roman"/>
                <a:ea typeface="Times New Roman"/>
              </a:rPr>
              <a:t>Thus</a:t>
            </a:r>
            <a:r>
              <a:rPr lang="en-US" sz="3200" dirty="0">
                <a:latin typeface="Times New Roman"/>
                <a:ea typeface="Times New Roman"/>
              </a:rPr>
              <a:t>, it developed the concept of a </a:t>
            </a:r>
            <a:r>
              <a:rPr lang="en-AU" sz="3200" u="sng" dirty="0">
                <a:latin typeface="Times New Roman"/>
                <a:ea typeface="Times New Roman"/>
              </a:rPr>
              <a:t>credit default swap</a:t>
            </a:r>
            <a:r>
              <a:rPr lang="en-AU" sz="3200" dirty="0">
                <a:latin typeface="Times New Roman"/>
                <a:ea typeface="Times New Roman"/>
              </a:rPr>
              <a:t> (</a:t>
            </a:r>
            <a:r>
              <a:rPr lang="en-US" sz="3200" dirty="0">
                <a:latin typeface="Times New Roman"/>
                <a:ea typeface="Times New Roman"/>
              </a:rPr>
              <a:t>CDS). </a:t>
            </a:r>
            <a:endParaRPr lang="en-AU" dirty="0"/>
          </a:p>
        </p:txBody>
      </p:sp>
    </p:spTree>
    <p:extLst>
      <p:ext uri="{BB962C8B-B14F-4D97-AF65-F5344CB8AC3E}">
        <p14:creationId xmlns:p14="http://schemas.microsoft.com/office/powerpoint/2010/main" val="2076106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wipe(down)">
                                      <p:cBhvr>
                                        <p:cTn id="1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772400" cy="609600"/>
          </a:xfrm>
        </p:spPr>
        <p:txBody>
          <a:bodyPr/>
          <a:lstStyle/>
          <a:p>
            <a:r>
              <a:rPr lang="en-AU" i="1" dirty="0">
                <a:solidFill>
                  <a:srgbClr val="DBF5F9">
                    <a:satMod val="200000"/>
                  </a:srgbClr>
                </a:solidFill>
              </a:rPr>
              <a:t>Credit Default Swaps (CDS</a:t>
            </a:r>
            <a:r>
              <a:rPr lang="en-AU" i="1" dirty="0" smtClean="0">
                <a:solidFill>
                  <a:srgbClr val="DBF5F9">
                    <a:satMod val="200000"/>
                  </a:srgbClr>
                </a:solidFill>
              </a:rPr>
              <a:t>) (</a:t>
            </a:r>
            <a:r>
              <a:rPr lang="en-AU" i="1" dirty="0" err="1" smtClean="0">
                <a:solidFill>
                  <a:srgbClr val="DBF5F9">
                    <a:satMod val="200000"/>
                  </a:srgbClr>
                </a:solidFill>
              </a:rPr>
              <a:t>cont</a:t>
            </a:r>
            <a:r>
              <a:rPr lang="en-AU" i="1" dirty="0" smtClean="0">
                <a:solidFill>
                  <a:srgbClr val="DBF5F9">
                    <a:satMod val="200000"/>
                  </a:srgbClr>
                </a:solidFill>
              </a:rPr>
              <a:t>)</a:t>
            </a:r>
            <a:endParaRPr lang="en-AU" dirty="0"/>
          </a:p>
        </p:txBody>
      </p:sp>
      <p:sp>
        <p:nvSpPr>
          <p:cNvPr id="3" name="Content Placeholder 2"/>
          <p:cNvSpPr>
            <a:spLocks noGrp="1"/>
          </p:cNvSpPr>
          <p:nvPr>
            <p:ph idx="1"/>
          </p:nvPr>
        </p:nvSpPr>
        <p:spPr>
          <a:xfrm>
            <a:off x="914400" y="1066800"/>
            <a:ext cx="7772400" cy="5638800"/>
          </a:xfrm>
        </p:spPr>
        <p:txBody>
          <a:bodyPr>
            <a:normAutofit fontScale="77500" lnSpcReduction="20000"/>
          </a:bodyPr>
          <a:lstStyle/>
          <a:p>
            <a:r>
              <a:rPr lang="en-US" sz="3200" dirty="0" smtClean="0">
                <a:latin typeface="Times New Roman"/>
                <a:ea typeface="Times New Roman"/>
              </a:rPr>
              <a:t>Between </a:t>
            </a:r>
            <a:r>
              <a:rPr lang="en-US" sz="3200" dirty="0">
                <a:latin typeface="Times New Roman"/>
                <a:ea typeface="Times New Roman"/>
              </a:rPr>
              <a:t>1998 and 2004, the issuance of credit defaults swaps increased exponentially. </a:t>
            </a:r>
            <a:endParaRPr lang="en-US" sz="3200" dirty="0" smtClean="0">
              <a:latin typeface="Times New Roman"/>
              <a:ea typeface="Times New Roman"/>
            </a:endParaRPr>
          </a:p>
          <a:p>
            <a:endParaRPr lang="en-US" sz="3200" dirty="0" smtClean="0">
              <a:latin typeface="Times New Roman"/>
              <a:ea typeface="Times New Roman"/>
            </a:endParaRPr>
          </a:p>
          <a:p>
            <a:r>
              <a:rPr lang="en-US" sz="3200" dirty="0" smtClean="0">
                <a:latin typeface="Times New Roman"/>
                <a:ea typeface="Times New Roman"/>
              </a:rPr>
              <a:t>By </a:t>
            </a:r>
            <a:r>
              <a:rPr lang="en-US" sz="3200" dirty="0">
                <a:latin typeface="Times New Roman"/>
                <a:ea typeface="Times New Roman"/>
              </a:rPr>
              <a:t>the end of 2005, virtually every big firm on Wall Street was heavily involved in the credit insurance market. </a:t>
            </a:r>
            <a:endParaRPr lang="en-US" sz="3200" dirty="0" smtClean="0">
              <a:latin typeface="Times New Roman"/>
              <a:ea typeface="Times New Roman"/>
            </a:endParaRPr>
          </a:p>
          <a:p>
            <a:endParaRPr lang="en-US" sz="3200" dirty="0" smtClean="0">
              <a:latin typeface="Times New Roman"/>
              <a:ea typeface="Times New Roman"/>
            </a:endParaRPr>
          </a:p>
          <a:p>
            <a:r>
              <a:rPr lang="en-US" sz="3200" dirty="0" smtClean="0">
                <a:latin typeface="Times New Roman"/>
                <a:ea typeface="Times New Roman"/>
              </a:rPr>
              <a:t>So </a:t>
            </a:r>
            <a:r>
              <a:rPr lang="en-US" sz="3200" dirty="0">
                <a:latin typeface="Times New Roman"/>
                <a:ea typeface="Times New Roman"/>
              </a:rPr>
              <a:t>were big commercial banks such as Citigroup and Bank of America, and some insurance groups, particularly </a:t>
            </a:r>
            <a:r>
              <a:rPr lang="en-AU" sz="3200" dirty="0">
                <a:latin typeface="Times New Roman"/>
                <a:ea typeface="Times New Roman"/>
              </a:rPr>
              <a:t>the American International Group (AIG), which alone had written something like $80 billion in </a:t>
            </a:r>
            <a:r>
              <a:rPr lang="en-AU" sz="3200" dirty="0" err="1">
                <a:latin typeface="Times New Roman"/>
                <a:ea typeface="Times New Roman"/>
              </a:rPr>
              <a:t>CDSs</a:t>
            </a:r>
            <a:r>
              <a:rPr lang="en-AU" sz="3200" dirty="0">
                <a:latin typeface="Times New Roman"/>
                <a:ea typeface="Times New Roman"/>
              </a:rPr>
              <a:t>. </a:t>
            </a:r>
            <a:endParaRPr lang="en-AU" sz="3200" dirty="0" smtClean="0">
              <a:latin typeface="Times New Roman"/>
              <a:ea typeface="Times New Roman"/>
            </a:endParaRPr>
          </a:p>
          <a:p>
            <a:endParaRPr lang="en-AU" sz="3200" dirty="0" smtClean="0">
              <a:latin typeface="Times New Roman"/>
              <a:ea typeface="Times New Roman"/>
            </a:endParaRPr>
          </a:p>
          <a:p>
            <a:r>
              <a:rPr lang="en-US" sz="3200" dirty="0" smtClean="0">
                <a:latin typeface="Times New Roman"/>
                <a:ea typeface="Times New Roman"/>
              </a:rPr>
              <a:t>In </a:t>
            </a:r>
            <a:r>
              <a:rPr lang="en-US" sz="3200" dirty="0">
                <a:latin typeface="Times New Roman"/>
                <a:ea typeface="Times New Roman"/>
              </a:rPr>
              <a:t>June 2007, the notional value of outstanding </a:t>
            </a:r>
            <a:r>
              <a:rPr lang="en-US" sz="3200" dirty="0" smtClean="0">
                <a:latin typeface="Times New Roman"/>
                <a:ea typeface="Times New Roman"/>
              </a:rPr>
              <a:t>credit </a:t>
            </a:r>
            <a:r>
              <a:rPr lang="en-US" sz="3200" dirty="0">
                <a:latin typeface="Times New Roman"/>
                <a:ea typeface="Times New Roman"/>
              </a:rPr>
              <a:t>default swaps was in the astonishing region of $50 trillion. </a:t>
            </a:r>
            <a:endParaRPr lang="en-AU" dirty="0"/>
          </a:p>
        </p:txBody>
      </p:sp>
    </p:spTree>
    <p:extLst>
      <p:ext uri="{BB962C8B-B14F-4D97-AF65-F5344CB8AC3E}">
        <p14:creationId xmlns:p14="http://schemas.microsoft.com/office/powerpoint/2010/main" val="389183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barn(inVertical)">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1000"/>
                                        <p:tgtEl>
                                          <p:spTgt spid="3">
                                            <p:txEl>
                                              <p:pRg st="6" end="6"/>
                                            </p:txEl>
                                          </p:spTgt>
                                        </p:tgtEl>
                                      </p:cBhvr>
                                    </p:animEffect>
                                    <p:anim calcmode="lin" valueType="num">
                                      <p:cBhvr>
                                        <p:cTn id="2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smtClean="0"/>
              <a:t>Warren Buffet comments</a:t>
            </a:r>
            <a:endParaRPr lang="en-AU" i="1" dirty="0"/>
          </a:p>
        </p:txBody>
      </p:sp>
      <p:sp>
        <p:nvSpPr>
          <p:cNvPr id="3" name="Content Placeholder 2"/>
          <p:cNvSpPr>
            <a:spLocks noGrp="1"/>
          </p:cNvSpPr>
          <p:nvPr>
            <p:ph idx="1"/>
          </p:nvPr>
        </p:nvSpPr>
        <p:spPr/>
        <p:txBody>
          <a:bodyPr>
            <a:normAutofit fontScale="55000" lnSpcReduction="20000"/>
          </a:bodyPr>
          <a:lstStyle/>
          <a:p>
            <a:pPr indent="457200" algn="just">
              <a:lnSpc>
                <a:spcPct val="200000"/>
              </a:lnSpc>
              <a:spcAft>
                <a:spcPts val="0"/>
              </a:spcAft>
            </a:pPr>
            <a:r>
              <a:rPr lang="en-US" sz="3200" dirty="0">
                <a:latin typeface="Times New Roman"/>
                <a:ea typeface="Times New Roman"/>
                <a:cs typeface="Times New Roman"/>
              </a:rPr>
              <a:t>Although all of this was American enterprise at work, not everyone was convinced. </a:t>
            </a:r>
            <a:endParaRPr lang="en-US" sz="3200" dirty="0" smtClean="0">
              <a:latin typeface="Times New Roman"/>
              <a:ea typeface="Times New Roman"/>
              <a:cs typeface="Times New Roman"/>
            </a:endParaRPr>
          </a:p>
          <a:p>
            <a:pPr indent="457200" algn="just">
              <a:lnSpc>
                <a:spcPct val="200000"/>
              </a:lnSpc>
              <a:spcAft>
                <a:spcPts val="0"/>
              </a:spcAft>
            </a:pPr>
            <a:endParaRPr lang="en-US" sz="3200" dirty="0" smtClean="0">
              <a:latin typeface="Times New Roman"/>
              <a:ea typeface="Times New Roman"/>
              <a:cs typeface="Times New Roman"/>
            </a:endParaRPr>
          </a:p>
          <a:p>
            <a:pPr indent="457200" algn="just">
              <a:lnSpc>
                <a:spcPct val="200000"/>
              </a:lnSpc>
              <a:spcAft>
                <a:spcPts val="0"/>
              </a:spcAft>
            </a:pPr>
            <a:r>
              <a:rPr lang="en-US" sz="3200" dirty="0" smtClean="0">
                <a:latin typeface="Times New Roman"/>
                <a:ea typeface="Times New Roman"/>
                <a:cs typeface="Times New Roman"/>
              </a:rPr>
              <a:t>Warren </a:t>
            </a:r>
            <a:r>
              <a:rPr lang="en-US" sz="3200" dirty="0">
                <a:latin typeface="Times New Roman"/>
                <a:ea typeface="Times New Roman"/>
                <a:cs typeface="Times New Roman"/>
              </a:rPr>
              <a:t>Buffet in his February letter to his shareholders stated</a:t>
            </a:r>
            <a:r>
              <a:rPr lang="en-US" sz="3200" dirty="0" smtClean="0">
                <a:latin typeface="Times New Roman"/>
                <a:ea typeface="Times New Roman"/>
                <a:cs typeface="Times New Roman"/>
              </a:rPr>
              <a:t>:</a:t>
            </a:r>
          </a:p>
          <a:p>
            <a:pPr indent="457200" algn="just">
              <a:lnSpc>
                <a:spcPct val="200000"/>
              </a:lnSpc>
              <a:spcAft>
                <a:spcPts val="0"/>
              </a:spcAft>
            </a:pPr>
            <a:r>
              <a:rPr lang="en-US" sz="3200" dirty="0" smtClean="0">
                <a:latin typeface="Times New Roman"/>
                <a:ea typeface="Times New Roman"/>
                <a:cs typeface="Times New Roman"/>
              </a:rPr>
              <a:t> </a:t>
            </a:r>
            <a:r>
              <a:rPr lang="en-US" sz="3200" dirty="0">
                <a:latin typeface="Times New Roman"/>
                <a:ea typeface="Times New Roman"/>
                <a:cs typeface="Times New Roman"/>
              </a:rPr>
              <a:t>“Central banks and governments have so far found no effective way to control, or even monitor the risks posed by these contracts . . . In our view, however, derivatives are financial weapons of mass destruction, carrying dangers that, while now latent, are potentially lethal.”</a:t>
            </a:r>
            <a:endParaRPr lang="en-AU" sz="2800" dirty="0">
              <a:effectLst/>
              <a:latin typeface="Calibri"/>
              <a:ea typeface="Calibri"/>
              <a:cs typeface="Times New Roman"/>
            </a:endParaRPr>
          </a:p>
        </p:txBody>
      </p:sp>
    </p:spTree>
    <p:extLst>
      <p:ext uri="{BB962C8B-B14F-4D97-AF65-F5344CB8AC3E}">
        <p14:creationId xmlns:p14="http://schemas.microsoft.com/office/powerpoint/2010/main" val="2144781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smtClean="0"/>
              <a:t>The rating agencies</a:t>
            </a:r>
            <a:endParaRPr lang="en-AU" i="1" dirty="0"/>
          </a:p>
        </p:txBody>
      </p:sp>
      <p:sp>
        <p:nvSpPr>
          <p:cNvPr id="3" name="Content Placeholder 2"/>
          <p:cNvSpPr>
            <a:spLocks noGrp="1"/>
          </p:cNvSpPr>
          <p:nvPr>
            <p:ph idx="1"/>
          </p:nvPr>
        </p:nvSpPr>
        <p:spPr>
          <a:xfrm>
            <a:off x="914400" y="1371600"/>
            <a:ext cx="7772400" cy="4983960"/>
          </a:xfrm>
        </p:spPr>
        <p:txBody>
          <a:bodyPr>
            <a:normAutofit fontScale="55000" lnSpcReduction="20000"/>
          </a:bodyPr>
          <a:lstStyle/>
          <a:p>
            <a:pPr indent="457200" algn="just">
              <a:lnSpc>
                <a:spcPct val="200000"/>
              </a:lnSpc>
              <a:spcAft>
                <a:spcPts val="0"/>
              </a:spcAft>
            </a:pPr>
            <a:r>
              <a:rPr lang="en-US" sz="3200" dirty="0">
                <a:latin typeface="Times New Roman"/>
                <a:ea typeface="Times New Roman"/>
                <a:cs typeface="Times New Roman"/>
              </a:rPr>
              <a:t>The assumption was that the </a:t>
            </a:r>
            <a:r>
              <a:rPr lang="en-US" sz="3200" dirty="0" smtClean="0">
                <a:latin typeface="Times New Roman"/>
                <a:ea typeface="Times New Roman"/>
                <a:cs typeface="Times New Roman"/>
              </a:rPr>
              <a:t>“risk rating” (</a:t>
            </a:r>
            <a:r>
              <a:rPr lang="en-US" sz="3200" i="1" dirty="0" smtClean="0">
                <a:latin typeface="Times New Roman"/>
                <a:ea typeface="Times New Roman"/>
                <a:cs typeface="Times New Roman"/>
              </a:rPr>
              <a:t>Triple A</a:t>
            </a:r>
            <a:r>
              <a:rPr lang="en-US" sz="3200" dirty="0" smtClean="0">
                <a:latin typeface="Times New Roman"/>
                <a:ea typeface="Times New Roman"/>
                <a:cs typeface="Times New Roman"/>
              </a:rPr>
              <a:t>, </a:t>
            </a:r>
            <a:r>
              <a:rPr lang="en-US" sz="3200" i="1" dirty="0" smtClean="0">
                <a:latin typeface="Times New Roman"/>
                <a:ea typeface="Times New Roman"/>
                <a:cs typeface="Times New Roman"/>
              </a:rPr>
              <a:t>AA</a:t>
            </a:r>
            <a:r>
              <a:rPr lang="en-US" sz="3200" dirty="0" smtClean="0">
                <a:latin typeface="Times New Roman"/>
                <a:ea typeface="Times New Roman"/>
                <a:cs typeface="Times New Roman"/>
              </a:rPr>
              <a:t>, status down through the lower ratings) that were assigned to the securitized loans and derivative products – such as </a:t>
            </a:r>
            <a:r>
              <a:rPr lang="en-US" sz="3200" dirty="0" err="1" smtClean="0">
                <a:latin typeface="Times New Roman"/>
                <a:ea typeface="Times New Roman"/>
              </a:rPr>
              <a:t>RBSs</a:t>
            </a:r>
            <a:r>
              <a:rPr lang="en-US" sz="3200" dirty="0">
                <a:latin typeface="Times New Roman"/>
                <a:ea typeface="Times New Roman"/>
              </a:rPr>
              <a:t>, </a:t>
            </a:r>
            <a:r>
              <a:rPr lang="en-US" sz="3200" dirty="0" err="1">
                <a:latin typeface="Times New Roman"/>
                <a:ea typeface="Times New Roman"/>
              </a:rPr>
              <a:t>CDOs</a:t>
            </a:r>
            <a:r>
              <a:rPr lang="en-US" sz="3200" dirty="0">
                <a:latin typeface="Times New Roman"/>
                <a:ea typeface="Times New Roman"/>
              </a:rPr>
              <a:t>, </a:t>
            </a:r>
            <a:r>
              <a:rPr lang="en-US" sz="3200" dirty="0" smtClean="0">
                <a:latin typeface="Times New Roman"/>
                <a:ea typeface="Times New Roman"/>
              </a:rPr>
              <a:t>and </a:t>
            </a:r>
            <a:r>
              <a:rPr lang="en-US" sz="3200" dirty="0" err="1" smtClean="0">
                <a:latin typeface="Times New Roman"/>
                <a:ea typeface="Times New Roman"/>
              </a:rPr>
              <a:t>CDSs</a:t>
            </a:r>
            <a:r>
              <a:rPr lang="en-US" sz="3200" dirty="0" smtClean="0">
                <a:latin typeface="Times New Roman"/>
                <a:ea typeface="Times New Roman"/>
              </a:rPr>
              <a:t> - </a:t>
            </a:r>
            <a:r>
              <a:rPr lang="en-US" sz="3200" dirty="0" smtClean="0">
                <a:latin typeface="Times New Roman"/>
                <a:ea typeface="Times New Roman"/>
                <a:cs typeface="Times New Roman"/>
              </a:rPr>
              <a:t>by the </a:t>
            </a:r>
            <a:r>
              <a:rPr lang="en-US" sz="3200" i="1" dirty="0" smtClean="0">
                <a:latin typeface="Times New Roman"/>
                <a:ea typeface="Times New Roman"/>
                <a:cs typeface="Times New Roman"/>
              </a:rPr>
              <a:t>Rating Agencies </a:t>
            </a:r>
            <a:r>
              <a:rPr lang="en-US" sz="3200" dirty="0" smtClean="0">
                <a:latin typeface="Times New Roman"/>
                <a:ea typeface="Times New Roman"/>
                <a:cs typeface="Times New Roman"/>
              </a:rPr>
              <a:t>could </a:t>
            </a:r>
            <a:r>
              <a:rPr lang="en-US" sz="3200" dirty="0">
                <a:latin typeface="Times New Roman"/>
                <a:ea typeface="Times New Roman"/>
                <a:cs typeface="Times New Roman"/>
              </a:rPr>
              <a:t>be relied </a:t>
            </a:r>
            <a:r>
              <a:rPr lang="en-US" sz="3200" dirty="0" smtClean="0">
                <a:latin typeface="Times New Roman"/>
                <a:ea typeface="Times New Roman"/>
                <a:cs typeface="Times New Roman"/>
              </a:rPr>
              <a:t>on.</a:t>
            </a:r>
          </a:p>
          <a:p>
            <a:pPr indent="457200" algn="just">
              <a:lnSpc>
                <a:spcPct val="200000"/>
              </a:lnSpc>
              <a:spcAft>
                <a:spcPts val="0"/>
              </a:spcAft>
            </a:pPr>
            <a:r>
              <a:rPr lang="en-US" sz="3200" dirty="0" smtClean="0">
                <a:latin typeface="Times New Roman"/>
                <a:ea typeface="Times New Roman"/>
                <a:cs typeface="Times New Roman"/>
              </a:rPr>
              <a:t>In other words, the Rating Agencies could be relied on to be</a:t>
            </a:r>
          </a:p>
          <a:p>
            <a:pPr indent="457200" algn="just">
              <a:lnSpc>
                <a:spcPct val="200000"/>
              </a:lnSpc>
              <a:spcAft>
                <a:spcPts val="0"/>
              </a:spcAft>
            </a:pPr>
            <a:r>
              <a:rPr lang="en-US" sz="3200" dirty="0" smtClean="0">
                <a:latin typeface="Times New Roman"/>
                <a:ea typeface="Times New Roman"/>
                <a:cs typeface="Times New Roman"/>
              </a:rPr>
              <a:t>(</a:t>
            </a:r>
            <a:r>
              <a:rPr lang="en-US" sz="3200" i="1" dirty="0">
                <a:latin typeface="Times New Roman"/>
                <a:ea typeface="Times New Roman"/>
                <a:cs typeface="Times New Roman"/>
              </a:rPr>
              <a:t>a</a:t>
            </a:r>
            <a:r>
              <a:rPr lang="en-US" sz="3200" dirty="0">
                <a:latin typeface="Times New Roman"/>
                <a:ea typeface="Times New Roman"/>
                <a:cs typeface="Times New Roman"/>
              </a:rPr>
              <a:t>) </a:t>
            </a:r>
            <a:r>
              <a:rPr lang="en-US" sz="3200" u="sng" dirty="0">
                <a:latin typeface="Times New Roman"/>
                <a:ea typeface="Times New Roman"/>
                <a:cs typeface="Times New Roman"/>
              </a:rPr>
              <a:t>reasonably accurate</a:t>
            </a:r>
            <a:r>
              <a:rPr lang="en-US" sz="3200" dirty="0">
                <a:latin typeface="Times New Roman"/>
                <a:ea typeface="Times New Roman"/>
                <a:cs typeface="Times New Roman"/>
              </a:rPr>
              <a:t> in their assessment of default probabilities, </a:t>
            </a:r>
            <a:endParaRPr lang="en-US" sz="3200" dirty="0" smtClean="0">
              <a:latin typeface="Times New Roman"/>
              <a:ea typeface="Times New Roman"/>
              <a:cs typeface="Times New Roman"/>
            </a:endParaRPr>
          </a:p>
          <a:p>
            <a:pPr indent="457200" algn="just">
              <a:lnSpc>
                <a:spcPct val="200000"/>
              </a:lnSpc>
              <a:spcAft>
                <a:spcPts val="0"/>
              </a:spcAft>
            </a:pPr>
            <a:r>
              <a:rPr lang="en-US" sz="3200" dirty="0" smtClean="0">
                <a:latin typeface="Times New Roman"/>
                <a:ea typeface="Times New Roman"/>
                <a:cs typeface="Times New Roman"/>
              </a:rPr>
              <a:t>as </a:t>
            </a:r>
            <a:r>
              <a:rPr lang="en-US" sz="3200" dirty="0">
                <a:latin typeface="Times New Roman"/>
                <a:ea typeface="Times New Roman"/>
                <a:cs typeface="Times New Roman"/>
              </a:rPr>
              <a:t>well as </a:t>
            </a:r>
            <a:endParaRPr lang="en-US" sz="3200" dirty="0" smtClean="0">
              <a:latin typeface="Times New Roman"/>
              <a:ea typeface="Times New Roman"/>
              <a:cs typeface="Times New Roman"/>
            </a:endParaRPr>
          </a:p>
          <a:p>
            <a:pPr indent="457200" algn="just">
              <a:lnSpc>
                <a:spcPct val="200000"/>
              </a:lnSpc>
              <a:spcAft>
                <a:spcPts val="0"/>
              </a:spcAft>
            </a:pPr>
            <a:r>
              <a:rPr lang="en-US" sz="3200" dirty="0" smtClean="0">
                <a:latin typeface="Times New Roman"/>
                <a:ea typeface="Times New Roman"/>
                <a:cs typeface="Times New Roman"/>
              </a:rPr>
              <a:t>(</a:t>
            </a:r>
            <a:r>
              <a:rPr lang="en-US" sz="3200" i="1" dirty="0">
                <a:latin typeface="Times New Roman"/>
                <a:ea typeface="Times New Roman"/>
                <a:cs typeface="Times New Roman"/>
              </a:rPr>
              <a:t>b</a:t>
            </a:r>
            <a:r>
              <a:rPr lang="en-US" sz="3200" dirty="0">
                <a:latin typeface="Times New Roman"/>
                <a:ea typeface="Times New Roman"/>
                <a:cs typeface="Times New Roman"/>
              </a:rPr>
              <a:t>) </a:t>
            </a:r>
            <a:r>
              <a:rPr lang="en-US" sz="3200" u="sng" dirty="0">
                <a:latin typeface="Times New Roman"/>
                <a:ea typeface="Times New Roman"/>
                <a:cs typeface="Times New Roman"/>
              </a:rPr>
              <a:t>objective</a:t>
            </a:r>
            <a:r>
              <a:rPr lang="en-US" sz="3200" dirty="0">
                <a:latin typeface="Times New Roman"/>
                <a:ea typeface="Times New Roman"/>
                <a:cs typeface="Times New Roman"/>
              </a:rPr>
              <a:t>. </a:t>
            </a:r>
            <a:endParaRPr lang="en-US" sz="3200" dirty="0" smtClean="0">
              <a:latin typeface="Times New Roman"/>
              <a:ea typeface="Times New Roman"/>
              <a:cs typeface="Times New Roman"/>
            </a:endParaRPr>
          </a:p>
          <a:p>
            <a:pPr indent="457200" algn="just">
              <a:lnSpc>
                <a:spcPct val="200000"/>
              </a:lnSpc>
              <a:spcAft>
                <a:spcPts val="0"/>
              </a:spcAft>
            </a:pPr>
            <a:r>
              <a:rPr lang="en-US" sz="3200" dirty="0" smtClean="0">
                <a:latin typeface="Times New Roman"/>
                <a:ea typeface="Times New Roman"/>
                <a:cs typeface="Times New Roman"/>
              </a:rPr>
              <a:t>                           In </a:t>
            </a:r>
            <a:r>
              <a:rPr lang="en-US" sz="3200" dirty="0">
                <a:latin typeface="Times New Roman"/>
                <a:ea typeface="Times New Roman"/>
                <a:cs typeface="Times New Roman"/>
              </a:rPr>
              <a:t>fact, they were neither. </a:t>
            </a:r>
            <a:endParaRPr lang="en-AU" sz="2800" dirty="0">
              <a:latin typeface="Calibri"/>
              <a:ea typeface="Calibri"/>
              <a:cs typeface="Times New Roman"/>
            </a:endParaRPr>
          </a:p>
          <a:p>
            <a:endParaRPr lang="en-AU" dirty="0"/>
          </a:p>
        </p:txBody>
      </p:sp>
    </p:spTree>
    <p:extLst>
      <p:ext uri="{BB962C8B-B14F-4D97-AF65-F5344CB8AC3E}">
        <p14:creationId xmlns:p14="http://schemas.microsoft.com/office/powerpoint/2010/main" val="1670837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7"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8"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9" dur="1000"/>
                                        <p:tgtEl>
                                          <p:spTgt spid="3">
                                            <p:txEl>
                                              <p:pRg st="2" end="2"/>
                                            </p:txEl>
                                          </p:spTgt>
                                        </p:tgtEl>
                                      </p:cBhvr>
                                    </p:animEffect>
                                  </p:childTnLst>
                                </p:cTn>
                              </p:par>
                              <p:par>
                                <p:cTn id="30" presetID="31" presetClass="entr" presetSubtype="0" fill="hold" nodeType="with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p:cTn id="32"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3"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4"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5" dur="1000"/>
                                        <p:tgtEl>
                                          <p:spTgt spid="3">
                                            <p:txEl>
                                              <p:pRg st="3" end="3"/>
                                            </p:txEl>
                                          </p:spTgt>
                                        </p:tgtEl>
                                      </p:cBhvr>
                                    </p:animEffect>
                                  </p:childTnLst>
                                </p:cTn>
                              </p:par>
                              <p:par>
                                <p:cTn id="36" presetID="31" presetClass="entr" presetSubtype="0" fill="hold" nodeType="with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p:cTn id="38"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9"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0"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1" dur="1000"/>
                                        <p:tgtEl>
                                          <p:spTgt spid="3">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nodeType="click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Effect transition="in" filter="wheel(1)">
                                      <p:cBhvr>
                                        <p:cTn id="46"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327</TotalTime>
  <Words>3111</Words>
  <Application>Microsoft Office PowerPoint</Application>
  <PresentationFormat>On-screen Show (4:3)</PresentationFormat>
  <Paragraphs>154</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Metro</vt:lpstr>
      <vt:lpstr>—Chapter 2—     The  GFC </vt:lpstr>
      <vt:lpstr>Rising US house prices in the 2000s</vt:lpstr>
      <vt:lpstr>Enter the Investment Banks</vt:lpstr>
      <vt:lpstr>Securitised loans</vt:lpstr>
      <vt:lpstr>Securitised loans (cont)</vt:lpstr>
      <vt:lpstr>Credit Default Swaps (CDS)</vt:lpstr>
      <vt:lpstr>Credit Default Swaps (CDS) (cont)</vt:lpstr>
      <vt:lpstr>Warren Buffet comments</vt:lpstr>
      <vt:lpstr>The rating agencies</vt:lpstr>
      <vt:lpstr>The Rating Agencies: Conflict of interests</vt:lpstr>
      <vt:lpstr>Bonuses and incentive packages</vt:lpstr>
      <vt:lpstr>Bonuses and incentive packages (cont)</vt:lpstr>
      <vt:lpstr>Losing track</vt:lpstr>
      <vt:lpstr>A Minsky Moment</vt:lpstr>
      <vt:lpstr>Leverage</vt:lpstr>
      <vt:lpstr>The impact of leverage</vt:lpstr>
      <vt:lpstr>A fall in US house prices</vt:lpstr>
      <vt:lpstr>Big bank exposure to subprime mortgages</vt:lpstr>
      <vt:lpstr>Rumors, rumors . . . </vt:lpstr>
      <vt:lpstr>The US financial system falters</vt:lpstr>
      <vt:lpstr>Lehman Brothers </vt:lpstr>
      <vt:lpstr>The money markets freeze</vt:lpstr>
      <vt:lpstr>The US system faces collapse</vt:lpstr>
      <vt:lpstr>Meltdown</vt:lpstr>
      <vt:lpstr>The US Government intervenes</vt:lpstr>
      <vt:lpstr>Stock Markets collapse</vt:lpstr>
      <vt:lpstr>The road back</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The GFC</dc:title>
  <dc:creator>Michael Dempsey</dc:creator>
  <cp:lastModifiedBy>Michael Dempsey</cp:lastModifiedBy>
  <cp:revision>37</cp:revision>
  <dcterms:created xsi:type="dcterms:W3CDTF">2006-08-16T00:00:00Z</dcterms:created>
  <dcterms:modified xsi:type="dcterms:W3CDTF">2017-01-07T02:53:51Z</dcterms:modified>
</cp:coreProperties>
</file>