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79" r:id="rId7"/>
    <p:sldId id="264" r:id="rId8"/>
    <p:sldId id="262" r:id="rId9"/>
    <p:sldId id="263" r:id="rId10"/>
    <p:sldId id="265" r:id="rId11"/>
    <p:sldId id="266" r:id="rId12"/>
    <p:sldId id="267" r:id="rId13"/>
    <p:sldId id="268" r:id="rId14"/>
    <p:sldId id="269" r:id="rId15"/>
    <p:sldId id="271" r:id="rId16"/>
    <p:sldId id="270" r:id="rId17"/>
    <p:sldId id="276" r:id="rId18"/>
    <p:sldId id="273" r:id="rId19"/>
    <p:sldId id="274" r:id="rId20"/>
    <p:sldId id="275" r:id="rId21"/>
    <p:sldId id="277" r:id="rId22"/>
    <p:sldId id="278"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D7C07-C9C4-4046-B577-5D1D1733EB41}" type="datetimeFigureOut">
              <a:rPr lang="en-AU" smtClean="0"/>
              <a:t>22/01/2017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2BDDA-4EF6-4DF9-8B46-AFF935ADFB0D}" type="slidenum">
              <a:rPr lang="en-AU" smtClean="0"/>
              <a:t>‹#›</a:t>
            </a:fld>
            <a:endParaRPr lang="en-AU"/>
          </a:p>
        </p:txBody>
      </p:sp>
    </p:spTree>
    <p:extLst>
      <p:ext uri="{BB962C8B-B14F-4D97-AF65-F5344CB8AC3E}">
        <p14:creationId xmlns:p14="http://schemas.microsoft.com/office/powerpoint/2010/main" val="391939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BE2BDDA-4EF6-4DF9-8B46-AFF935ADFB0D}" type="slidenum">
              <a:rPr lang="en-AU" smtClean="0"/>
              <a:t>1</a:t>
            </a:fld>
            <a:endParaRPr lang="en-AU"/>
          </a:p>
        </p:txBody>
      </p:sp>
    </p:spTree>
    <p:extLst>
      <p:ext uri="{BB962C8B-B14F-4D97-AF65-F5344CB8AC3E}">
        <p14:creationId xmlns:p14="http://schemas.microsoft.com/office/powerpoint/2010/main" val="428923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solidFill>
                  <a:srgbClr val="DBF5F9"/>
                </a:solidFill>
              </a:rPr>
              <a:pPr/>
              <a:t>1/22/2017</a:t>
            </a:fld>
            <a:endParaRPr lang="en-US">
              <a:solidFill>
                <a:srgbClr val="DBF5F9"/>
              </a:solidFill>
            </a:endParaRPr>
          </a:p>
        </p:txBody>
      </p:sp>
      <p:sp>
        <p:nvSpPr>
          <p:cNvPr id="17" name="Footer Placeholder 16"/>
          <p:cNvSpPr>
            <a:spLocks noGrp="1"/>
          </p:cNvSpPr>
          <p:nvPr>
            <p:ph type="ftr" sz="quarter" idx="11"/>
          </p:nvPr>
        </p:nvSpPr>
        <p:spPr/>
        <p:txBody>
          <a:bodyPr/>
          <a:lstStyle>
            <a:extLst/>
          </a:lstStyle>
          <a:p>
            <a:endParaRPr lang="en-US">
              <a:solidFill>
                <a:srgbClr val="DBF5F9"/>
              </a:solidFill>
            </a:endParaRPr>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4972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1/22/2017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31615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1/22/2017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48962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1/22/2017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13233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1/22/2017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6032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1/22/2017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49009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DBF5F9"/>
                </a:solidFill>
              </a:rPr>
              <a:pPr/>
              <a:t>1/22/2017</a:t>
            </a:fld>
            <a:endParaRPr lang="en-US">
              <a:solidFill>
                <a:srgbClr val="DBF5F9"/>
              </a:solidFill>
            </a:endParaRPr>
          </a:p>
        </p:txBody>
      </p:sp>
      <p:sp>
        <p:nvSpPr>
          <p:cNvPr id="8" name="Footer Placeholder 7"/>
          <p:cNvSpPr>
            <a:spLocks noGrp="1"/>
          </p:cNvSpPr>
          <p:nvPr>
            <p:ph type="ftr" sz="quarter" idx="11"/>
          </p:nvPr>
        </p:nvSpPr>
        <p:spPr/>
        <p:txBody>
          <a:bodyPr/>
          <a:lstStyle>
            <a:extLst/>
          </a:lstStyle>
          <a:p>
            <a:endParaRPr lang="en-US">
              <a:solidFill>
                <a:srgbClr val="DBF5F9"/>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6259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DBF5F9"/>
                </a:solidFill>
              </a:rPr>
              <a:pPr/>
              <a:t>1/22/2017</a:t>
            </a:fld>
            <a:endParaRPr lang="en-US">
              <a:solidFill>
                <a:srgbClr val="DBF5F9"/>
              </a:solidFill>
            </a:endParaRPr>
          </a:p>
        </p:txBody>
      </p:sp>
      <p:sp>
        <p:nvSpPr>
          <p:cNvPr id="4" name="Footer Placeholder 3"/>
          <p:cNvSpPr>
            <a:spLocks noGrp="1"/>
          </p:cNvSpPr>
          <p:nvPr>
            <p:ph type="ftr" sz="quarter" idx="11"/>
          </p:nvPr>
        </p:nvSpPr>
        <p:spPr/>
        <p:txBody>
          <a:bodyPr/>
          <a:lstStyle>
            <a:extLst/>
          </a:lstStyle>
          <a:p>
            <a:endParaRPr lang="en-US">
              <a:solidFill>
                <a:srgbClr val="DBF5F9"/>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31850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DBF5F9"/>
                </a:solidFill>
              </a:rPr>
              <a:pPr/>
              <a:t>1/22/2017</a:t>
            </a:fld>
            <a:endParaRPr lang="en-US">
              <a:solidFill>
                <a:srgbClr val="DBF5F9"/>
              </a:solidFill>
            </a:endParaRPr>
          </a:p>
        </p:txBody>
      </p:sp>
      <p:sp>
        <p:nvSpPr>
          <p:cNvPr id="3" name="Footer Placeholder 2"/>
          <p:cNvSpPr>
            <a:spLocks noGrp="1"/>
          </p:cNvSpPr>
          <p:nvPr>
            <p:ph type="ftr" sz="quarter" idx="11"/>
          </p:nvPr>
        </p:nvSpPr>
        <p:spPr/>
        <p:txBody>
          <a:bodyPr/>
          <a:lstStyle>
            <a:extLst/>
          </a:lstStyle>
          <a:p>
            <a:endParaRPr lang="en-US">
              <a:solidFill>
                <a:srgbClr val="DBF5F9"/>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99911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1/22/2017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4833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solidFill>
                  <a:srgbClr val="DBF5F9"/>
                </a:solidFill>
              </a:rPr>
              <a:pPr/>
              <a:t>1/22/2017</a:t>
            </a:fld>
            <a:endParaRPr lang="en-US">
              <a:solidFill>
                <a:srgbClr val="DBF5F9"/>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19535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solidFill>
                  <a:srgbClr val="DBF5F9"/>
                </a:solidFill>
              </a:rPr>
              <a:pPr/>
              <a:t>1/22/2017</a:t>
            </a:fld>
            <a:endParaRPr lang="en-US">
              <a:solidFill>
                <a:srgbClr val="DBF5F9"/>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BF5F9"/>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3343716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672"/>
            <a:ext cx="7772400" cy="914400"/>
          </a:xfrm>
        </p:spPr>
        <p:txBody>
          <a:bodyPr/>
          <a:lstStyle/>
          <a:p>
            <a:r>
              <a:rPr lang="en-AU" dirty="0" smtClean="0"/>
              <a:t> </a:t>
            </a:r>
            <a:endParaRPr lang="en-AU" dirty="0"/>
          </a:p>
        </p:txBody>
      </p:sp>
      <p:sp>
        <p:nvSpPr>
          <p:cNvPr id="3" name="Content Placeholder 2"/>
          <p:cNvSpPr>
            <a:spLocks noGrp="1"/>
          </p:cNvSpPr>
          <p:nvPr>
            <p:ph idx="1"/>
          </p:nvPr>
        </p:nvSpPr>
        <p:spPr>
          <a:xfrm>
            <a:off x="914400" y="76200"/>
            <a:ext cx="7772400" cy="6279360"/>
          </a:xfrm>
        </p:spPr>
        <p:txBody>
          <a:bodyPr/>
          <a:lstStyle/>
          <a:p>
            <a:r>
              <a:rPr lang="en-AU" dirty="0" smtClean="0"/>
              <a:t>Investment Decision-Making: </a:t>
            </a:r>
          </a:p>
          <a:p>
            <a:r>
              <a:rPr lang="en-AU" dirty="0" smtClean="0"/>
              <a:t>Theory and Practice</a:t>
            </a:r>
            <a:endParaRPr lang="en-A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625" y="2709863"/>
            <a:ext cx="5746750"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1025" y="2862263"/>
            <a:ext cx="5746750"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142962"/>
            <a:ext cx="5746750"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ntapprdfs01n01.rmit.internal\el5\e06915\dreamstime_xl_3129984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2971800"/>
            <a:ext cx="5029200" cy="3886200"/>
          </a:xfrm>
          <a:prstGeom prst="rect">
            <a:avLst/>
          </a:prstGeom>
          <a:noFill/>
          <a:ln>
            <a:noFill/>
          </a:ln>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18488"/>
            <a:ext cx="5257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63497" y="1435076"/>
            <a:ext cx="3829895" cy="707886"/>
          </a:xfrm>
          <a:prstGeom prst="rect">
            <a:avLst/>
          </a:prstGeom>
        </p:spPr>
        <p:txBody>
          <a:bodyPr wrap="none">
            <a:spAutoFit/>
          </a:bodyPr>
          <a:lstStyle/>
          <a:p>
            <a:r>
              <a:rPr lang="en-AU" sz="4000" spc="-100" dirty="0">
                <a:solidFill>
                  <a:srgbClr val="DBF5F9">
                    <a:satMod val="200000"/>
                  </a:srgbClr>
                </a:solidFill>
                <a:latin typeface="Book Antiqua"/>
                <a:ea typeface="+mj-ea"/>
                <a:cs typeface="+mj-cs"/>
              </a:rPr>
              <a:t>- CHAPTER 12 - </a:t>
            </a:r>
            <a:endParaRPr lang="en-AU" dirty="0"/>
          </a:p>
        </p:txBody>
      </p:sp>
    </p:spTree>
    <p:extLst>
      <p:ext uri="{BB962C8B-B14F-4D97-AF65-F5344CB8AC3E}">
        <p14:creationId xmlns:p14="http://schemas.microsoft.com/office/powerpoint/2010/main" val="321524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609600"/>
          </a:xfrm>
        </p:spPr>
        <p:txBody>
          <a:bodyPr/>
          <a:lstStyle/>
          <a:p>
            <a:r>
              <a:rPr lang="en-US" sz="3200" b="1" i="1" dirty="0">
                <a:solidFill>
                  <a:srgbClr val="DBF5F9">
                    <a:satMod val="200000"/>
                  </a:srgbClr>
                </a:solidFill>
                <a:latin typeface="Times New Roman"/>
                <a:ea typeface="Times New Roman"/>
                <a:cs typeface="Times New Roman"/>
              </a:rPr>
              <a:t>Investment decision making: history (</a:t>
            </a:r>
            <a:r>
              <a:rPr lang="en-US" sz="3200" b="1" i="1" dirty="0" err="1">
                <a:solidFill>
                  <a:srgbClr val="DBF5F9">
                    <a:satMod val="200000"/>
                  </a:srgbClr>
                </a:solidFill>
                <a:latin typeface="Times New Roman"/>
                <a:ea typeface="Times New Roman"/>
                <a:cs typeface="Times New Roman"/>
              </a:rPr>
              <a:t>cont</a:t>
            </a:r>
            <a:r>
              <a:rPr lang="en-US" sz="32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143000"/>
            <a:ext cx="7772400" cy="5364960"/>
          </a:xfrm>
        </p:spPr>
        <p:txBody>
          <a:bodyPr>
            <a:normAutofit fontScale="77500" lnSpcReduction="20000"/>
          </a:bodyPr>
          <a:lstStyle/>
          <a:p>
            <a:r>
              <a:rPr lang="en-US" sz="3200" dirty="0">
                <a:latin typeface="Times New Roman"/>
                <a:ea typeface="Times New Roman"/>
              </a:rPr>
              <a:t>Although these managers generally did not apply discounting methods in their investment decision making, the concept of, and the mathematical apparatus for net present value calculations were nevertheless familiar </a:t>
            </a:r>
            <a:r>
              <a:rPr lang="en-US" sz="3200" dirty="0" smtClean="0">
                <a:latin typeface="Times New Roman"/>
                <a:ea typeface="Times New Roman"/>
              </a:rPr>
              <a:t>at this </a:t>
            </a:r>
            <a:r>
              <a:rPr lang="en-US" sz="3200" dirty="0">
                <a:latin typeface="Times New Roman"/>
                <a:ea typeface="Times New Roman"/>
              </a:rPr>
              <a:t>time. </a:t>
            </a:r>
            <a:endParaRPr lang="en-US" sz="3200" dirty="0" smtClean="0">
              <a:latin typeface="Times New Roman"/>
              <a:ea typeface="Times New Roman"/>
            </a:endParaRPr>
          </a:p>
          <a:p>
            <a:r>
              <a:rPr lang="en-US" sz="3200" dirty="0" smtClean="0">
                <a:latin typeface="Times New Roman"/>
                <a:ea typeface="Times New Roman"/>
              </a:rPr>
              <a:t>Application </a:t>
            </a:r>
            <a:r>
              <a:rPr lang="en-US" sz="3200" dirty="0">
                <a:latin typeface="Times New Roman"/>
                <a:ea typeface="Times New Roman"/>
              </a:rPr>
              <a:t>of probability theory to an assessment of risky outcomes was also </a:t>
            </a:r>
            <a:r>
              <a:rPr lang="en-US" sz="3200" dirty="0" smtClean="0">
                <a:latin typeface="Times New Roman"/>
                <a:ea typeface="Times New Roman"/>
              </a:rPr>
              <a:t>familiar </a:t>
            </a:r>
            <a:r>
              <a:rPr lang="en-US" sz="3200" dirty="0">
                <a:latin typeface="Times New Roman"/>
                <a:ea typeface="Times New Roman"/>
              </a:rPr>
              <a:t>at this time. </a:t>
            </a:r>
            <a:endParaRPr lang="en-US" sz="3200" dirty="0" smtClean="0">
              <a:latin typeface="Times New Roman"/>
              <a:ea typeface="Times New Roman"/>
            </a:endParaRPr>
          </a:p>
          <a:p>
            <a:r>
              <a:rPr lang="en-US" sz="3200" dirty="0" smtClean="0">
                <a:latin typeface="Times New Roman"/>
                <a:ea typeface="Times New Roman"/>
              </a:rPr>
              <a:t>Unlike </a:t>
            </a:r>
            <a:r>
              <a:rPr lang="en-US" sz="3200" dirty="0">
                <a:latin typeface="Times New Roman"/>
                <a:ea typeface="Times New Roman"/>
              </a:rPr>
              <a:t>modern finance academics, however, decision makers at the time distinguished naturally between the problem of predicting outcomes under </a:t>
            </a:r>
            <a:endParaRPr lang="en-US" sz="3200" dirty="0" smtClean="0">
              <a:latin typeface="Times New Roman"/>
              <a:ea typeface="Times New Roman"/>
            </a:endParaRPr>
          </a:p>
          <a:p>
            <a:r>
              <a:rPr lang="en-US" sz="3200" i="1" dirty="0" smtClean="0">
                <a:latin typeface="Times New Roman"/>
                <a:ea typeface="Times New Roman"/>
              </a:rPr>
              <a:t>risk</a:t>
            </a:r>
            <a:r>
              <a:rPr lang="en-US" sz="3200" dirty="0" smtClean="0">
                <a:latin typeface="Times New Roman"/>
                <a:ea typeface="Times New Roman"/>
              </a:rPr>
              <a:t> </a:t>
            </a:r>
            <a:r>
              <a:rPr lang="en-US" sz="3200" dirty="0">
                <a:latin typeface="Times New Roman"/>
                <a:ea typeface="Times New Roman"/>
              </a:rPr>
              <a:t>– when the </a:t>
            </a:r>
            <a:r>
              <a:rPr lang="en-US" sz="3200" u="sng" dirty="0">
                <a:latin typeface="Times New Roman"/>
                <a:ea typeface="Times New Roman"/>
              </a:rPr>
              <a:t>probabilities</a:t>
            </a:r>
            <a:r>
              <a:rPr lang="en-US" sz="3200" dirty="0">
                <a:latin typeface="Times New Roman"/>
                <a:ea typeface="Times New Roman"/>
              </a:rPr>
              <a:t> might be difficult to estimate – </a:t>
            </a:r>
            <a:endParaRPr lang="en-US" sz="3200" dirty="0" smtClean="0">
              <a:latin typeface="Times New Roman"/>
              <a:ea typeface="Times New Roman"/>
            </a:endParaRPr>
          </a:p>
          <a:p>
            <a:r>
              <a:rPr lang="en-US" sz="3200" dirty="0" smtClean="0">
                <a:latin typeface="Times New Roman"/>
                <a:ea typeface="Times New Roman"/>
              </a:rPr>
              <a:t>and </a:t>
            </a:r>
            <a:r>
              <a:rPr lang="en-US" sz="3200" dirty="0">
                <a:latin typeface="Times New Roman"/>
                <a:ea typeface="Times New Roman"/>
              </a:rPr>
              <a:t>the problem of predicting outcomes under </a:t>
            </a:r>
            <a:endParaRPr lang="en-US" sz="3200" dirty="0" smtClean="0">
              <a:latin typeface="Times New Roman"/>
              <a:ea typeface="Times New Roman"/>
            </a:endParaRPr>
          </a:p>
          <a:p>
            <a:r>
              <a:rPr lang="en-US" sz="3200" i="1" dirty="0" smtClean="0">
                <a:latin typeface="Times New Roman"/>
                <a:ea typeface="Times New Roman"/>
              </a:rPr>
              <a:t>uncertainty</a:t>
            </a:r>
            <a:r>
              <a:rPr lang="en-US" sz="3200" dirty="0" smtClean="0">
                <a:latin typeface="Times New Roman"/>
                <a:ea typeface="Times New Roman"/>
              </a:rPr>
              <a:t> – </a:t>
            </a:r>
            <a:r>
              <a:rPr lang="en-US" sz="3200" dirty="0">
                <a:latin typeface="Times New Roman"/>
                <a:ea typeface="Times New Roman"/>
              </a:rPr>
              <a:t>when the </a:t>
            </a:r>
            <a:r>
              <a:rPr lang="en-US" sz="3200" u="sng" dirty="0">
                <a:latin typeface="Times New Roman"/>
                <a:ea typeface="Times New Roman"/>
              </a:rPr>
              <a:t>possibilities</a:t>
            </a:r>
            <a:r>
              <a:rPr lang="en-US" sz="3200" dirty="0">
                <a:latin typeface="Times New Roman"/>
                <a:ea typeface="Times New Roman"/>
              </a:rPr>
              <a:t> themselves, let alone their </a:t>
            </a:r>
            <a:r>
              <a:rPr lang="en-US" sz="3200" u="sng" dirty="0">
                <a:latin typeface="Times New Roman"/>
                <a:ea typeface="Times New Roman"/>
              </a:rPr>
              <a:t>probabilities</a:t>
            </a:r>
            <a:r>
              <a:rPr lang="en-US" sz="3200" dirty="0">
                <a:latin typeface="Times New Roman"/>
                <a:ea typeface="Times New Roman"/>
              </a:rPr>
              <a:t>, are difficult to estimate. </a:t>
            </a:r>
            <a:endParaRPr lang="en-AU" dirty="0"/>
          </a:p>
        </p:txBody>
      </p:sp>
    </p:spTree>
    <p:extLst>
      <p:ext uri="{BB962C8B-B14F-4D97-AF65-F5344CB8AC3E}">
        <p14:creationId xmlns:p14="http://schemas.microsoft.com/office/powerpoint/2010/main" val="305100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54736"/>
          </a:xfrm>
        </p:spPr>
        <p:txBody>
          <a:bodyPr/>
          <a:lstStyle/>
          <a:p>
            <a:r>
              <a:rPr lang="en-US" sz="3200" b="1" i="1" dirty="0">
                <a:solidFill>
                  <a:srgbClr val="DBF5F9">
                    <a:satMod val="200000"/>
                  </a:srgbClr>
                </a:solidFill>
                <a:latin typeface="Times New Roman"/>
                <a:ea typeface="Times New Roman"/>
                <a:cs typeface="Times New Roman"/>
              </a:rPr>
              <a:t>Investment decision making: history (</a:t>
            </a:r>
            <a:r>
              <a:rPr lang="en-US" sz="3200" b="1" i="1" dirty="0" err="1">
                <a:solidFill>
                  <a:srgbClr val="DBF5F9">
                    <a:satMod val="200000"/>
                  </a:srgbClr>
                </a:solidFill>
                <a:latin typeface="Times New Roman"/>
                <a:ea typeface="Times New Roman"/>
                <a:cs typeface="Times New Roman"/>
              </a:rPr>
              <a:t>cont</a:t>
            </a:r>
            <a:r>
              <a:rPr lang="en-US" sz="32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143000"/>
            <a:ext cx="7772400" cy="5212560"/>
          </a:xfrm>
        </p:spPr>
        <p:txBody>
          <a:bodyPr>
            <a:normAutofit fontScale="92500" lnSpcReduction="10000"/>
          </a:bodyPr>
          <a:lstStyle/>
          <a:p>
            <a:r>
              <a:rPr lang="en-US" sz="3200" dirty="0">
                <a:latin typeface="Times New Roman"/>
                <a:ea typeface="Times New Roman"/>
              </a:rPr>
              <a:t>Among theoreticians at the time, the </a:t>
            </a:r>
            <a:r>
              <a:rPr lang="en-US" sz="3200" dirty="0" smtClean="0">
                <a:latin typeface="Times New Roman"/>
                <a:ea typeface="Times New Roman"/>
              </a:rPr>
              <a:t>idea of </a:t>
            </a:r>
            <a:r>
              <a:rPr lang="en-US" sz="3200" dirty="0">
                <a:latin typeface="Times New Roman"/>
                <a:ea typeface="Times New Roman"/>
              </a:rPr>
              <a:t>reducing uncertainty to probability distributions was in fact well </a:t>
            </a:r>
            <a:r>
              <a:rPr lang="en-US" sz="3200" dirty="0" smtClean="0">
                <a:latin typeface="Times New Roman"/>
                <a:ea typeface="Times New Roman"/>
              </a:rPr>
              <a:t>understood, </a:t>
            </a:r>
            <a:r>
              <a:rPr lang="en-US" sz="3200" dirty="0">
                <a:latin typeface="Times New Roman"/>
                <a:ea typeface="Times New Roman"/>
              </a:rPr>
              <a:t>but regarded as impractical, to the extent that enthusiasm for the potential applications of probability to economic issues had been more or less abandoned as economists acknowledged the insurmountable problems. </a:t>
            </a:r>
            <a:endParaRPr lang="en-US" sz="3200" dirty="0" smtClean="0">
              <a:latin typeface="Times New Roman"/>
              <a:ea typeface="Times New Roman"/>
            </a:endParaRPr>
          </a:p>
          <a:p>
            <a:r>
              <a:rPr lang="en-US" sz="3200" dirty="0" smtClean="0">
                <a:latin typeface="Times New Roman"/>
                <a:ea typeface="Times New Roman"/>
              </a:rPr>
              <a:t>Put </a:t>
            </a:r>
            <a:r>
              <a:rPr lang="en-US" sz="3200" dirty="0">
                <a:latin typeface="Times New Roman"/>
                <a:ea typeface="Times New Roman"/>
              </a:rPr>
              <a:t>simply, the modeling of uncertain future cash flows in terms of probability density functions did not answer the needs of managers in their bid to face uncertainty. </a:t>
            </a:r>
            <a:endParaRPr lang="en-AU" dirty="0"/>
          </a:p>
        </p:txBody>
      </p:sp>
    </p:spTree>
    <p:extLst>
      <p:ext uri="{BB962C8B-B14F-4D97-AF65-F5344CB8AC3E}">
        <p14:creationId xmlns:p14="http://schemas.microsoft.com/office/powerpoint/2010/main" val="21834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AU" dirty="0" smtClean="0"/>
              <a:t>The </a:t>
            </a:r>
            <a:r>
              <a:rPr lang="en-AU" i="1" dirty="0" smtClean="0"/>
              <a:t>Management </a:t>
            </a:r>
            <a:r>
              <a:rPr lang="en-AU" dirty="0" smtClean="0"/>
              <a:t>perspective</a:t>
            </a:r>
            <a:endParaRPr lang="en-AU" dirty="0"/>
          </a:p>
        </p:txBody>
      </p:sp>
      <p:sp>
        <p:nvSpPr>
          <p:cNvPr id="3" name="Content Placeholder 2"/>
          <p:cNvSpPr>
            <a:spLocks noGrp="1"/>
          </p:cNvSpPr>
          <p:nvPr>
            <p:ph idx="1"/>
          </p:nvPr>
        </p:nvSpPr>
        <p:spPr>
          <a:xfrm>
            <a:off x="914400" y="1295400"/>
            <a:ext cx="7772400" cy="5791200"/>
          </a:xfrm>
        </p:spPr>
        <p:txBody>
          <a:bodyPr>
            <a:normAutofit fontScale="47500" lnSpcReduction="20000"/>
          </a:bodyPr>
          <a:lstStyle/>
          <a:p>
            <a:pPr indent="450215" algn="just">
              <a:lnSpc>
                <a:spcPct val="200000"/>
              </a:lnSpc>
              <a:spcAft>
                <a:spcPts val="1000"/>
              </a:spcAft>
            </a:pPr>
            <a:r>
              <a:rPr lang="en-US" sz="3200" dirty="0">
                <a:latin typeface="Times New Roman"/>
                <a:ea typeface="Times New Roman"/>
                <a:cs typeface="Times New Roman"/>
              </a:rPr>
              <a:t>Writers in </a:t>
            </a:r>
            <a:r>
              <a:rPr lang="en-US" sz="3200" i="1" dirty="0">
                <a:latin typeface="Times New Roman"/>
                <a:ea typeface="Times New Roman"/>
                <a:cs typeface="Times New Roman"/>
              </a:rPr>
              <a:t>management</a:t>
            </a:r>
            <a:r>
              <a:rPr lang="en-US" sz="3200" dirty="0">
                <a:latin typeface="Times New Roman"/>
                <a:ea typeface="Times New Roman"/>
                <a:cs typeface="Times New Roman"/>
              </a:rPr>
              <a:t> theory have developed their understanding of the firm largely independent of academic financial thinking. </a:t>
            </a:r>
            <a:endParaRPr lang="en-US" sz="3200" dirty="0" smtClean="0">
              <a:latin typeface="Times New Roman"/>
              <a:ea typeface="Times New Roman"/>
              <a:cs typeface="Times New Roman"/>
            </a:endParaRPr>
          </a:p>
          <a:p>
            <a:pPr indent="450215" algn="just">
              <a:lnSpc>
                <a:spcPct val="200000"/>
              </a:lnSpc>
              <a:spcAft>
                <a:spcPts val="1000"/>
              </a:spcAft>
            </a:pPr>
            <a:r>
              <a:rPr lang="en-US" sz="3200" dirty="0" smtClean="0">
                <a:latin typeface="Times New Roman"/>
                <a:ea typeface="Times New Roman"/>
                <a:cs typeface="Times New Roman"/>
              </a:rPr>
              <a:t>Rather </a:t>
            </a:r>
            <a:r>
              <a:rPr lang="en-US" sz="3200" dirty="0">
                <a:latin typeface="Times New Roman"/>
                <a:ea typeface="Times New Roman"/>
                <a:cs typeface="Times New Roman"/>
              </a:rPr>
              <a:t>than presenting neat solutions to artificial problems, they have chosen to emphasize a world in which managers face overwhelming </a:t>
            </a:r>
            <a:r>
              <a:rPr lang="en-US" sz="3200" i="1" dirty="0">
                <a:latin typeface="Times New Roman"/>
                <a:ea typeface="Times New Roman"/>
                <a:cs typeface="Times New Roman"/>
              </a:rPr>
              <a:t>complexity</a:t>
            </a:r>
            <a:r>
              <a:rPr lang="en-US" sz="3200" dirty="0">
                <a:latin typeface="Times New Roman"/>
                <a:ea typeface="Times New Roman"/>
                <a:cs typeface="Times New Roman"/>
              </a:rPr>
              <a:t>. </a:t>
            </a:r>
            <a:r>
              <a:rPr lang="en-US" sz="3200" dirty="0" smtClean="0">
                <a:latin typeface="Times New Roman"/>
                <a:ea typeface="Times New Roman"/>
                <a:cs typeface="Times New Roman"/>
              </a:rPr>
              <a:t>Decision </a:t>
            </a:r>
            <a:r>
              <a:rPr lang="en-US" sz="3200" dirty="0">
                <a:latin typeface="Times New Roman"/>
                <a:ea typeface="Times New Roman"/>
                <a:cs typeface="Times New Roman"/>
              </a:rPr>
              <a:t>problems are potentially “messy”, “ill-structured”, with “wicked problems of organized complexity”. </a:t>
            </a:r>
            <a:endParaRPr lang="en-US" sz="3200" dirty="0" smtClean="0">
              <a:latin typeface="Times New Roman"/>
              <a:ea typeface="Times New Roman"/>
              <a:cs typeface="Times New Roman"/>
            </a:endParaRPr>
          </a:p>
          <a:p>
            <a:pPr indent="450215" algn="just">
              <a:lnSpc>
                <a:spcPct val="200000"/>
              </a:lnSpc>
              <a:spcAft>
                <a:spcPts val="100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outcome is that problems of investment and financing as encountered by the firm are characterized by challenges of complexity, interconnectedness, uncertainty, ambiguity, conflict, and societal constraints. </a:t>
            </a:r>
            <a:endParaRPr lang="en-US" sz="3200" dirty="0" smtClean="0">
              <a:latin typeface="Times New Roman"/>
              <a:ea typeface="Times New Roman"/>
              <a:cs typeface="Times New Roman"/>
            </a:endParaRPr>
          </a:p>
          <a:p>
            <a:pPr indent="450215" algn="just">
              <a:lnSpc>
                <a:spcPct val="200000"/>
              </a:lnSpc>
              <a:spcAft>
                <a:spcPts val="1000"/>
              </a:spcAft>
            </a:pPr>
            <a:r>
              <a:rPr lang="en-US" sz="3200" dirty="0" smtClean="0">
                <a:latin typeface="Times New Roman"/>
                <a:ea typeface="Times New Roman"/>
                <a:cs typeface="Times New Roman"/>
              </a:rPr>
              <a:t>Realistically</a:t>
            </a:r>
            <a:r>
              <a:rPr lang="en-US" sz="3200" dirty="0">
                <a:latin typeface="Times New Roman"/>
                <a:ea typeface="Times New Roman"/>
                <a:cs typeface="Times New Roman"/>
              </a:rPr>
              <a:t>, the firm’s investments are a response to strategic corporate decisions made at the level of senior management in the face of a plethora of unknowns.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136281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lstStyle/>
          <a:p>
            <a:r>
              <a:rPr lang="en-AU" dirty="0">
                <a:solidFill>
                  <a:srgbClr val="DBF5F9">
                    <a:satMod val="200000"/>
                  </a:srgbClr>
                </a:solidFill>
              </a:rPr>
              <a:t>The </a:t>
            </a:r>
            <a:r>
              <a:rPr lang="en-AU" i="1" dirty="0">
                <a:solidFill>
                  <a:srgbClr val="DBF5F9">
                    <a:satMod val="200000"/>
                  </a:srgbClr>
                </a:solidFill>
              </a:rPr>
              <a:t>Management </a:t>
            </a:r>
            <a:r>
              <a:rPr lang="en-AU" dirty="0" smtClean="0">
                <a:solidFill>
                  <a:srgbClr val="DBF5F9">
                    <a:satMod val="200000"/>
                  </a:srgbClr>
                </a:solidFill>
              </a:rPr>
              <a:t>perspective (</a:t>
            </a:r>
            <a:r>
              <a:rPr lang="en-AU" dirty="0" err="1" smtClean="0">
                <a:solidFill>
                  <a:srgbClr val="DBF5F9">
                    <a:satMod val="200000"/>
                  </a:srgbClr>
                </a:solidFill>
              </a:rPr>
              <a:t>cont</a:t>
            </a:r>
            <a:r>
              <a:rPr lang="en-AU" dirty="0" smtClean="0">
                <a:solidFill>
                  <a:srgbClr val="DBF5F9">
                    <a:satMod val="200000"/>
                  </a:srgbClr>
                </a:solidFill>
              </a:rPr>
              <a:t>)</a:t>
            </a:r>
            <a:endParaRPr lang="en-AU" dirty="0"/>
          </a:p>
        </p:txBody>
      </p:sp>
      <p:sp>
        <p:nvSpPr>
          <p:cNvPr id="3" name="Content Placeholder 2"/>
          <p:cNvSpPr>
            <a:spLocks noGrp="1"/>
          </p:cNvSpPr>
          <p:nvPr>
            <p:ph idx="1"/>
          </p:nvPr>
        </p:nvSpPr>
        <p:spPr>
          <a:xfrm>
            <a:off x="914400" y="1524000"/>
            <a:ext cx="7772400" cy="4831560"/>
          </a:xfrm>
        </p:spPr>
        <p:txBody>
          <a:bodyPr>
            <a:normAutofit fontScale="92500" lnSpcReduction="20000"/>
          </a:bodyPr>
          <a:lstStyle/>
          <a:p>
            <a:r>
              <a:rPr lang="en-US" sz="3200" dirty="0">
                <a:latin typeface="Times New Roman"/>
                <a:ea typeface="Times New Roman"/>
              </a:rPr>
              <a:t>Management authors have stressed that organizations experience tremendous </a:t>
            </a:r>
            <a:r>
              <a:rPr lang="en-US" sz="3200" i="1" dirty="0">
                <a:latin typeface="Times New Roman"/>
                <a:ea typeface="Times New Roman"/>
              </a:rPr>
              <a:t>difficulty</a:t>
            </a:r>
            <a:r>
              <a:rPr lang="en-US" sz="3200" dirty="0">
                <a:latin typeface="Times New Roman"/>
                <a:ea typeface="Times New Roman"/>
              </a:rPr>
              <a:t> in responding to </a:t>
            </a:r>
            <a:r>
              <a:rPr lang="en-US" sz="3200" dirty="0" smtClean="0">
                <a:latin typeface="Times New Roman"/>
                <a:ea typeface="Times New Roman"/>
              </a:rPr>
              <a:t>change. </a:t>
            </a:r>
          </a:p>
          <a:p>
            <a:r>
              <a:rPr lang="en-US" sz="3200" dirty="0" smtClean="0">
                <a:latin typeface="Times New Roman"/>
                <a:ea typeface="Times New Roman"/>
              </a:rPr>
              <a:t>A </a:t>
            </a:r>
            <a:r>
              <a:rPr lang="en-US" sz="3200" dirty="0">
                <a:latin typeface="Times New Roman"/>
                <a:ea typeface="Times New Roman"/>
              </a:rPr>
              <a:t>petroleum exploration company, for example, must explore for oil. It does not sell hot-dogs. And the fast food company does not explore for oil. </a:t>
            </a:r>
            <a:endParaRPr lang="en-US" sz="3200" dirty="0" smtClean="0">
              <a:latin typeface="Times New Roman"/>
              <a:ea typeface="Times New Roman"/>
            </a:endParaRPr>
          </a:p>
          <a:p>
            <a:r>
              <a:rPr lang="en-US" sz="3200" dirty="0" smtClean="0">
                <a:latin typeface="Times New Roman"/>
                <a:ea typeface="Times New Roman"/>
              </a:rPr>
              <a:t>From </a:t>
            </a:r>
            <a:r>
              <a:rPr lang="en-US" sz="3200" dirty="0">
                <a:latin typeface="Times New Roman"/>
                <a:ea typeface="Times New Roman"/>
              </a:rPr>
              <a:t>such perspective, we can recognize Dewing’s belief that the key investment decision for a firm at any time is that of deciding between expansion and contraction of the firm’s activities. </a:t>
            </a:r>
            <a:endParaRPr lang="en-AU" dirty="0"/>
          </a:p>
        </p:txBody>
      </p:sp>
    </p:spTree>
    <p:extLst>
      <p:ext uri="{BB962C8B-B14F-4D97-AF65-F5344CB8AC3E}">
        <p14:creationId xmlns:p14="http://schemas.microsoft.com/office/powerpoint/2010/main" val="267765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609600"/>
          </a:xfrm>
        </p:spPr>
        <p:txBody>
          <a:bodyPr/>
          <a:lstStyle/>
          <a:p>
            <a:r>
              <a:rPr lang="en-AU" dirty="0">
                <a:solidFill>
                  <a:srgbClr val="DBF5F9">
                    <a:satMod val="200000"/>
                  </a:srgbClr>
                </a:solidFill>
              </a:rPr>
              <a:t>The </a:t>
            </a:r>
            <a:r>
              <a:rPr lang="en-AU" i="1" dirty="0">
                <a:solidFill>
                  <a:srgbClr val="DBF5F9">
                    <a:satMod val="200000"/>
                  </a:srgbClr>
                </a:solidFill>
              </a:rPr>
              <a:t>Management </a:t>
            </a:r>
            <a:r>
              <a:rPr lang="en-AU" dirty="0">
                <a:solidFill>
                  <a:srgbClr val="DBF5F9">
                    <a:satMod val="200000"/>
                  </a:srgbClr>
                </a:solidFill>
              </a:rPr>
              <a:t>perspective (</a:t>
            </a:r>
            <a:r>
              <a:rPr lang="en-AU" dirty="0" err="1">
                <a:solidFill>
                  <a:srgbClr val="DBF5F9">
                    <a:satMod val="200000"/>
                  </a:srgbClr>
                </a:solidFill>
              </a:rPr>
              <a:t>cont</a:t>
            </a:r>
            <a:r>
              <a:rPr lang="en-AU" dirty="0">
                <a:solidFill>
                  <a:srgbClr val="DBF5F9">
                    <a:satMod val="200000"/>
                  </a:srgbClr>
                </a:solidFill>
              </a:rPr>
              <a:t>)</a:t>
            </a:r>
            <a:endParaRPr lang="en-AU" dirty="0"/>
          </a:p>
        </p:txBody>
      </p:sp>
      <p:sp>
        <p:nvSpPr>
          <p:cNvPr id="3" name="Content Placeholder 2"/>
          <p:cNvSpPr>
            <a:spLocks noGrp="1"/>
          </p:cNvSpPr>
          <p:nvPr>
            <p:ph idx="1"/>
          </p:nvPr>
        </p:nvSpPr>
        <p:spPr>
          <a:xfrm>
            <a:off x="914400" y="1143000"/>
            <a:ext cx="7772400" cy="5212560"/>
          </a:xfrm>
        </p:spPr>
        <p:txBody>
          <a:bodyPr>
            <a:normAutofit fontScale="92500"/>
          </a:bodyPr>
          <a:lstStyle/>
          <a:p>
            <a:r>
              <a:rPr lang="en-GB" sz="3200" dirty="0">
                <a:latin typeface="Times New Roman"/>
                <a:ea typeface="Times New Roman"/>
              </a:rPr>
              <a:t>It follows that proposals for investment must align with the firm’s sense of strategic orientation. </a:t>
            </a:r>
            <a:endParaRPr lang="en-GB" sz="3200" dirty="0" smtClean="0">
              <a:latin typeface="Times New Roman"/>
              <a:ea typeface="Times New Roman"/>
            </a:endParaRPr>
          </a:p>
          <a:p>
            <a:r>
              <a:rPr lang="en-US" sz="3200" dirty="0" smtClean="0">
                <a:latin typeface="Times New Roman"/>
                <a:ea typeface="Times New Roman"/>
              </a:rPr>
              <a:t>Management </a:t>
            </a:r>
            <a:r>
              <a:rPr lang="en-US" sz="3200" dirty="0">
                <a:latin typeface="Times New Roman"/>
                <a:ea typeface="Times New Roman"/>
              </a:rPr>
              <a:t>authors have sought to clarify how, within a paradigm of overarching strategy, a firm’s everyday tactical and implementing activities might be coordinated over a range of departments, with engineering, marketing, and production departments responsible for inputs at </a:t>
            </a:r>
            <a:r>
              <a:rPr lang="en-US" sz="3200" u="sng" dirty="0">
                <a:latin typeface="Times New Roman"/>
                <a:ea typeface="Times New Roman"/>
              </a:rPr>
              <a:t>various stages</a:t>
            </a:r>
            <a:r>
              <a:rPr lang="en-US" sz="3200" dirty="0">
                <a:latin typeface="Times New Roman"/>
                <a:ea typeface="Times New Roman"/>
              </a:rPr>
              <a:t> of the firm’s important investment decisions. </a:t>
            </a:r>
            <a:endParaRPr lang="en-AU" dirty="0"/>
          </a:p>
        </p:txBody>
      </p:sp>
    </p:spTree>
    <p:extLst>
      <p:ext uri="{BB962C8B-B14F-4D97-AF65-F5344CB8AC3E}">
        <p14:creationId xmlns:p14="http://schemas.microsoft.com/office/powerpoint/2010/main" val="12941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DBF5F9">
                    <a:satMod val="200000"/>
                  </a:srgbClr>
                </a:solidFill>
              </a:rPr>
              <a:t>The </a:t>
            </a:r>
            <a:r>
              <a:rPr lang="en-AU" i="1" dirty="0">
                <a:solidFill>
                  <a:srgbClr val="DBF5F9">
                    <a:satMod val="200000"/>
                  </a:srgbClr>
                </a:solidFill>
              </a:rPr>
              <a:t>Management </a:t>
            </a:r>
            <a:r>
              <a:rPr lang="en-AU" dirty="0">
                <a:solidFill>
                  <a:srgbClr val="DBF5F9">
                    <a:satMod val="200000"/>
                  </a:srgbClr>
                </a:solidFill>
              </a:rPr>
              <a:t>perspective (</a:t>
            </a:r>
            <a:r>
              <a:rPr lang="en-AU" dirty="0" err="1">
                <a:solidFill>
                  <a:srgbClr val="DBF5F9">
                    <a:satMod val="200000"/>
                  </a:srgbClr>
                </a:solidFill>
              </a:rPr>
              <a:t>cont</a:t>
            </a:r>
            <a:r>
              <a:rPr lang="en-AU" dirty="0">
                <a:solidFill>
                  <a:srgbClr val="DBF5F9">
                    <a:satMod val="200000"/>
                  </a:srgbClr>
                </a:solidFill>
              </a:rPr>
              <a:t>)</a:t>
            </a:r>
            <a:endParaRPr lang="en-AU" dirty="0"/>
          </a:p>
        </p:txBody>
      </p:sp>
      <p:sp>
        <p:nvSpPr>
          <p:cNvPr id="3" name="Content Placeholder 2"/>
          <p:cNvSpPr>
            <a:spLocks noGrp="1"/>
          </p:cNvSpPr>
          <p:nvPr>
            <p:ph idx="1"/>
          </p:nvPr>
        </p:nvSpPr>
        <p:spPr/>
        <p:txBody>
          <a:bodyPr>
            <a:normAutofit lnSpcReduction="10000"/>
          </a:bodyPr>
          <a:lstStyle/>
          <a:p>
            <a:r>
              <a:rPr lang="en-US" sz="3200" dirty="0">
                <a:latin typeface="Times New Roman"/>
                <a:ea typeface="Times New Roman"/>
              </a:rPr>
              <a:t>In the time of Dewing’s writing, it was readily understood that the firm’s success relied on the coordination of product improvement, marketing, and strategy. </a:t>
            </a:r>
            <a:endParaRPr lang="en-US" sz="3200" dirty="0" smtClean="0">
              <a:latin typeface="Times New Roman"/>
              <a:ea typeface="Times New Roman"/>
            </a:endParaRPr>
          </a:p>
          <a:p>
            <a:r>
              <a:rPr lang="en-US" sz="3200" dirty="0" smtClean="0">
                <a:latin typeface="Times New Roman"/>
                <a:ea typeface="Times New Roman"/>
              </a:rPr>
              <a:t>With </a:t>
            </a:r>
            <a:r>
              <a:rPr lang="en-US" sz="3200" dirty="0">
                <a:latin typeface="Times New Roman"/>
                <a:ea typeface="Times New Roman"/>
              </a:rPr>
              <a:t>such realization, managers were encouraged to recognize that their experience</a:t>
            </a:r>
            <a:r>
              <a:rPr lang="en-US" sz="3200" i="1" dirty="0">
                <a:latin typeface="Times New Roman"/>
                <a:ea typeface="Times New Roman"/>
              </a:rPr>
              <a:t> </a:t>
            </a:r>
            <a:r>
              <a:rPr lang="en-US" sz="3200" dirty="0">
                <a:latin typeface="Times New Roman"/>
                <a:ea typeface="Times New Roman"/>
              </a:rPr>
              <a:t>must recognize the well-run </a:t>
            </a:r>
            <a:r>
              <a:rPr lang="en-US" sz="3200" i="1" dirty="0">
                <a:latin typeface="Times New Roman"/>
                <a:ea typeface="Times New Roman"/>
              </a:rPr>
              <a:t>processes </a:t>
            </a:r>
            <a:r>
              <a:rPr lang="en-US" sz="3200" dirty="0">
                <a:latin typeface="Times New Roman"/>
                <a:ea typeface="Times New Roman"/>
              </a:rPr>
              <a:t>combined with satisfied customers that would make their companies competitive and profitable. </a:t>
            </a:r>
            <a:endParaRPr lang="en-AU" dirty="0"/>
          </a:p>
        </p:txBody>
      </p:sp>
    </p:spTree>
    <p:extLst>
      <p:ext uri="{BB962C8B-B14F-4D97-AF65-F5344CB8AC3E}">
        <p14:creationId xmlns:p14="http://schemas.microsoft.com/office/powerpoint/2010/main" val="106397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DBF5F9">
                    <a:satMod val="200000"/>
                  </a:srgbClr>
                </a:solidFill>
              </a:rPr>
              <a:t>The </a:t>
            </a:r>
            <a:r>
              <a:rPr lang="en-AU" i="1" dirty="0">
                <a:solidFill>
                  <a:srgbClr val="DBF5F9">
                    <a:satMod val="200000"/>
                  </a:srgbClr>
                </a:solidFill>
              </a:rPr>
              <a:t>Management </a:t>
            </a:r>
            <a:r>
              <a:rPr lang="en-AU" dirty="0">
                <a:solidFill>
                  <a:srgbClr val="DBF5F9">
                    <a:satMod val="200000"/>
                  </a:srgbClr>
                </a:solidFill>
              </a:rPr>
              <a:t>perspective (</a:t>
            </a:r>
            <a:r>
              <a:rPr lang="en-AU" dirty="0" err="1">
                <a:solidFill>
                  <a:srgbClr val="DBF5F9">
                    <a:satMod val="200000"/>
                  </a:srgbClr>
                </a:solidFill>
              </a:rPr>
              <a:t>cont</a:t>
            </a:r>
            <a:r>
              <a:rPr lang="en-AU" dirty="0">
                <a:solidFill>
                  <a:srgbClr val="DBF5F9">
                    <a:satMod val="200000"/>
                  </a:srgbClr>
                </a:solidFill>
              </a:rPr>
              <a:t>)</a:t>
            </a:r>
            <a:endParaRPr lang="en-AU" dirty="0"/>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The reality is that such a process will involve readily available information, precedent, general strategic considerations, and environment factors, together with the qualitative judgments of the firm’s technical, production, and marketing staff, against which a manager’s belief about future profitability might depend rather simply on optimism and confidence in the economy. </a:t>
            </a:r>
            <a:endParaRPr lang="en-AU" dirty="0">
              <a:latin typeface="Times New Roman" pitchFamily="18" charset="0"/>
              <a:cs typeface="Times New Roman" pitchFamily="18" charset="0"/>
            </a:endParaRPr>
          </a:p>
          <a:p>
            <a:endParaRPr lang="en-AU" dirty="0">
              <a:latin typeface="Times New Roman" pitchFamily="18" charset="0"/>
              <a:cs typeface="Times New Roman" pitchFamily="18" charset="0"/>
            </a:endParaRPr>
          </a:p>
        </p:txBody>
      </p:sp>
    </p:spTree>
    <p:extLst>
      <p:ext uri="{BB962C8B-B14F-4D97-AF65-F5344CB8AC3E}">
        <p14:creationId xmlns:p14="http://schemas.microsoft.com/office/powerpoint/2010/main" val="70855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54736"/>
          </a:xfrm>
        </p:spPr>
        <p:txBody>
          <a:bodyPr/>
          <a:lstStyle/>
          <a:p>
            <a:r>
              <a:rPr lang="en-AU" dirty="0">
                <a:solidFill>
                  <a:srgbClr val="DBF5F9">
                    <a:satMod val="200000"/>
                  </a:srgbClr>
                </a:solidFill>
              </a:rPr>
              <a:t>The </a:t>
            </a:r>
            <a:r>
              <a:rPr lang="en-AU" i="1" dirty="0">
                <a:solidFill>
                  <a:srgbClr val="DBF5F9">
                    <a:satMod val="200000"/>
                  </a:srgbClr>
                </a:solidFill>
              </a:rPr>
              <a:t>Management </a:t>
            </a:r>
            <a:r>
              <a:rPr lang="en-AU" dirty="0">
                <a:solidFill>
                  <a:srgbClr val="DBF5F9">
                    <a:satMod val="200000"/>
                  </a:srgbClr>
                </a:solidFill>
              </a:rPr>
              <a:t>perspective (</a:t>
            </a:r>
            <a:r>
              <a:rPr lang="en-AU" dirty="0" err="1">
                <a:solidFill>
                  <a:srgbClr val="DBF5F9">
                    <a:satMod val="200000"/>
                  </a:srgbClr>
                </a:solidFill>
              </a:rPr>
              <a:t>cont</a:t>
            </a:r>
            <a:r>
              <a:rPr lang="en-AU" dirty="0">
                <a:solidFill>
                  <a:srgbClr val="DBF5F9">
                    <a:satMod val="200000"/>
                  </a:srgbClr>
                </a:solidFill>
              </a:rPr>
              <a:t>)</a:t>
            </a:r>
            <a:endParaRPr lang="en-AU" dirty="0"/>
          </a:p>
        </p:txBody>
      </p:sp>
      <p:sp>
        <p:nvSpPr>
          <p:cNvPr id="3" name="Content Placeholder 2"/>
          <p:cNvSpPr>
            <a:spLocks noGrp="1"/>
          </p:cNvSpPr>
          <p:nvPr>
            <p:ph idx="1"/>
          </p:nvPr>
        </p:nvSpPr>
        <p:spPr>
          <a:xfrm>
            <a:off x="914400" y="1219200"/>
            <a:ext cx="7772400" cy="5562600"/>
          </a:xfrm>
        </p:spPr>
        <p:txBody>
          <a:bodyPr>
            <a:normAutofit fontScale="47500" lnSpcReduction="20000"/>
          </a:bodyPr>
          <a:lstStyle/>
          <a:p>
            <a:pPr indent="228600" algn="just">
              <a:lnSpc>
                <a:spcPct val="200000"/>
              </a:lnSpc>
              <a:spcBef>
                <a:spcPts val="600"/>
              </a:spcBef>
              <a:spcAft>
                <a:spcPts val="1000"/>
              </a:spcAft>
            </a:pPr>
            <a:r>
              <a:rPr lang="en-US" sz="3200" dirty="0">
                <a:latin typeface="Times New Roman"/>
                <a:ea typeface="Times New Roman"/>
                <a:cs typeface="Times New Roman"/>
              </a:rPr>
              <a:t>At tactical and routine levels in the firm, middle managers may more correctly be viewed as implementers rather than as investment decision makers. We might even think of managers as acting out the paradigm of the firm. </a:t>
            </a:r>
            <a:endParaRPr lang="en-US" sz="3200" dirty="0" smtClean="0">
              <a:latin typeface="Times New Roman"/>
              <a:ea typeface="Times New Roman"/>
              <a:cs typeface="Times New Roman"/>
            </a:endParaRPr>
          </a:p>
          <a:p>
            <a:pPr indent="228600" algn="just">
              <a:lnSpc>
                <a:spcPct val="200000"/>
              </a:lnSpc>
              <a:spcBef>
                <a:spcPts val="600"/>
              </a:spcBef>
              <a:spcAft>
                <a:spcPts val="1000"/>
              </a:spcAft>
            </a:pPr>
            <a:r>
              <a:rPr lang="en-US" sz="3200" dirty="0" smtClean="0">
                <a:latin typeface="Times New Roman"/>
                <a:ea typeface="Times New Roman"/>
                <a:cs typeface="Times New Roman"/>
              </a:rPr>
              <a:t>In </a:t>
            </a:r>
            <a:r>
              <a:rPr lang="en-US" sz="3200" dirty="0">
                <a:latin typeface="Times New Roman"/>
                <a:ea typeface="Times New Roman"/>
                <a:cs typeface="Times New Roman"/>
              </a:rPr>
              <a:t>this view, a manager’s job is to sense what constitutes a satisfactory level of performance, whose ideas are worth listening to, and what events are significant predictors of future opportunities and calamities. </a:t>
            </a:r>
            <a:endParaRPr lang="en-US" sz="3200" dirty="0" smtClean="0">
              <a:latin typeface="Times New Roman"/>
              <a:ea typeface="Times New Roman"/>
              <a:cs typeface="Times New Roman"/>
            </a:endParaRPr>
          </a:p>
          <a:p>
            <a:pPr indent="228600" algn="just">
              <a:lnSpc>
                <a:spcPct val="200000"/>
              </a:lnSpc>
              <a:spcBef>
                <a:spcPts val="600"/>
              </a:spcBef>
              <a:spcAft>
                <a:spcPts val="1000"/>
              </a:spcAft>
            </a:pPr>
            <a:r>
              <a:rPr lang="en-US" sz="3200" dirty="0" smtClean="0">
                <a:latin typeface="Times New Roman"/>
                <a:ea typeface="Times New Roman"/>
                <a:cs typeface="Times New Roman"/>
              </a:rPr>
              <a:t>A </a:t>
            </a:r>
            <a:r>
              <a:rPr lang="en-US" sz="3200" dirty="0">
                <a:latin typeface="Times New Roman"/>
                <a:ea typeface="Times New Roman"/>
                <a:cs typeface="Times New Roman"/>
              </a:rPr>
              <a:t>successful decision maker depends more on an ability to anticipate problems along with an ability to recognize a range of alternative courses of action than on an ability to carefully choose between them. Hence, perhaps, the managerial response to academic enquiry into their decision making processes: “It’s a matter of applying judgment and common sense. You guys overcomplicate these matters – it’s like I know when the house needs painting!”</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99574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54736"/>
          </a:xfrm>
        </p:spPr>
        <p:txBody>
          <a:bodyPr/>
          <a:lstStyle/>
          <a:p>
            <a:r>
              <a:rPr lang="en-AU" dirty="0">
                <a:solidFill>
                  <a:srgbClr val="DBF5F9">
                    <a:satMod val="200000"/>
                  </a:srgbClr>
                </a:solidFill>
              </a:rPr>
              <a:t>The </a:t>
            </a:r>
            <a:r>
              <a:rPr lang="en-AU" i="1" dirty="0">
                <a:solidFill>
                  <a:srgbClr val="DBF5F9">
                    <a:satMod val="200000"/>
                  </a:srgbClr>
                </a:solidFill>
              </a:rPr>
              <a:t>Management </a:t>
            </a:r>
            <a:r>
              <a:rPr lang="en-AU" dirty="0">
                <a:solidFill>
                  <a:srgbClr val="DBF5F9">
                    <a:satMod val="200000"/>
                  </a:srgbClr>
                </a:solidFill>
              </a:rPr>
              <a:t>perspective (</a:t>
            </a:r>
            <a:r>
              <a:rPr lang="en-AU" dirty="0" err="1">
                <a:solidFill>
                  <a:srgbClr val="DBF5F9">
                    <a:satMod val="200000"/>
                  </a:srgbClr>
                </a:solidFill>
              </a:rPr>
              <a:t>cont</a:t>
            </a:r>
            <a:r>
              <a:rPr lang="en-AU" dirty="0">
                <a:solidFill>
                  <a:srgbClr val="DBF5F9">
                    <a:satMod val="200000"/>
                  </a:srgbClr>
                </a:solidFill>
              </a:rPr>
              <a:t>)</a:t>
            </a:r>
            <a:endParaRPr lang="en-AU" dirty="0"/>
          </a:p>
        </p:txBody>
      </p:sp>
      <p:sp>
        <p:nvSpPr>
          <p:cNvPr id="3" name="Content Placeholder 2"/>
          <p:cNvSpPr>
            <a:spLocks noGrp="1"/>
          </p:cNvSpPr>
          <p:nvPr>
            <p:ph idx="1"/>
          </p:nvPr>
        </p:nvSpPr>
        <p:spPr>
          <a:xfrm>
            <a:off x="914400" y="1295400"/>
            <a:ext cx="7772400" cy="5562600"/>
          </a:xfrm>
        </p:spPr>
        <p:txBody>
          <a:bodyPr>
            <a:normAutofit fontScale="62500" lnSpcReduction="20000"/>
          </a:bodyPr>
          <a:lstStyle/>
          <a:p>
            <a:pPr indent="450215" algn="just">
              <a:lnSpc>
                <a:spcPct val="200000"/>
              </a:lnSpc>
              <a:spcAft>
                <a:spcPts val="1000"/>
              </a:spcAft>
            </a:pPr>
            <a:r>
              <a:rPr lang="en-GB" sz="3200" dirty="0" smtClean="0">
                <a:latin typeface="Times New Roman"/>
                <a:ea typeface="Times New Roman"/>
                <a:cs typeface="Times New Roman"/>
              </a:rPr>
              <a:t>Business is recognized as a </a:t>
            </a:r>
            <a:r>
              <a:rPr lang="en-GB" sz="3200" u="sng" dirty="0">
                <a:latin typeface="Times New Roman"/>
                <a:ea typeface="Times New Roman"/>
                <a:cs typeface="Times New Roman"/>
              </a:rPr>
              <a:t>people orientated</a:t>
            </a:r>
            <a:r>
              <a:rPr lang="en-GB" sz="3200" dirty="0">
                <a:latin typeface="Times New Roman"/>
                <a:ea typeface="Times New Roman"/>
                <a:cs typeface="Times New Roman"/>
              </a:rPr>
              <a:t> thing, it is about </a:t>
            </a:r>
            <a:r>
              <a:rPr lang="en-GB" sz="3200" u="sng" dirty="0">
                <a:latin typeface="Times New Roman"/>
                <a:ea typeface="Times New Roman"/>
                <a:cs typeface="Times New Roman"/>
              </a:rPr>
              <a:t>personalities</a:t>
            </a:r>
            <a:r>
              <a:rPr lang="en-GB" sz="3200" dirty="0">
                <a:latin typeface="Times New Roman"/>
                <a:ea typeface="Times New Roman"/>
                <a:cs typeface="Times New Roman"/>
              </a:rPr>
              <a:t>, as the bottom-up development of division plans and top-down portfolio management come together in the approval of division plans and budgets. </a:t>
            </a:r>
            <a:endParaRPr lang="en-GB" sz="3200" dirty="0" smtClean="0">
              <a:latin typeface="Times New Roman"/>
              <a:ea typeface="Times New Roman"/>
              <a:cs typeface="Times New Roman"/>
            </a:endParaRPr>
          </a:p>
          <a:p>
            <a:pPr indent="450215" algn="just">
              <a:lnSpc>
                <a:spcPct val="200000"/>
              </a:lnSpc>
              <a:spcAft>
                <a:spcPts val="1000"/>
              </a:spcAft>
            </a:pPr>
            <a:r>
              <a:rPr lang="en-GB" sz="3200" dirty="0" smtClean="0">
                <a:latin typeface="Times New Roman"/>
                <a:ea typeface="Times New Roman"/>
                <a:cs typeface="Times New Roman"/>
              </a:rPr>
              <a:t>The </a:t>
            </a:r>
            <a:r>
              <a:rPr lang="en-GB" sz="3200" dirty="0">
                <a:latin typeface="Times New Roman"/>
                <a:ea typeface="Times New Roman"/>
                <a:cs typeface="Times New Roman"/>
              </a:rPr>
              <a:t>person who does well with a project and who gives a good account of themself will subsequently be given more opportunity to shape and determine the firm’s decisions. The whole process of who gets selected to do what comes out of people’s performances having been watched and evaluated.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20513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609600"/>
          </a:xfrm>
        </p:spPr>
        <p:txBody>
          <a:bodyPr/>
          <a:lstStyle/>
          <a:p>
            <a:r>
              <a:rPr lang="en-AU" dirty="0">
                <a:solidFill>
                  <a:srgbClr val="DBF5F9">
                    <a:satMod val="200000"/>
                  </a:srgbClr>
                </a:solidFill>
              </a:rPr>
              <a:t>The </a:t>
            </a:r>
            <a:r>
              <a:rPr lang="en-AU" i="1" dirty="0">
                <a:solidFill>
                  <a:srgbClr val="DBF5F9">
                    <a:satMod val="200000"/>
                  </a:srgbClr>
                </a:solidFill>
              </a:rPr>
              <a:t>Management </a:t>
            </a:r>
            <a:r>
              <a:rPr lang="en-AU" dirty="0">
                <a:solidFill>
                  <a:srgbClr val="DBF5F9">
                    <a:satMod val="200000"/>
                  </a:srgbClr>
                </a:solidFill>
              </a:rPr>
              <a:t>perspective (</a:t>
            </a:r>
            <a:r>
              <a:rPr lang="en-AU" dirty="0" err="1">
                <a:solidFill>
                  <a:srgbClr val="DBF5F9">
                    <a:satMod val="200000"/>
                  </a:srgbClr>
                </a:solidFill>
              </a:rPr>
              <a:t>cont</a:t>
            </a:r>
            <a:r>
              <a:rPr lang="en-AU" dirty="0">
                <a:solidFill>
                  <a:srgbClr val="DBF5F9">
                    <a:satMod val="200000"/>
                  </a:srgbClr>
                </a:solidFill>
              </a:rPr>
              <a:t>)</a:t>
            </a:r>
            <a:endParaRPr lang="en-AU" dirty="0"/>
          </a:p>
        </p:txBody>
      </p:sp>
      <p:sp>
        <p:nvSpPr>
          <p:cNvPr id="3" name="Content Placeholder 2"/>
          <p:cNvSpPr>
            <a:spLocks noGrp="1"/>
          </p:cNvSpPr>
          <p:nvPr>
            <p:ph idx="1"/>
          </p:nvPr>
        </p:nvSpPr>
        <p:spPr>
          <a:xfrm>
            <a:off x="914400" y="1143000"/>
            <a:ext cx="7772400" cy="5562600"/>
          </a:xfrm>
        </p:spPr>
        <p:txBody>
          <a:bodyPr>
            <a:normAutofit fontScale="47500" lnSpcReduction="20000"/>
          </a:bodyPr>
          <a:lstStyle/>
          <a:p>
            <a:pPr indent="228600" algn="just">
              <a:lnSpc>
                <a:spcPct val="200000"/>
              </a:lnSpc>
              <a:spcBef>
                <a:spcPts val="600"/>
              </a:spcBef>
              <a:spcAft>
                <a:spcPts val="1000"/>
              </a:spcAft>
            </a:pPr>
            <a:r>
              <a:rPr lang="en-US" sz="3400" dirty="0">
                <a:latin typeface="Times New Roman"/>
                <a:ea typeface="Times New Roman"/>
                <a:cs typeface="Times New Roman"/>
              </a:rPr>
              <a:t>In response to the need to integrate the firm’s strategic dimensions with the reality of ambiguity and genuine uncertainty, the organizational structure of the firm recognizes </a:t>
            </a:r>
            <a:endParaRPr lang="en-US" sz="3400" dirty="0" smtClean="0">
              <a:latin typeface="Times New Roman"/>
              <a:ea typeface="Times New Roman"/>
              <a:cs typeface="Times New Roman"/>
            </a:endParaRPr>
          </a:p>
          <a:p>
            <a:pPr indent="228600" algn="just">
              <a:lnSpc>
                <a:spcPct val="200000"/>
              </a:lnSpc>
              <a:spcBef>
                <a:spcPts val="600"/>
              </a:spcBef>
              <a:spcAft>
                <a:spcPts val="1000"/>
              </a:spcAft>
            </a:pPr>
            <a:r>
              <a:rPr lang="en-US" sz="3400" dirty="0" smtClean="0">
                <a:latin typeface="Times New Roman"/>
                <a:ea typeface="Times New Roman"/>
                <a:cs typeface="Times New Roman"/>
              </a:rPr>
              <a:t>“</a:t>
            </a:r>
            <a:r>
              <a:rPr lang="en-US" sz="3400" dirty="0">
                <a:latin typeface="Times New Roman"/>
                <a:ea typeface="Times New Roman"/>
                <a:cs typeface="Times New Roman"/>
              </a:rPr>
              <a:t>reputations based on past performance” </a:t>
            </a:r>
            <a:endParaRPr lang="en-US" sz="3400" dirty="0" smtClean="0">
              <a:latin typeface="Times New Roman"/>
              <a:ea typeface="Times New Roman"/>
              <a:cs typeface="Times New Roman"/>
            </a:endParaRPr>
          </a:p>
          <a:p>
            <a:pPr indent="228600" algn="just">
              <a:lnSpc>
                <a:spcPct val="200000"/>
              </a:lnSpc>
              <a:spcBef>
                <a:spcPts val="600"/>
              </a:spcBef>
              <a:spcAft>
                <a:spcPts val="1000"/>
              </a:spcAft>
            </a:pPr>
            <a:r>
              <a:rPr lang="en-US" sz="3400" dirty="0" smtClean="0">
                <a:latin typeface="Times New Roman"/>
                <a:ea typeface="Times New Roman"/>
                <a:cs typeface="Times New Roman"/>
              </a:rPr>
              <a:t>and </a:t>
            </a:r>
            <a:r>
              <a:rPr lang="en-US" sz="3400" dirty="0">
                <a:latin typeface="Times New Roman"/>
                <a:ea typeface="Times New Roman"/>
                <a:cs typeface="Times New Roman"/>
              </a:rPr>
              <a:t>allows for </a:t>
            </a:r>
            <a:endParaRPr lang="en-US" sz="3400" dirty="0" smtClean="0">
              <a:latin typeface="Times New Roman"/>
              <a:ea typeface="Times New Roman"/>
              <a:cs typeface="Times New Roman"/>
            </a:endParaRPr>
          </a:p>
          <a:p>
            <a:pPr indent="228600" algn="just">
              <a:lnSpc>
                <a:spcPct val="200000"/>
              </a:lnSpc>
              <a:spcBef>
                <a:spcPts val="600"/>
              </a:spcBef>
              <a:spcAft>
                <a:spcPts val="1000"/>
              </a:spcAft>
            </a:pPr>
            <a:r>
              <a:rPr lang="en-US" sz="3400" dirty="0" smtClean="0">
                <a:latin typeface="Times New Roman"/>
                <a:ea typeface="Times New Roman"/>
                <a:cs typeface="Times New Roman"/>
              </a:rPr>
              <a:t>“</a:t>
            </a:r>
            <a:r>
              <a:rPr lang="en-US" sz="3400" dirty="0">
                <a:latin typeface="Times New Roman"/>
                <a:ea typeface="Times New Roman"/>
                <a:cs typeface="Times New Roman"/>
              </a:rPr>
              <a:t>commitment and trust relations” </a:t>
            </a:r>
            <a:endParaRPr lang="en-US" sz="3400" dirty="0" smtClean="0">
              <a:latin typeface="Times New Roman"/>
              <a:ea typeface="Times New Roman"/>
              <a:cs typeface="Times New Roman"/>
            </a:endParaRPr>
          </a:p>
          <a:p>
            <a:pPr indent="228600" algn="just">
              <a:lnSpc>
                <a:spcPct val="200000"/>
              </a:lnSpc>
              <a:spcBef>
                <a:spcPts val="600"/>
              </a:spcBef>
              <a:spcAft>
                <a:spcPts val="1000"/>
              </a:spcAft>
            </a:pPr>
            <a:r>
              <a:rPr lang="en-US" sz="3400" dirty="0" smtClean="0">
                <a:latin typeface="Times New Roman"/>
                <a:ea typeface="Times New Roman"/>
                <a:cs typeface="Times New Roman"/>
              </a:rPr>
              <a:t>to </a:t>
            </a:r>
            <a:r>
              <a:rPr lang="en-US" sz="3400" dirty="0">
                <a:latin typeface="Times New Roman"/>
                <a:ea typeface="Times New Roman"/>
                <a:cs typeface="Times New Roman"/>
              </a:rPr>
              <a:t>ensure that financing decisions and arrangements are supported by a cross-referencing of personnel who have excelled in the past.  </a:t>
            </a:r>
            <a:r>
              <a:rPr lang="en-US" sz="3400" dirty="0" smtClean="0">
                <a:latin typeface="Times New Roman"/>
                <a:ea typeface="Times New Roman"/>
                <a:cs typeface="Times New Roman"/>
              </a:rPr>
              <a:t>In </a:t>
            </a:r>
            <a:r>
              <a:rPr lang="en-US" sz="3400" dirty="0">
                <a:latin typeface="Times New Roman"/>
                <a:ea typeface="Times New Roman"/>
                <a:cs typeface="Times New Roman"/>
              </a:rPr>
              <a:t>this way, decisions can be evaluated within the organization’s framework of reputations and trust relationships </a:t>
            </a:r>
            <a:r>
              <a:rPr lang="en-US" sz="3400" dirty="0" smtClean="0">
                <a:latin typeface="Times New Roman"/>
                <a:ea typeface="Times New Roman"/>
                <a:cs typeface="Times New Roman"/>
              </a:rPr>
              <a:t>aimed at ensuring </a:t>
            </a:r>
            <a:r>
              <a:rPr lang="en-US" sz="3400" dirty="0">
                <a:latin typeface="Times New Roman"/>
                <a:ea typeface="Times New Roman"/>
                <a:cs typeface="Times New Roman"/>
              </a:rPr>
              <a:t>that the decisions are overseen by the collective experiences of respected personnel. </a:t>
            </a:r>
            <a:endParaRPr lang="en-AU" sz="3400" dirty="0">
              <a:latin typeface="Calibri"/>
              <a:ea typeface="Calibri"/>
              <a:cs typeface="Times New Roman"/>
            </a:endParaRPr>
          </a:p>
          <a:p>
            <a:endParaRPr lang="en-AU" dirty="0"/>
          </a:p>
        </p:txBody>
      </p:sp>
    </p:spTree>
    <p:extLst>
      <p:ext uri="{BB962C8B-B14F-4D97-AF65-F5344CB8AC3E}">
        <p14:creationId xmlns:p14="http://schemas.microsoft.com/office/powerpoint/2010/main" val="15225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in)">
                                      <p:cBhvr>
                                        <p:cTn id="3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295400"/>
          </a:xfrm>
        </p:spPr>
        <p:txBody>
          <a:bodyPr/>
          <a:lstStyle/>
          <a:p>
            <a:pPr algn="just">
              <a:lnSpc>
                <a:spcPct val="200000"/>
              </a:lnSpc>
              <a:spcAft>
                <a:spcPts val="0"/>
              </a:spcAft>
            </a:pPr>
            <a:r>
              <a:rPr lang="en-US" b="1" i="1" dirty="0">
                <a:latin typeface="Times New Roman"/>
                <a:ea typeface="Times New Roman"/>
                <a:cs typeface="Times New Roman"/>
              </a:rPr>
              <a:t>Investment decision </a:t>
            </a:r>
            <a:r>
              <a:rPr lang="en-US" b="1" i="1" dirty="0" smtClean="0">
                <a:latin typeface="Times New Roman"/>
                <a:ea typeface="Times New Roman"/>
                <a:cs typeface="Times New Roman"/>
              </a:rPr>
              <a:t>making: history</a:t>
            </a:r>
            <a:endParaRPr lang="en-AU" dirty="0"/>
          </a:p>
        </p:txBody>
      </p:sp>
      <p:sp>
        <p:nvSpPr>
          <p:cNvPr id="3" name="Content Placeholder 2"/>
          <p:cNvSpPr>
            <a:spLocks noGrp="1"/>
          </p:cNvSpPr>
          <p:nvPr>
            <p:ph idx="1"/>
          </p:nvPr>
        </p:nvSpPr>
        <p:spPr/>
        <p:txBody>
          <a:bodyPr/>
          <a:lstStyle/>
          <a:p>
            <a:pPr algn="just"/>
            <a:r>
              <a:rPr lang="en-US" sz="3200" dirty="0">
                <a:latin typeface="Times New Roman"/>
                <a:ea typeface="Times New Roman"/>
              </a:rPr>
              <a:t>The modern theory of the firm is something that has emerged from the 1950s. By the late 1950s, the prestige of the natural sciences had encouraged the belief that decision making and resource allocation problems could be identified with the elaboration of models and the general extension of techniques from applied mathematics. </a:t>
            </a:r>
            <a:endParaRPr lang="en-AU" dirty="0"/>
          </a:p>
        </p:txBody>
      </p:sp>
    </p:spTree>
    <p:extLst>
      <p:ext uri="{BB962C8B-B14F-4D97-AF65-F5344CB8AC3E}">
        <p14:creationId xmlns:p14="http://schemas.microsoft.com/office/powerpoint/2010/main" val="11325909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Investment Decision</a:t>
            </a:r>
            <a:endParaRPr lang="en-AU" i="1" dirty="0"/>
          </a:p>
        </p:txBody>
      </p:sp>
      <p:sp>
        <p:nvSpPr>
          <p:cNvPr id="3" name="Content Placeholder 2"/>
          <p:cNvSpPr>
            <a:spLocks noGrp="1"/>
          </p:cNvSpPr>
          <p:nvPr>
            <p:ph idx="1"/>
          </p:nvPr>
        </p:nvSpPr>
        <p:spPr>
          <a:xfrm>
            <a:off x="914400" y="1371600"/>
            <a:ext cx="7772400" cy="4983960"/>
          </a:xfrm>
        </p:spPr>
        <p:txBody>
          <a:bodyPr>
            <a:normAutofit fontScale="85000" lnSpcReduction="20000"/>
          </a:bodyPr>
          <a:lstStyle/>
          <a:p>
            <a:r>
              <a:rPr lang="en-US" sz="3200" dirty="0" smtClean="0">
                <a:latin typeface="Times New Roman"/>
                <a:ea typeface="Times New Roman"/>
              </a:rPr>
              <a:t>Thus, we observe that important </a:t>
            </a:r>
            <a:r>
              <a:rPr lang="en-US" sz="3200" dirty="0">
                <a:latin typeface="Times New Roman"/>
                <a:ea typeface="Times New Roman"/>
              </a:rPr>
              <a:t>investment decisions are made and carried through by personnel who have built their reputations based on past performance, and have built their status and influence on commitment and trust relationships within and outside the firm. </a:t>
            </a:r>
            <a:endParaRPr lang="en-US" sz="3200" dirty="0" smtClean="0">
              <a:latin typeface="Times New Roman"/>
              <a:ea typeface="Times New Roman"/>
            </a:endParaRPr>
          </a:p>
          <a:p>
            <a:r>
              <a:rPr lang="en-US" sz="3200" dirty="0" smtClean="0">
                <a:latin typeface="Times New Roman"/>
                <a:ea typeface="Times New Roman"/>
              </a:rPr>
              <a:t>And, thus</a:t>
            </a:r>
            <a:r>
              <a:rPr lang="en-US" sz="3200" dirty="0">
                <a:latin typeface="Times New Roman"/>
                <a:ea typeface="Times New Roman"/>
              </a:rPr>
              <a:t>, we recognize that </a:t>
            </a:r>
            <a:r>
              <a:rPr lang="en-US" sz="3200" i="1" dirty="0" err="1" smtClean="0">
                <a:latin typeface="Times New Roman"/>
                <a:ea typeface="Times New Roman"/>
              </a:rPr>
              <a:t>NPV</a:t>
            </a:r>
            <a:r>
              <a:rPr lang="en-US" sz="3200" dirty="0" smtClean="0">
                <a:latin typeface="Times New Roman"/>
                <a:ea typeface="Times New Roman"/>
              </a:rPr>
              <a:t> </a:t>
            </a:r>
            <a:r>
              <a:rPr lang="en-US" sz="3200" dirty="0">
                <a:latin typeface="Times New Roman"/>
                <a:ea typeface="Times New Roman"/>
              </a:rPr>
              <a:t>calculations cannot realistically capture the subjective and strategic dimensions of the investment decision. </a:t>
            </a:r>
            <a:endParaRPr lang="en-US" sz="3200" dirty="0" smtClean="0">
              <a:latin typeface="Times New Roman"/>
              <a:ea typeface="Times New Roman"/>
            </a:endParaRPr>
          </a:p>
          <a:p>
            <a:r>
              <a:rPr lang="en-US" sz="3200" dirty="0" smtClean="0">
                <a:latin typeface="Times New Roman"/>
                <a:ea typeface="Times New Roman"/>
              </a:rPr>
              <a:t>And </a:t>
            </a:r>
            <a:r>
              <a:rPr lang="en-US" sz="3200" dirty="0">
                <a:latin typeface="Times New Roman"/>
                <a:ea typeface="Times New Roman"/>
              </a:rPr>
              <a:t>a project once instigated does not simply look after itself. </a:t>
            </a:r>
            <a:endParaRPr lang="en-US" sz="3200" dirty="0" smtClean="0">
              <a:latin typeface="Times New Roman"/>
              <a:ea typeface="Times New Roman"/>
            </a:endParaRPr>
          </a:p>
          <a:p>
            <a:r>
              <a:rPr lang="en-US" sz="3200" dirty="0" smtClean="0">
                <a:latin typeface="Times New Roman"/>
                <a:ea typeface="Times New Roman"/>
              </a:rPr>
              <a:t>Bonds </a:t>
            </a:r>
            <a:r>
              <a:rPr lang="en-US" sz="3200" dirty="0">
                <a:latin typeface="Times New Roman"/>
                <a:ea typeface="Times New Roman"/>
              </a:rPr>
              <a:t>of commitment to the project’s success are required in order to bring the project to a successful outcome. </a:t>
            </a:r>
            <a:endParaRPr lang="en-AU" dirty="0"/>
          </a:p>
        </p:txBody>
      </p:sp>
    </p:spTree>
    <p:extLst>
      <p:ext uri="{BB962C8B-B14F-4D97-AF65-F5344CB8AC3E}">
        <p14:creationId xmlns:p14="http://schemas.microsoft.com/office/powerpoint/2010/main" val="33829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AU" i="1" dirty="0">
                <a:solidFill>
                  <a:srgbClr val="DBF5F9">
                    <a:satMod val="200000"/>
                  </a:srgbClr>
                </a:solidFill>
              </a:rPr>
              <a:t>The Investment Decision (</a:t>
            </a:r>
            <a:r>
              <a:rPr lang="en-AU" i="1" dirty="0" err="1">
                <a:solidFill>
                  <a:srgbClr val="DBF5F9">
                    <a:satMod val="200000"/>
                  </a:srgbClr>
                </a:solidFill>
              </a:rPr>
              <a:t>cont</a:t>
            </a:r>
            <a:r>
              <a:rPr lang="en-AU" i="1" dirty="0">
                <a:solidFill>
                  <a:srgbClr val="DBF5F9">
                    <a:satMod val="200000"/>
                  </a:srgbClr>
                </a:solidFill>
              </a:rPr>
              <a:t>)</a:t>
            </a:r>
            <a:endParaRPr lang="en-AU" dirty="0"/>
          </a:p>
        </p:txBody>
      </p:sp>
      <p:sp>
        <p:nvSpPr>
          <p:cNvPr id="3" name="Content Placeholder 2"/>
          <p:cNvSpPr>
            <a:spLocks noGrp="1"/>
          </p:cNvSpPr>
          <p:nvPr>
            <p:ph idx="1"/>
          </p:nvPr>
        </p:nvSpPr>
        <p:spPr>
          <a:xfrm>
            <a:off x="914400" y="1143000"/>
            <a:ext cx="7772400" cy="5486400"/>
          </a:xfrm>
        </p:spPr>
        <p:txBody>
          <a:bodyPr>
            <a:normAutofit fontScale="92500" lnSpcReduction="10000"/>
          </a:bodyPr>
          <a:lstStyle/>
          <a:p>
            <a:r>
              <a:rPr lang="en-US" dirty="0">
                <a:latin typeface="Times New Roman" pitchFamily="18" charset="0"/>
                <a:cs typeface="Times New Roman" pitchFamily="18" charset="0"/>
              </a:rPr>
              <a:t>Although financial criteria such as </a:t>
            </a:r>
            <a:r>
              <a:rPr lang="en-US" i="1" dirty="0" err="1">
                <a:latin typeface="Times New Roman" pitchFamily="18" charset="0"/>
                <a:cs typeface="Times New Roman" pitchFamily="18" charset="0"/>
              </a:rPr>
              <a:t>NPV</a:t>
            </a:r>
            <a:r>
              <a:rPr lang="en-US" dirty="0">
                <a:latin typeface="Times New Roman" pitchFamily="18" charset="0"/>
                <a:cs typeface="Times New Roman" pitchFamily="18" charset="0"/>
              </a:rPr>
              <a:t>, payback, and internal rate of return (</a:t>
            </a:r>
            <a:r>
              <a:rPr lang="en-US" i="1" dirty="0" err="1">
                <a:latin typeface="Times New Roman" pitchFamily="18" charset="0"/>
                <a:cs typeface="Times New Roman" pitchFamily="18" charset="0"/>
              </a:rPr>
              <a:t>IRR</a:t>
            </a:r>
            <a:r>
              <a:rPr lang="en-US" dirty="0">
                <a:latin typeface="Times New Roman" pitchFamily="18" charset="0"/>
                <a:cs typeface="Times New Roman" pitchFamily="18" charset="0"/>
              </a:rPr>
              <a:t>) might constitute a framework on which to formalize investment decisions, it is clear that the techniques alone are unable to determine decision outcomes in an adequate manner. </a:t>
            </a:r>
            <a:endParaRPr lang="en-US"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Managers </a:t>
            </a:r>
            <a:r>
              <a:rPr lang="en-AU" dirty="0">
                <a:latin typeface="Times New Roman" pitchFamily="18" charset="0"/>
                <a:cs typeface="Times New Roman" pitchFamily="18" charset="0"/>
              </a:rPr>
              <a:t>will indeed make careful assessments of future cash flows.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The </a:t>
            </a:r>
            <a:r>
              <a:rPr lang="en-AU" dirty="0">
                <a:latin typeface="Times New Roman" pitchFamily="18" charset="0"/>
                <a:cs typeface="Times New Roman" pitchFamily="18" charset="0"/>
              </a:rPr>
              <a:t>point is that there is much more to such an assessment in terms of ambiguity, genuine uncertainty and strategic implication than can be captured in any kind of straight-forward </a:t>
            </a:r>
            <a:r>
              <a:rPr lang="en-AU" i="1" dirty="0" err="1">
                <a:latin typeface="Times New Roman" pitchFamily="18" charset="0"/>
                <a:cs typeface="Times New Roman" pitchFamily="18" charset="0"/>
              </a:rPr>
              <a:t>NPV</a:t>
            </a:r>
            <a:r>
              <a:rPr lang="en-AU" dirty="0">
                <a:latin typeface="Times New Roman" pitchFamily="18" charset="0"/>
                <a:cs typeface="Times New Roman" pitchFamily="18" charset="0"/>
              </a:rPr>
              <a:t> calculation. </a:t>
            </a:r>
          </a:p>
        </p:txBody>
      </p:sp>
    </p:spTree>
    <p:extLst>
      <p:ext uri="{BB962C8B-B14F-4D97-AF65-F5344CB8AC3E}">
        <p14:creationId xmlns:p14="http://schemas.microsoft.com/office/powerpoint/2010/main" val="126489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772400" cy="554736"/>
          </a:xfrm>
        </p:spPr>
        <p:txBody>
          <a:bodyPr/>
          <a:lstStyle/>
          <a:p>
            <a:r>
              <a:rPr lang="en-AU" i="1" dirty="0" smtClean="0"/>
              <a:t>Summary</a:t>
            </a:r>
            <a:endParaRPr lang="en-AU" i="1" dirty="0"/>
          </a:p>
        </p:txBody>
      </p:sp>
      <p:sp>
        <p:nvSpPr>
          <p:cNvPr id="3" name="Content Placeholder 2"/>
          <p:cNvSpPr>
            <a:spLocks noGrp="1"/>
          </p:cNvSpPr>
          <p:nvPr>
            <p:ph idx="1"/>
          </p:nvPr>
        </p:nvSpPr>
        <p:spPr>
          <a:xfrm>
            <a:off x="914400" y="1143000"/>
            <a:ext cx="7772400" cy="5638800"/>
          </a:xfrm>
        </p:spPr>
        <p:txBody>
          <a:bodyPr>
            <a:normAutofit fontScale="62500" lnSpcReduction="20000"/>
          </a:bodyPr>
          <a:lstStyle/>
          <a:p>
            <a:pPr algn="just">
              <a:lnSpc>
                <a:spcPct val="200000"/>
              </a:lnSpc>
              <a:spcAft>
                <a:spcPts val="1000"/>
              </a:spcAft>
            </a:pPr>
            <a:r>
              <a:rPr lang="en-US" sz="3200" dirty="0">
                <a:latin typeface="Times New Roman"/>
                <a:ea typeface="Times New Roman"/>
                <a:cs typeface="Times New Roman"/>
              </a:rPr>
              <a:t>The complexity of decision making in practice is highly misrepresented by the notion that it can be reduced to a mechanical calculation such as net present value (</a:t>
            </a:r>
            <a:r>
              <a:rPr lang="en-US" sz="3200" i="1" dirty="0" err="1">
                <a:latin typeface="Times New Roman"/>
                <a:ea typeface="Times New Roman"/>
                <a:cs typeface="Times New Roman"/>
              </a:rPr>
              <a:t>NPV</a:t>
            </a:r>
            <a:r>
              <a:rPr lang="en-US" sz="3200" dirty="0">
                <a:latin typeface="Times New Roman"/>
                <a:ea typeface="Times New Roman"/>
                <a:cs typeface="Times New Roman"/>
              </a:rPr>
              <a:t>). </a:t>
            </a:r>
            <a:endParaRPr lang="en-US" sz="3200" dirty="0" smtClean="0">
              <a:latin typeface="Times New Roman"/>
              <a:ea typeface="Times New Roman"/>
              <a:cs typeface="Times New Roman"/>
            </a:endParaRPr>
          </a:p>
          <a:p>
            <a:pPr algn="just">
              <a:lnSpc>
                <a:spcPct val="200000"/>
              </a:lnSpc>
              <a:spcAft>
                <a:spcPts val="1000"/>
              </a:spcAft>
            </a:pPr>
            <a:r>
              <a:rPr lang="en-AU" sz="3200" dirty="0" smtClean="0">
                <a:latin typeface="Times New Roman"/>
                <a:ea typeface="Times New Roman"/>
                <a:cs typeface="Times New Roman"/>
              </a:rPr>
              <a:t>Organizational </a:t>
            </a:r>
            <a:r>
              <a:rPr lang="en-AU" sz="3200" dirty="0">
                <a:latin typeface="Times New Roman"/>
                <a:ea typeface="Times New Roman"/>
                <a:cs typeface="Times New Roman"/>
              </a:rPr>
              <a:t>reality requires that the assessment of uncertain cash flows is overseen by the collective “experience” of those with </a:t>
            </a:r>
            <a:r>
              <a:rPr lang="en-US" sz="3200" dirty="0">
                <a:latin typeface="Times New Roman"/>
                <a:ea typeface="Times New Roman"/>
                <a:cs typeface="Times New Roman"/>
              </a:rPr>
              <a:t>“reputations based on past performance”; </a:t>
            </a:r>
            <a:r>
              <a:rPr lang="en-US" sz="3200" dirty="0" smtClean="0">
                <a:latin typeface="Times New Roman"/>
                <a:ea typeface="Times New Roman"/>
                <a:cs typeface="Times New Roman"/>
              </a:rPr>
              <a:t>with both endorsement of the project and its ultimate </a:t>
            </a:r>
            <a:r>
              <a:rPr lang="en-US" sz="3200" dirty="0">
                <a:latin typeface="Times New Roman"/>
                <a:ea typeface="Times New Roman"/>
                <a:cs typeface="Times New Roman"/>
              </a:rPr>
              <a:t>success </a:t>
            </a:r>
            <a:r>
              <a:rPr lang="en-US" sz="3200" dirty="0" smtClean="0">
                <a:latin typeface="Times New Roman"/>
                <a:ea typeface="Times New Roman"/>
                <a:cs typeface="Times New Roman"/>
              </a:rPr>
              <a:t>requiring </a:t>
            </a:r>
            <a:r>
              <a:rPr lang="en-US" sz="3200" dirty="0">
                <a:latin typeface="Times New Roman"/>
                <a:ea typeface="Times New Roman"/>
                <a:cs typeface="Times New Roman"/>
              </a:rPr>
              <a:t>“commitment and trust relationships” </a:t>
            </a:r>
            <a:r>
              <a:rPr lang="en-US" sz="3200" dirty="0" smtClean="0">
                <a:latin typeface="Times New Roman"/>
                <a:ea typeface="Times New Roman"/>
                <a:cs typeface="Times New Roman"/>
              </a:rPr>
              <a:t>between the individuals </a:t>
            </a:r>
            <a:r>
              <a:rPr lang="en-US" sz="3200" dirty="0">
                <a:latin typeface="Times New Roman"/>
                <a:ea typeface="Times New Roman"/>
                <a:cs typeface="Times New Roman"/>
              </a:rPr>
              <a:t>inside and outside the firm who are integral to the firm’s endeavors.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63651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7222"/>
            <a:ext cx="9144000" cy="7055222"/>
          </a:xfrm>
        </p:spPr>
      </p:pic>
    </p:spTree>
    <p:extLst>
      <p:ext uri="{BB962C8B-B14F-4D97-AF65-F5344CB8AC3E}">
        <p14:creationId xmlns:p14="http://schemas.microsoft.com/office/powerpoint/2010/main" val="35275939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001000" cy="707136"/>
          </a:xfrm>
        </p:spPr>
        <p:txBody>
          <a:bodyPr/>
          <a:lstStyle/>
          <a:p>
            <a:r>
              <a:rPr lang="en-US" sz="3200" b="1" i="1" dirty="0">
                <a:solidFill>
                  <a:srgbClr val="DBF5F9">
                    <a:satMod val="200000"/>
                  </a:srgbClr>
                </a:solidFill>
                <a:latin typeface="Times New Roman"/>
                <a:ea typeface="Times New Roman"/>
                <a:cs typeface="Times New Roman"/>
              </a:rPr>
              <a:t>Investment decision </a:t>
            </a:r>
            <a:r>
              <a:rPr lang="en-US" sz="3200" b="1" i="1" dirty="0" smtClean="0">
                <a:solidFill>
                  <a:srgbClr val="DBF5F9">
                    <a:satMod val="200000"/>
                  </a:srgbClr>
                </a:solidFill>
                <a:latin typeface="Times New Roman"/>
                <a:ea typeface="Times New Roman"/>
                <a:cs typeface="Times New Roman"/>
              </a:rPr>
              <a:t>making: history </a:t>
            </a:r>
            <a:r>
              <a:rPr lang="en-US" sz="3200" b="1" i="1" dirty="0">
                <a:solidFill>
                  <a:srgbClr val="DBF5F9">
                    <a:satMod val="200000"/>
                  </a:srgbClr>
                </a:solidFill>
                <a:latin typeface="Times New Roman"/>
                <a:ea typeface="Times New Roman"/>
                <a:cs typeface="Times New Roman"/>
              </a:rPr>
              <a:t>(</a:t>
            </a:r>
            <a:r>
              <a:rPr lang="en-US" sz="3200" b="1" i="1" dirty="0" err="1">
                <a:solidFill>
                  <a:srgbClr val="DBF5F9">
                    <a:satMod val="200000"/>
                  </a:srgbClr>
                </a:solidFill>
                <a:latin typeface="Times New Roman"/>
                <a:ea typeface="Times New Roman"/>
                <a:cs typeface="Times New Roman"/>
              </a:rPr>
              <a:t>cont</a:t>
            </a:r>
            <a:r>
              <a:rPr lang="en-US" sz="3200" b="1" i="1" dirty="0">
                <a:solidFill>
                  <a:srgbClr val="DBF5F9">
                    <a:satMod val="200000"/>
                  </a:srgbClr>
                </a:solidFill>
                <a:latin typeface="Times New Roman"/>
                <a:ea typeface="Times New Roman"/>
                <a:cs typeface="Times New Roman"/>
              </a:rPr>
              <a:t>)</a:t>
            </a:r>
            <a:endParaRPr lang="en-AU" sz="3200" dirty="0"/>
          </a:p>
        </p:txBody>
      </p:sp>
      <p:sp>
        <p:nvSpPr>
          <p:cNvPr id="3" name="Content Placeholder 2"/>
          <p:cNvSpPr>
            <a:spLocks noGrp="1"/>
          </p:cNvSpPr>
          <p:nvPr>
            <p:ph idx="1"/>
          </p:nvPr>
        </p:nvSpPr>
        <p:spPr>
          <a:xfrm>
            <a:off x="914400" y="1600200"/>
            <a:ext cx="7772400" cy="4755360"/>
          </a:xfrm>
        </p:spPr>
        <p:txBody>
          <a:bodyPr>
            <a:normAutofit lnSpcReduction="10000"/>
          </a:bodyPr>
          <a:lstStyle/>
          <a:p>
            <a:r>
              <a:rPr lang="en-US" sz="3200" dirty="0">
                <a:latin typeface="Times New Roman"/>
                <a:ea typeface="Times New Roman"/>
              </a:rPr>
              <a:t>In a scientific world, the logical structure of decision making implied that practicing managers were likely to make more optimal decisions when supplied with a richer set of positive theories that provided a better understanding of the consequences of their choices. </a:t>
            </a:r>
            <a:endParaRPr lang="en-US" sz="3200" dirty="0" smtClean="0">
              <a:latin typeface="Times New Roman"/>
              <a:ea typeface="Times New Roman"/>
            </a:endParaRPr>
          </a:p>
          <a:p>
            <a:r>
              <a:rPr lang="en-US" sz="3200" dirty="0" smtClean="0">
                <a:latin typeface="Times New Roman"/>
                <a:ea typeface="Times New Roman"/>
              </a:rPr>
              <a:t>It </a:t>
            </a:r>
            <a:r>
              <a:rPr lang="en-US" sz="3200" dirty="0">
                <a:latin typeface="Times New Roman"/>
                <a:ea typeface="Times New Roman"/>
              </a:rPr>
              <a:t>was natural that finance theory (along with other social science disciplines) should seek to identify with the scientific method. </a:t>
            </a:r>
            <a:endParaRPr lang="en-AU" dirty="0"/>
          </a:p>
        </p:txBody>
      </p:sp>
    </p:spTree>
    <p:extLst>
      <p:ext uri="{BB962C8B-B14F-4D97-AF65-F5344CB8AC3E}">
        <p14:creationId xmlns:p14="http://schemas.microsoft.com/office/powerpoint/2010/main" val="345871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US" b="1" i="1" dirty="0">
                <a:solidFill>
                  <a:srgbClr val="DBF5F9">
                    <a:satMod val="200000"/>
                  </a:srgbClr>
                </a:solidFill>
                <a:latin typeface="Times New Roman"/>
                <a:ea typeface="Times New Roman"/>
                <a:cs typeface="Times New Roman"/>
              </a:rPr>
              <a:t>Investment decision </a:t>
            </a:r>
            <a:r>
              <a:rPr lang="en-US" b="1" i="1" dirty="0" smtClean="0">
                <a:solidFill>
                  <a:srgbClr val="DBF5F9">
                    <a:satMod val="200000"/>
                  </a:srgbClr>
                </a:solidFill>
                <a:latin typeface="Times New Roman"/>
                <a:ea typeface="Times New Roman"/>
                <a:cs typeface="Times New Roman"/>
              </a:rPr>
              <a:t>making (</a:t>
            </a:r>
            <a:r>
              <a:rPr lang="en-US" b="1" i="1" dirty="0" err="1" smtClean="0">
                <a:solidFill>
                  <a:srgbClr val="DBF5F9">
                    <a:satMod val="200000"/>
                  </a:srgbClr>
                </a:solidFill>
                <a:latin typeface="Times New Roman"/>
                <a:ea typeface="Times New Roman"/>
                <a:cs typeface="Times New Roman"/>
              </a:rPr>
              <a:t>cont</a:t>
            </a:r>
            <a:r>
              <a:rPr lang="en-US" b="1" i="1" dirty="0" smtClean="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371600"/>
            <a:ext cx="7772400" cy="4983960"/>
          </a:xfrm>
        </p:spPr>
        <p:txBody>
          <a:bodyPr>
            <a:normAutofit fontScale="92500" lnSpcReduction="20000"/>
          </a:bodyPr>
          <a:lstStyle/>
          <a:p>
            <a:pPr algn="just"/>
            <a:r>
              <a:rPr lang="en-US" sz="3200" dirty="0" smtClean="0">
                <a:latin typeface="Times New Roman"/>
                <a:ea typeface="Times New Roman"/>
              </a:rPr>
              <a:t>Modern </a:t>
            </a:r>
            <a:r>
              <a:rPr lang="en-US" sz="3200" dirty="0">
                <a:latin typeface="Times New Roman"/>
                <a:ea typeface="Times New Roman"/>
              </a:rPr>
              <a:t>corporate finance theory is founded on the proposition that financial capital is supplied to firms by investors who have </a:t>
            </a:r>
            <a:endParaRPr lang="en-US" sz="3200" dirty="0" smtClean="0">
              <a:latin typeface="Times New Roman"/>
              <a:ea typeface="Times New Roman"/>
            </a:endParaRPr>
          </a:p>
          <a:p>
            <a:pPr algn="just"/>
            <a:endParaRPr lang="en-US" sz="3200" dirty="0" smtClean="0">
              <a:latin typeface="Times New Roman"/>
              <a:ea typeface="Times New Roman"/>
            </a:endParaRPr>
          </a:p>
          <a:p>
            <a:pPr algn="just"/>
            <a:r>
              <a:rPr lang="en-US" sz="3200" dirty="0" smtClean="0">
                <a:latin typeface="Times New Roman"/>
                <a:ea typeface="Times New Roman"/>
              </a:rPr>
              <a:t>an </a:t>
            </a:r>
            <a:r>
              <a:rPr lang="en-US" sz="3200" dirty="0">
                <a:latin typeface="Times New Roman"/>
                <a:ea typeface="Times New Roman"/>
              </a:rPr>
              <a:t>“</a:t>
            </a:r>
            <a:r>
              <a:rPr lang="en-US" sz="3200" u="sng" dirty="0">
                <a:latin typeface="Times New Roman"/>
                <a:ea typeface="Times New Roman"/>
              </a:rPr>
              <a:t>expectation of return</a:t>
            </a:r>
            <a:r>
              <a:rPr lang="en-US" sz="3200" dirty="0">
                <a:latin typeface="Times New Roman"/>
                <a:ea typeface="Times New Roman"/>
              </a:rPr>
              <a:t>”, </a:t>
            </a:r>
            <a:endParaRPr lang="en-US" sz="3200" dirty="0" smtClean="0">
              <a:latin typeface="Times New Roman"/>
              <a:ea typeface="Times New Roman"/>
            </a:endParaRPr>
          </a:p>
          <a:p>
            <a:pPr algn="just"/>
            <a:endParaRPr lang="en-US" sz="3200" dirty="0" smtClean="0">
              <a:latin typeface="Times New Roman"/>
              <a:ea typeface="Times New Roman"/>
            </a:endParaRPr>
          </a:p>
          <a:p>
            <a:pPr algn="just"/>
            <a:r>
              <a:rPr lang="en-US" sz="3200" dirty="0" smtClean="0">
                <a:latin typeface="Times New Roman"/>
                <a:ea typeface="Times New Roman"/>
              </a:rPr>
              <a:t>and </a:t>
            </a:r>
            <a:r>
              <a:rPr lang="en-US" sz="3200" dirty="0">
                <a:latin typeface="Times New Roman"/>
                <a:ea typeface="Times New Roman"/>
              </a:rPr>
              <a:t>that, reciprocally, </a:t>
            </a:r>
            <a:endParaRPr lang="en-US" sz="3200" dirty="0" smtClean="0">
              <a:latin typeface="Times New Roman"/>
              <a:ea typeface="Times New Roman"/>
            </a:endParaRPr>
          </a:p>
          <a:p>
            <a:pPr algn="just"/>
            <a:endParaRPr lang="en-US" sz="3200" dirty="0" smtClean="0">
              <a:latin typeface="Times New Roman"/>
              <a:ea typeface="Times New Roman"/>
            </a:endParaRPr>
          </a:p>
          <a:p>
            <a:pPr algn="just"/>
            <a:r>
              <a:rPr lang="en-US" sz="3200" dirty="0" smtClean="0">
                <a:latin typeface="Times New Roman"/>
                <a:ea typeface="Times New Roman"/>
              </a:rPr>
              <a:t>such </a:t>
            </a:r>
            <a:r>
              <a:rPr lang="en-US" sz="3200" dirty="0">
                <a:latin typeface="Times New Roman"/>
                <a:ea typeface="Times New Roman"/>
              </a:rPr>
              <a:t>expectation represents </a:t>
            </a:r>
            <a:endParaRPr lang="en-US" sz="3200" dirty="0" smtClean="0">
              <a:latin typeface="Times New Roman"/>
              <a:ea typeface="Times New Roman"/>
            </a:endParaRPr>
          </a:p>
          <a:p>
            <a:pPr algn="just"/>
            <a:endParaRPr lang="en-US" sz="3200" dirty="0" smtClean="0">
              <a:latin typeface="Times New Roman"/>
              <a:ea typeface="Times New Roman"/>
            </a:endParaRPr>
          </a:p>
          <a:p>
            <a:pPr algn="just"/>
            <a:r>
              <a:rPr lang="en-US" sz="3200" dirty="0" smtClean="0">
                <a:latin typeface="Times New Roman"/>
                <a:ea typeface="Times New Roman"/>
              </a:rPr>
              <a:t>the </a:t>
            </a:r>
            <a:r>
              <a:rPr lang="en-US" sz="3200" dirty="0">
                <a:latin typeface="Times New Roman"/>
                <a:ea typeface="Times New Roman"/>
              </a:rPr>
              <a:t>firm’s “</a:t>
            </a:r>
            <a:r>
              <a:rPr lang="en-US" sz="3200" u="sng" dirty="0">
                <a:latin typeface="Times New Roman"/>
                <a:ea typeface="Times New Roman"/>
              </a:rPr>
              <a:t>cost of financial capital</a:t>
            </a:r>
            <a:r>
              <a:rPr lang="en-US" sz="3200" dirty="0">
                <a:latin typeface="Times New Roman"/>
                <a:ea typeface="Times New Roman"/>
              </a:rPr>
              <a:t>”. </a:t>
            </a:r>
            <a:endParaRPr lang="en-US" sz="3200" dirty="0" smtClean="0">
              <a:latin typeface="Times New Roman"/>
              <a:ea typeface="Times New Roman"/>
            </a:endParaRPr>
          </a:p>
          <a:p>
            <a:pPr algn="just"/>
            <a:endParaRPr lang="en-US" sz="3200" dirty="0" smtClean="0">
              <a:latin typeface="Times New Roman"/>
              <a:ea typeface="Times New Roman"/>
            </a:endParaRPr>
          </a:p>
        </p:txBody>
      </p:sp>
    </p:spTree>
    <p:extLst>
      <p:ext uri="{BB962C8B-B14F-4D97-AF65-F5344CB8AC3E}">
        <p14:creationId xmlns:p14="http://schemas.microsoft.com/office/powerpoint/2010/main" val="37087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circle(in)">
                                      <p:cBhvr>
                                        <p:cTn id="14" dur="2000"/>
                                        <p:tgtEl>
                                          <p:spTgt spid="3">
                                            <p:txEl>
                                              <p:pRg st="4" end="4"/>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circle(in)">
                                      <p:cBhvr>
                                        <p:cTn id="2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09600"/>
          </a:xfrm>
        </p:spPr>
        <p:txBody>
          <a:bodyPr/>
          <a:lstStyle/>
          <a:p>
            <a:r>
              <a:rPr lang="en-US" sz="3200" b="1" i="1" dirty="0">
                <a:solidFill>
                  <a:srgbClr val="DBF5F9">
                    <a:satMod val="200000"/>
                  </a:srgbClr>
                </a:solidFill>
                <a:latin typeface="Times New Roman"/>
                <a:ea typeface="Times New Roman"/>
                <a:cs typeface="Times New Roman"/>
              </a:rPr>
              <a:t>Investment decision making (</a:t>
            </a:r>
            <a:r>
              <a:rPr lang="en-US" sz="3200" b="1" i="1" dirty="0" err="1">
                <a:solidFill>
                  <a:srgbClr val="DBF5F9">
                    <a:satMod val="200000"/>
                  </a:srgbClr>
                </a:solidFill>
                <a:latin typeface="Times New Roman"/>
                <a:ea typeface="Times New Roman"/>
                <a:cs typeface="Times New Roman"/>
              </a:rPr>
              <a:t>cont</a:t>
            </a:r>
            <a:r>
              <a:rPr lang="en-US" sz="3200" b="1" i="1" dirty="0">
                <a:solidFill>
                  <a:srgbClr val="DBF5F9">
                    <a:satMod val="200000"/>
                  </a:srgbClr>
                </a:solidFill>
                <a:latin typeface="Times New Roman"/>
                <a:ea typeface="Times New Roman"/>
                <a:cs typeface="Times New Roman"/>
              </a:rPr>
              <a:t>)</a:t>
            </a:r>
            <a:endParaRPr lang="en-AU" sz="3200" dirty="0"/>
          </a:p>
        </p:txBody>
      </p:sp>
      <p:sp>
        <p:nvSpPr>
          <p:cNvPr id="3" name="Content Placeholder 2"/>
          <p:cNvSpPr>
            <a:spLocks noGrp="1"/>
          </p:cNvSpPr>
          <p:nvPr>
            <p:ph idx="1"/>
          </p:nvPr>
        </p:nvSpPr>
        <p:spPr>
          <a:xfrm>
            <a:off x="914400" y="990600"/>
            <a:ext cx="7772400" cy="5715000"/>
          </a:xfrm>
        </p:spPr>
        <p:txBody>
          <a:bodyPr>
            <a:normAutofit fontScale="70000" lnSpcReduction="20000"/>
          </a:bodyPr>
          <a:lstStyle/>
          <a:p>
            <a:pPr lvl="0" algn="just">
              <a:lnSpc>
                <a:spcPct val="220000"/>
              </a:lnSpc>
              <a:buClr>
                <a:srgbClr val="DBF5F9"/>
              </a:buClr>
            </a:pPr>
            <a:r>
              <a:rPr lang="en-US" sz="3200" dirty="0">
                <a:solidFill>
                  <a:prstClr val="white"/>
                </a:solidFill>
                <a:latin typeface="Times New Roman"/>
                <a:ea typeface="Times New Roman"/>
              </a:rPr>
              <a:t>In this view, the firm exists to satisfy its bond holders and equity holders. </a:t>
            </a:r>
            <a:endParaRPr lang="en-AU" dirty="0">
              <a:solidFill>
                <a:prstClr val="white"/>
              </a:solidFill>
            </a:endParaRPr>
          </a:p>
          <a:p>
            <a:pPr algn="just">
              <a:lnSpc>
                <a:spcPct val="200000"/>
              </a:lnSpc>
              <a:spcAft>
                <a:spcPts val="100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models envisage the firm as an investment counter held by investors as both bond holders and equity holders who hold well </a:t>
            </a:r>
            <a:r>
              <a:rPr lang="en-US" sz="3200" u="sng" dirty="0">
                <a:latin typeface="Times New Roman"/>
                <a:ea typeface="Times New Roman"/>
                <a:cs typeface="Times New Roman"/>
              </a:rPr>
              <a:t>diversified portfolios</a:t>
            </a:r>
            <a:r>
              <a:rPr lang="en-US" sz="3200" dirty="0">
                <a:latin typeface="Times New Roman"/>
                <a:ea typeface="Times New Roman"/>
                <a:cs typeface="Times New Roman"/>
              </a:rPr>
              <a:t> of such counters. </a:t>
            </a:r>
            <a:endParaRPr lang="en-AU" sz="2800" dirty="0">
              <a:latin typeface="Calibri"/>
              <a:ea typeface="Calibri"/>
              <a:cs typeface="Times New Roman"/>
            </a:endParaRPr>
          </a:p>
          <a:p>
            <a:pPr indent="228600" algn="just">
              <a:lnSpc>
                <a:spcPct val="200000"/>
              </a:lnSpc>
              <a:spcAft>
                <a:spcPts val="1000"/>
              </a:spcAft>
            </a:pPr>
            <a:r>
              <a:rPr lang="en-US" sz="3200" dirty="0" smtClean="0">
                <a:latin typeface="Times New Roman"/>
                <a:ea typeface="Times New Roman"/>
                <a:cs typeface="Times New Roman"/>
              </a:rPr>
              <a:t>In </a:t>
            </a:r>
            <a:r>
              <a:rPr lang="en-US" sz="3200" dirty="0">
                <a:latin typeface="Times New Roman"/>
                <a:ea typeface="Times New Roman"/>
                <a:cs typeface="Times New Roman"/>
              </a:rPr>
              <a:t>reality, corporate managers are entrusted with maintaining the integrity and wellbeing of </a:t>
            </a:r>
            <a:r>
              <a:rPr lang="en-US" sz="3200" i="1" dirty="0">
                <a:latin typeface="Times New Roman"/>
                <a:ea typeface="Times New Roman"/>
                <a:cs typeface="Times New Roman"/>
              </a:rPr>
              <a:t>their</a:t>
            </a:r>
            <a:r>
              <a:rPr lang="en-US" sz="3200" dirty="0">
                <a:latin typeface="Times New Roman"/>
                <a:ea typeface="Times New Roman"/>
                <a:cs typeface="Times New Roman"/>
              </a:rPr>
              <a:t> particular firm with limited information. </a:t>
            </a:r>
            <a:endParaRPr lang="en-US" sz="3200" dirty="0" smtClean="0">
              <a:latin typeface="Times New Roman"/>
              <a:ea typeface="Times New Roman"/>
              <a:cs typeface="Times New Roman"/>
            </a:endParaRPr>
          </a:p>
        </p:txBody>
      </p:sp>
    </p:spTree>
    <p:extLst>
      <p:ext uri="{BB962C8B-B14F-4D97-AF65-F5344CB8AC3E}">
        <p14:creationId xmlns:p14="http://schemas.microsoft.com/office/powerpoint/2010/main" val="240435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DBF5F9">
                    <a:satMod val="200000"/>
                  </a:srgbClr>
                </a:solidFill>
                <a:latin typeface="Times New Roman"/>
                <a:ea typeface="Times New Roman"/>
                <a:cs typeface="Times New Roman"/>
              </a:rPr>
              <a:t>Investment decision making (</a:t>
            </a:r>
            <a:r>
              <a:rPr lang="en-US" sz="3200" b="1" i="1" dirty="0" err="1">
                <a:solidFill>
                  <a:srgbClr val="DBF5F9">
                    <a:satMod val="200000"/>
                  </a:srgbClr>
                </a:solidFill>
                <a:latin typeface="Times New Roman"/>
                <a:ea typeface="Times New Roman"/>
                <a:cs typeface="Times New Roman"/>
              </a:rPr>
              <a:t>cont</a:t>
            </a:r>
            <a:r>
              <a:rPr lang="en-US" sz="32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219200"/>
            <a:ext cx="7772400" cy="5334000"/>
          </a:xfrm>
        </p:spPr>
        <p:txBody>
          <a:bodyPr>
            <a:normAutofit/>
          </a:bodyPr>
          <a:lstStyle/>
          <a:p>
            <a:pPr lvl="0" indent="228600" algn="just">
              <a:lnSpc>
                <a:spcPct val="200000"/>
              </a:lnSpc>
              <a:spcAft>
                <a:spcPts val="1000"/>
              </a:spcAft>
              <a:buClr>
                <a:srgbClr val="DBF5F9"/>
              </a:buClr>
            </a:pPr>
            <a:r>
              <a:rPr lang="en-US" sz="1500" dirty="0">
                <a:solidFill>
                  <a:prstClr val="white"/>
                </a:solidFill>
                <a:latin typeface="Times New Roman"/>
                <a:ea typeface="Times New Roman"/>
                <a:cs typeface="Times New Roman"/>
              </a:rPr>
              <a:t>Shareholders may have </a:t>
            </a:r>
            <a:r>
              <a:rPr lang="en-US" sz="1500" u="sng" dirty="0">
                <a:solidFill>
                  <a:prstClr val="white"/>
                </a:solidFill>
                <a:latin typeface="Times New Roman"/>
                <a:ea typeface="Times New Roman"/>
                <a:cs typeface="Times New Roman"/>
              </a:rPr>
              <a:t>many investment</a:t>
            </a:r>
            <a:r>
              <a:rPr lang="en-US" sz="1500" dirty="0">
                <a:solidFill>
                  <a:prstClr val="white"/>
                </a:solidFill>
                <a:latin typeface="Times New Roman"/>
                <a:ea typeface="Times New Roman"/>
                <a:cs typeface="Times New Roman"/>
              </a:rPr>
              <a:t> counters – </a:t>
            </a:r>
            <a:endParaRPr lang="en-US" sz="1500" dirty="0" smtClean="0">
              <a:solidFill>
                <a:prstClr val="white"/>
              </a:solidFill>
              <a:latin typeface="Times New Roman"/>
              <a:ea typeface="Times New Roman"/>
              <a:cs typeface="Times New Roman"/>
            </a:endParaRPr>
          </a:p>
          <a:p>
            <a:pPr lvl="0" indent="228600" algn="just">
              <a:lnSpc>
                <a:spcPct val="200000"/>
              </a:lnSpc>
              <a:spcAft>
                <a:spcPts val="1000"/>
              </a:spcAft>
              <a:buClr>
                <a:srgbClr val="DBF5F9"/>
              </a:buClr>
            </a:pPr>
            <a:r>
              <a:rPr lang="en-US" sz="1500" dirty="0" smtClean="0">
                <a:solidFill>
                  <a:prstClr val="white"/>
                </a:solidFill>
                <a:latin typeface="Times New Roman"/>
                <a:ea typeface="Times New Roman"/>
                <a:cs typeface="Times New Roman"/>
              </a:rPr>
              <a:t>   and </a:t>
            </a:r>
            <a:r>
              <a:rPr lang="en-US" sz="1500" dirty="0">
                <a:solidFill>
                  <a:prstClr val="white"/>
                </a:solidFill>
                <a:latin typeface="Times New Roman"/>
                <a:ea typeface="Times New Roman"/>
                <a:cs typeface="Times New Roman"/>
              </a:rPr>
              <a:t>be prepared to jeopardize the firm – </a:t>
            </a:r>
            <a:endParaRPr lang="en-US" sz="1500" dirty="0" smtClean="0">
              <a:solidFill>
                <a:prstClr val="white"/>
              </a:solidFill>
              <a:latin typeface="Times New Roman"/>
              <a:ea typeface="Times New Roman"/>
              <a:cs typeface="Times New Roman"/>
            </a:endParaRPr>
          </a:p>
          <a:p>
            <a:pPr lvl="0" indent="228600" algn="just">
              <a:lnSpc>
                <a:spcPct val="200000"/>
              </a:lnSpc>
              <a:spcAft>
                <a:spcPts val="1000"/>
              </a:spcAft>
              <a:buClr>
                <a:srgbClr val="DBF5F9"/>
              </a:buClr>
            </a:pPr>
            <a:r>
              <a:rPr lang="en-US" sz="1500" dirty="0" smtClean="0">
                <a:solidFill>
                  <a:prstClr val="white"/>
                </a:solidFill>
                <a:latin typeface="Times New Roman"/>
                <a:ea typeface="Times New Roman"/>
                <a:cs typeface="Times New Roman"/>
              </a:rPr>
              <a:t>but </a:t>
            </a:r>
            <a:r>
              <a:rPr lang="en-US" sz="1500" dirty="0">
                <a:solidFill>
                  <a:prstClr val="white"/>
                </a:solidFill>
                <a:latin typeface="Times New Roman"/>
                <a:ea typeface="Times New Roman"/>
                <a:cs typeface="Times New Roman"/>
              </a:rPr>
              <a:t>managers have only </a:t>
            </a:r>
            <a:r>
              <a:rPr lang="en-US" sz="1500" u="sng" dirty="0">
                <a:solidFill>
                  <a:prstClr val="white"/>
                </a:solidFill>
                <a:latin typeface="Times New Roman"/>
                <a:ea typeface="Times New Roman"/>
                <a:cs typeface="Times New Roman"/>
              </a:rPr>
              <a:t>one</a:t>
            </a:r>
            <a:r>
              <a:rPr lang="en-US" sz="1500" dirty="0">
                <a:solidFill>
                  <a:prstClr val="white"/>
                </a:solidFill>
                <a:latin typeface="Times New Roman"/>
                <a:ea typeface="Times New Roman"/>
                <a:cs typeface="Times New Roman"/>
              </a:rPr>
              <a:t> reputation. </a:t>
            </a:r>
          </a:p>
          <a:p>
            <a:pPr lvl="0" indent="228600" algn="just">
              <a:lnSpc>
                <a:spcPct val="200000"/>
              </a:lnSpc>
              <a:spcAft>
                <a:spcPts val="1000"/>
              </a:spcAft>
              <a:buClr>
                <a:srgbClr val="DBF5F9"/>
              </a:buClr>
            </a:pPr>
            <a:r>
              <a:rPr lang="en-US" sz="1500" dirty="0">
                <a:solidFill>
                  <a:prstClr val="white"/>
                </a:solidFill>
                <a:latin typeface="Times New Roman"/>
                <a:ea typeface="Times New Roman"/>
                <a:cs typeface="Times New Roman"/>
              </a:rPr>
              <a:t>If managers care for their reputation, </a:t>
            </a:r>
            <a:endParaRPr lang="en-US" sz="1500" dirty="0" smtClean="0">
              <a:solidFill>
                <a:prstClr val="white"/>
              </a:solidFill>
              <a:latin typeface="Times New Roman"/>
              <a:ea typeface="Times New Roman"/>
              <a:cs typeface="Times New Roman"/>
            </a:endParaRPr>
          </a:p>
          <a:p>
            <a:pPr lvl="0" indent="0" algn="just">
              <a:lnSpc>
                <a:spcPct val="200000"/>
              </a:lnSpc>
              <a:spcAft>
                <a:spcPts val="1000"/>
              </a:spcAft>
              <a:buClr>
                <a:srgbClr val="DBF5F9"/>
              </a:buClr>
              <a:buNone/>
            </a:pPr>
            <a:r>
              <a:rPr lang="en-US" sz="1500" dirty="0" smtClean="0">
                <a:solidFill>
                  <a:prstClr val="white"/>
                </a:solidFill>
                <a:latin typeface="Times New Roman"/>
                <a:ea typeface="Times New Roman"/>
                <a:cs typeface="Times New Roman"/>
              </a:rPr>
              <a:t>                      they </a:t>
            </a:r>
            <a:r>
              <a:rPr lang="en-US" sz="1500" dirty="0">
                <a:solidFill>
                  <a:prstClr val="white"/>
                </a:solidFill>
                <a:latin typeface="Times New Roman"/>
                <a:ea typeface="Times New Roman"/>
                <a:cs typeface="Times New Roman"/>
              </a:rPr>
              <a:t>must seek </a:t>
            </a:r>
            <a:endParaRPr lang="en-US" sz="1500" dirty="0" smtClean="0">
              <a:solidFill>
                <a:prstClr val="white"/>
              </a:solidFill>
              <a:latin typeface="Times New Roman"/>
              <a:ea typeface="Times New Roman"/>
              <a:cs typeface="Times New Roman"/>
            </a:endParaRPr>
          </a:p>
          <a:p>
            <a:pPr lvl="0" indent="228600" algn="just">
              <a:lnSpc>
                <a:spcPct val="200000"/>
              </a:lnSpc>
              <a:spcAft>
                <a:spcPts val="1000"/>
              </a:spcAft>
              <a:buClr>
                <a:srgbClr val="DBF5F9"/>
              </a:buClr>
            </a:pPr>
            <a:r>
              <a:rPr lang="en-US" sz="1500" dirty="0" smtClean="0">
                <a:solidFill>
                  <a:prstClr val="white"/>
                </a:solidFill>
                <a:latin typeface="Times New Roman"/>
                <a:ea typeface="Times New Roman"/>
                <a:cs typeface="Times New Roman"/>
              </a:rPr>
              <a:t>to manage </a:t>
            </a:r>
            <a:r>
              <a:rPr lang="en-US" sz="1500" dirty="0">
                <a:solidFill>
                  <a:prstClr val="white"/>
                </a:solidFill>
                <a:latin typeface="Times New Roman"/>
                <a:ea typeface="Times New Roman"/>
                <a:cs typeface="Times New Roman"/>
              </a:rPr>
              <a:t>the continued </a:t>
            </a:r>
            <a:r>
              <a:rPr lang="en-US" sz="1500" u="sng" dirty="0">
                <a:solidFill>
                  <a:prstClr val="white"/>
                </a:solidFill>
                <a:latin typeface="Times New Roman"/>
                <a:ea typeface="Times New Roman"/>
                <a:cs typeface="Times New Roman"/>
              </a:rPr>
              <a:t>sustainability</a:t>
            </a:r>
            <a:r>
              <a:rPr lang="en-US" sz="1500" dirty="0">
                <a:solidFill>
                  <a:prstClr val="white"/>
                </a:solidFill>
                <a:latin typeface="Times New Roman"/>
                <a:ea typeface="Times New Roman"/>
                <a:cs typeface="Times New Roman"/>
              </a:rPr>
              <a:t> of their firm </a:t>
            </a:r>
            <a:endParaRPr lang="en-US" sz="1500" dirty="0" smtClean="0">
              <a:solidFill>
                <a:prstClr val="white"/>
              </a:solidFill>
              <a:latin typeface="Times New Roman"/>
              <a:ea typeface="Times New Roman"/>
              <a:cs typeface="Times New Roman"/>
            </a:endParaRPr>
          </a:p>
          <a:p>
            <a:pPr lvl="0" indent="0" algn="just">
              <a:lnSpc>
                <a:spcPct val="200000"/>
              </a:lnSpc>
              <a:spcAft>
                <a:spcPts val="1000"/>
              </a:spcAft>
              <a:buClr>
                <a:srgbClr val="DBF5F9"/>
              </a:buClr>
              <a:buNone/>
            </a:pPr>
            <a:r>
              <a:rPr lang="en-US" sz="1500" dirty="0" smtClean="0">
                <a:solidFill>
                  <a:prstClr val="white"/>
                </a:solidFill>
                <a:latin typeface="Times New Roman"/>
                <a:ea typeface="Times New Roman"/>
                <a:cs typeface="Times New Roman"/>
              </a:rPr>
              <a:t>      in </a:t>
            </a:r>
            <a:r>
              <a:rPr lang="en-US" sz="1500" dirty="0">
                <a:solidFill>
                  <a:prstClr val="white"/>
                </a:solidFill>
                <a:latin typeface="Times New Roman"/>
                <a:ea typeface="Times New Roman"/>
                <a:cs typeface="Times New Roman"/>
              </a:rPr>
              <a:t>combination with </a:t>
            </a:r>
            <a:r>
              <a:rPr lang="en-US" sz="1500" u="sng" dirty="0" smtClean="0">
                <a:solidFill>
                  <a:prstClr val="white"/>
                </a:solidFill>
                <a:effectLst>
                  <a:outerShdw blurRad="38100" dist="38100" dir="2700000" algn="tl">
                    <a:srgbClr val="000000">
                      <a:alpha val="43137"/>
                    </a:srgbClr>
                  </a:outerShdw>
                </a:effectLst>
                <a:latin typeface="Times New Roman"/>
                <a:ea typeface="Times New Roman"/>
                <a:cs typeface="Times New Roman"/>
              </a:rPr>
              <a:t>opportunities </a:t>
            </a:r>
            <a:r>
              <a:rPr lang="en-US" sz="1500" u="sng" dirty="0">
                <a:solidFill>
                  <a:prstClr val="white"/>
                </a:solidFill>
                <a:effectLst>
                  <a:outerShdw blurRad="38100" dist="38100" dir="2700000" algn="tl">
                    <a:srgbClr val="000000">
                      <a:alpha val="43137"/>
                    </a:srgbClr>
                  </a:outerShdw>
                </a:effectLst>
                <a:latin typeface="Times New Roman"/>
                <a:ea typeface="Times New Roman"/>
                <a:cs typeface="Times New Roman"/>
              </a:rPr>
              <a:t>for long-run profit</a:t>
            </a:r>
            <a:r>
              <a:rPr lang="en-US" sz="1500" dirty="0">
                <a:solidFill>
                  <a:prstClr val="white"/>
                </a:solidFill>
                <a:latin typeface="Times New Roman"/>
                <a:ea typeface="Times New Roman"/>
                <a:cs typeface="Times New Roman"/>
              </a:rPr>
              <a:t>. </a:t>
            </a:r>
            <a:endParaRPr lang="en-AU" sz="1400" dirty="0">
              <a:solidFill>
                <a:prstClr val="white"/>
              </a:solidFill>
            </a:endParaRPr>
          </a:p>
          <a:p>
            <a:endParaRPr lang="en-AU" dirty="0"/>
          </a:p>
        </p:txBody>
      </p:sp>
    </p:spTree>
    <p:extLst>
      <p:ext uri="{BB962C8B-B14F-4D97-AF65-F5344CB8AC3E}">
        <p14:creationId xmlns:p14="http://schemas.microsoft.com/office/powerpoint/2010/main" val="295762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heel(1)">
                                      <p:cBhvr>
                                        <p:cTn id="20" dur="2000"/>
                                        <p:tgtEl>
                                          <p:spTgt spid="3">
                                            <p:txEl>
                                              <p:pRg st="5" end="5"/>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heel(1)">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533400"/>
          </a:xfrm>
        </p:spPr>
        <p:txBody>
          <a:bodyPr/>
          <a:lstStyle/>
          <a:p>
            <a:r>
              <a:rPr lang="en-US" sz="3200" b="1" i="1" dirty="0">
                <a:solidFill>
                  <a:srgbClr val="DBF5F9">
                    <a:satMod val="200000"/>
                  </a:srgbClr>
                </a:solidFill>
                <a:latin typeface="Times New Roman"/>
                <a:ea typeface="Times New Roman"/>
                <a:cs typeface="Times New Roman"/>
              </a:rPr>
              <a:t>Investment decision making: history (</a:t>
            </a:r>
            <a:r>
              <a:rPr lang="en-US" sz="3200" b="1" i="1" dirty="0" err="1">
                <a:solidFill>
                  <a:srgbClr val="DBF5F9">
                    <a:satMod val="200000"/>
                  </a:srgbClr>
                </a:solidFill>
                <a:latin typeface="Times New Roman"/>
                <a:ea typeface="Times New Roman"/>
                <a:cs typeface="Times New Roman"/>
              </a:rPr>
              <a:t>cont</a:t>
            </a:r>
            <a:r>
              <a:rPr lang="en-US" sz="32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990600"/>
            <a:ext cx="7772400" cy="5638800"/>
          </a:xfrm>
        </p:spPr>
        <p:txBody>
          <a:bodyPr>
            <a:normAutofit fontScale="70000" lnSpcReduction="20000"/>
          </a:bodyPr>
          <a:lstStyle/>
          <a:p>
            <a:pPr indent="228600" algn="just">
              <a:lnSpc>
                <a:spcPct val="200000"/>
              </a:lnSpc>
              <a:spcAft>
                <a:spcPts val="1000"/>
              </a:spcAft>
            </a:pPr>
            <a:r>
              <a:rPr lang="en-US" sz="3200" dirty="0" smtClean="0">
                <a:latin typeface="Times New Roman"/>
                <a:ea typeface="Times New Roman"/>
                <a:cs typeface="Times New Roman"/>
              </a:rPr>
              <a:t>Prior to modern finance theory, a </a:t>
            </a:r>
            <a:r>
              <a:rPr lang="en-US" sz="3200" dirty="0">
                <a:latin typeface="Times New Roman"/>
                <a:ea typeface="Times New Roman"/>
                <a:cs typeface="Times New Roman"/>
              </a:rPr>
              <a:t>sound basis for investment decision making </a:t>
            </a:r>
            <a:r>
              <a:rPr lang="en-US" sz="3200" dirty="0" smtClean="0">
                <a:latin typeface="Times New Roman"/>
                <a:ea typeface="Times New Roman"/>
                <a:cs typeface="Times New Roman"/>
              </a:rPr>
              <a:t>was </a:t>
            </a:r>
            <a:r>
              <a:rPr lang="en-US" sz="3200" dirty="0">
                <a:latin typeface="Times New Roman"/>
                <a:ea typeface="Times New Roman"/>
                <a:cs typeface="Times New Roman"/>
              </a:rPr>
              <a:t>identified not with mathematical proofs, but with the application of principles based on experience. </a:t>
            </a:r>
            <a:endParaRPr lang="en-US" sz="3200" dirty="0" smtClean="0">
              <a:latin typeface="Times New Roman"/>
              <a:ea typeface="Times New Roman"/>
              <a:cs typeface="Times New Roman"/>
            </a:endParaRPr>
          </a:p>
          <a:p>
            <a:pPr indent="228600" algn="just">
              <a:lnSpc>
                <a:spcPct val="200000"/>
              </a:lnSpc>
              <a:spcAft>
                <a:spcPts val="1000"/>
              </a:spcAft>
            </a:pPr>
            <a:r>
              <a:rPr lang="en-US" sz="3200" dirty="0" smtClean="0">
                <a:latin typeface="Times New Roman"/>
                <a:ea typeface="Times New Roman"/>
                <a:cs typeface="Times New Roman"/>
              </a:rPr>
              <a:t>Accordingly</a:t>
            </a:r>
            <a:r>
              <a:rPr lang="en-US" sz="3200" dirty="0">
                <a:latin typeface="Times New Roman"/>
                <a:ea typeface="Times New Roman"/>
                <a:cs typeface="Times New Roman"/>
              </a:rPr>
              <a:t>, textbook writers’ recommendations and prescriptions at this time were substantiated by the </a:t>
            </a:r>
            <a:r>
              <a:rPr lang="en-US" sz="3200" u="sng" dirty="0">
                <a:latin typeface="Times New Roman"/>
                <a:ea typeface="Times New Roman"/>
                <a:cs typeface="Times New Roman"/>
              </a:rPr>
              <a:t>evidence of experience</a:t>
            </a:r>
            <a:r>
              <a:rPr lang="en-US" sz="3200" dirty="0">
                <a:latin typeface="Times New Roman"/>
                <a:ea typeface="Times New Roman"/>
                <a:cs typeface="Times New Roman"/>
              </a:rPr>
              <a:t>. </a:t>
            </a:r>
            <a:endParaRPr lang="en-US" sz="3200" dirty="0" smtClean="0">
              <a:latin typeface="Times New Roman"/>
              <a:ea typeface="Times New Roman"/>
              <a:cs typeface="Times New Roman"/>
            </a:endParaRPr>
          </a:p>
          <a:p>
            <a:pPr indent="228600" algn="just">
              <a:lnSpc>
                <a:spcPct val="200000"/>
              </a:lnSpc>
              <a:spcAft>
                <a:spcPts val="1000"/>
              </a:spcAft>
            </a:pPr>
            <a:r>
              <a:rPr lang="en-US" sz="3200" dirty="0" smtClean="0">
                <a:latin typeface="Times New Roman"/>
                <a:ea typeface="Times New Roman"/>
                <a:cs typeface="Times New Roman"/>
              </a:rPr>
              <a:t>Theory </a:t>
            </a:r>
            <a:r>
              <a:rPr lang="en-US" sz="3200" dirty="0">
                <a:latin typeface="Times New Roman"/>
                <a:ea typeface="Times New Roman"/>
                <a:cs typeface="Times New Roman"/>
              </a:rPr>
              <a:t>at this time </a:t>
            </a:r>
            <a:r>
              <a:rPr lang="en-US" sz="3200" i="1" dirty="0">
                <a:latin typeface="Times New Roman"/>
                <a:ea typeface="Times New Roman"/>
                <a:cs typeface="Times New Roman"/>
              </a:rPr>
              <a:t>was </a:t>
            </a:r>
            <a:r>
              <a:rPr lang="en-US" sz="3200" dirty="0">
                <a:latin typeface="Times New Roman"/>
                <a:ea typeface="Times New Roman"/>
                <a:cs typeface="Times New Roman"/>
              </a:rPr>
              <a:t>the distillation of experience as interpreted by the writer.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50981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r>
              <a:rPr lang="en-US" sz="3200" b="1" i="1" dirty="0">
                <a:solidFill>
                  <a:srgbClr val="DBF5F9">
                    <a:satMod val="200000"/>
                  </a:srgbClr>
                </a:solidFill>
                <a:latin typeface="Times New Roman"/>
                <a:ea typeface="Times New Roman"/>
                <a:cs typeface="Times New Roman"/>
              </a:rPr>
              <a:t>Investment decision making: history (</a:t>
            </a:r>
            <a:r>
              <a:rPr lang="en-US" sz="3200" b="1" i="1" dirty="0" err="1">
                <a:solidFill>
                  <a:srgbClr val="DBF5F9">
                    <a:satMod val="200000"/>
                  </a:srgbClr>
                </a:solidFill>
                <a:latin typeface="Times New Roman"/>
                <a:ea typeface="Times New Roman"/>
                <a:cs typeface="Times New Roman"/>
              </a:rPr>
              <a:t>cont</a:t>
            </a:r>
            <a:r>
              <a:rPr lang="en-US" sz="32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447800"/>
            <a:ext cx="7772400" cy="4907760"/>
          </a:xfrm>
        </p:spPr>
        <p:txBody>
          <a:bodyPr>
            <a:normAutofit fontScale="92500" lnSpcReduction="20000"/>
          </a:bodyPr>
          <a:lstStyle/>
          <a:p>
            <a:r>
              <a:rPr lang="en-US" sz="3200" dirty="0" smtClean="0">
                <a:latin typeface="Times New Roman"/>
                <a:ea typeface="Times New Roman"/>
              </a:rPr>
              <a:t>Thus, we find that textbook </a:t>
            </a:r>
            <a:r>
              <a:rPr lang="en-US" sz="3200" dirty="0">
                <a:latin typeface="Times New Roman"/>
                <a:ea typeface="Times New Roman"/>
              </a:rPr>
              <a:t>writers’ recommendations and prescriptions on corporate finance were formulated as a distillation of </a:t>
            </a:r>
            <a:r>
              <a:rPr lang="en-US" sz="3200" i="1" dirty="0">
                <a:latin typeface="Times New Roman"/>
                <a:ea typeface="Times New Roman"/>
              </a:rPr>
              <a:t>experience </a:t>
            </a:r>
            <a:r>
              <a:rPr lang="en-US" sz="3200" dirty="0">
                <a:latin typeface="Times New Roman"/>
                <a:ea typeface="Times New Roman"/>
              </a:rPr>
              <a:t>interpreted by the writer. </a:t>
            </a:r>
            <a:endParaRPr lang="en-US" sz="3200" dirty="0" smtClean="0">
              <a:latin typeface="Times New Roman"/>
              <a:ea typeface="Times New Roman"/>
            </a:endParaRPr>
          </a:p>
          <a:p>
            <a:r>
              <a:rPr lang="en-US" sz="3200" dirty="0" smtClean="0">
                <a:latin typeface="Times New Roman"/>
                <a:ea typeface="Times New Roman"/>
              </a:rPr>
              <a:t>The </a:t>
            </a:r>
            <a:r>
              <a:rPr lang="en-US" sz="3200" dirty="0">
                <a:latin typeface="Times New Roman"/>
                <a:ea typeface="Times New Roman"/>
              </a:rPr>
              <a:t>major corporate finance textbook prior to the late 1950s was published by </a:t>
            </a:r>
            <a:r>
              <a:rPr lang="en-AU" sz="3200" dirty="0">
                <a:latin typeface="Times New Roman"/>
                <a:ea typeface="Times New Roman"/>
              </a:rPr>
              <a:t>Arthur </a:t>
            </a:r>
            <a:r>
              <a:rPr lang="en-US" sz="3200" dirty="0">
                <a:latin typeface="Times New Roman"/>
                <a:ea typeface="Times New Roman"/>
              </a:rPr>
              <a:t>Dewing (1919) who advanced principles of </a:t>
            </a:r>
            <a:r>
              <a:rPr lang="en-US" sz="3200" i="1" dirty="0">
                <a:latin typeface="Times New Roman"/>
                <a:ea typeface="Times New Roman"/>
              </a:rPr>
              <a:t>judgment</a:t>
            </a:r>
            <a:r>
              <a:rPr lang="en-US" sz="3200" dirty="0">
                <a:latin typeface="Times New Roman"/>
                <a:ea typeface="Times New Roman"/>
              </a:rPr>
              <a:t> for a firm’s investment, financing, and dividend policies on the basis of his </a:t>
            </a:r>
            <a:r>
              <a:rPr lang="en-US" sz="3200" u="sng" dirty="0">
                <a:latin typeface="Times New Roman"/>
                <a:ea typeface="Times New Roman"/>
              </a:rPr>
              <a:t>observations and experiences </a:t>
            </a:r>
            <a:r>
              <a:rPr lang="en-US" sz="3200" dirty="0">
                <a:latin typeface="Times New Roman"/>
                <a:ea typeface="Times New Roman"/>
              </a:rPr>
              <a:t>over a career covering a variety of firms.</a:t>
            </a:r>
            <a:endParaRPr lang="en-AU" dirty="0"/>
          </a:p>
        </p:txBody>
      </p:sp>
    </p:spTree>
    <p:extLst>
      <p:ext uri="{BB962C8B-B14F-4D97-AF65-F5344CB8AC3E}">
        <p14:creationId xmlns:p14="http://schemas.microsoft.com/office/powerpoint/2010/main" val="197930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54736"/>
          </a:xfrm>
        </p:spPr>
        <p:txBody>
          <a:bodyPr/>
          <a:lstStyle/>
          <a:p>
            <a:r>
              <a:rPr lang="en-US" sz="3200" b="1" i="1" dirty="0">
                <a:solidFill>
                  <a:srgbClr val="DBF5F9">
                    <a:satMod val="200000"/>
                  </a:srgbClr>
                </a:solidFill>
                <a:latin typeface="Times New Roman"/>
                <a:ea typeface="Times New Roman"/>
                <a:cs typeface="Times New Roman"/>
              </a:rPr>
              <a:t>Investment decision making: history (</a:t>
            </a:r>
            <a:r>
              <a:rPr lang="en-US" sz="3200" b="1" i="1" dirty="0" err="1">
                <a:solidFill>
                  <a:srgbClr val="DBF5F9">
                    <a:satMod val="200000"/>
                  </a:srgbClr>
                </a:solidFill>
                <a:latin typeface="Times New Roman"/>
                <a:ea typeface="Times New Roman"/>
                <a:cs typeface="Times New Roman"/>
              </a:rPr>
              <a:t>cont</a:t>
            </a:r>
            <a:r>
              <a:rPr lang="en-US" sz="32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371600"/>
            <a:ext cx="7772400" cy="4983960"/>
          </a:xfrm>
        </p:spPr>
        <p:txBody>
          <a:bodyPr>
            <a:normAutofit fontScale="92500" lnSpcReduction="10000"/>
          </a:bodyPr>
          <a:lstStyle/>
          <a:p>
            <a:r>
              <a:rPr lang="en-US" sz="3200" dirty="0">
                <a:latin typeface="Times New Roman"/>
                <a:ea typeface="Times New Roman"/>
              </a:rPr>
              <a:t>Dewing’s argument was that a firm’s most fundamental investment decision was that of determining whether economic circumstances called for either the firm’s </a:t>
            </a:r>
            <a:r>
              <a:rPr lang="en-US" sz="3200" i="1" dirty="0">
                <a:latin typeface="Times New Roman"/>
                <a:ea typeface="Times New Roman"/>
              </a:rPr>
              <a:t>expansion</a:t>
            </a:r>
            <a:r>
              <a:rPr lang="en-US" sz="3200" dirty="0">
                <a:latin typeface="Times New Roman"/>
                <a:ea typeface="Times New Roman"/>
              </a:rPr>
              <a:t> or </a:t>
            </a:r>
            <a:r>
              <a:rPr lang="en-US" sz="3200" i="1" dirty="0">
                <a:latin typeface="Times New Roman"/>
                <a:ea typeface="Times New Roman"/>
              </a:rPr>
              <a:t>contraction</a:t>
            </a:r>
            <a:r>
              <a:rPr lang="en-US" sz="3200" dirty="0">
                <a:latin typeface="Times New Roman"/>
                <a:ea typeface="Times New Roman"/>
              </a:rPr>
              <a:t>. </a:t>
            </a:r>
            <a:endParaRPr lang="en-US" sz="3200" dirty="0" smtClean="0">
              <a:latin typeface="Times New Roman"/>
              <a:ea typeface="Times New Roman"/>
            </a:endParaRPr>
          </a:p>
          <a:p>
            <a:r>
              <a:rPr lang="en-US" sz="3200" dirty="0" smtClean="0">
                <a:latin typeface="Times New Roman"/>
                <a:ea typeface="Times New Roman"/>
              </a:rPr>
              <a:t>At </a:t>
            </a:r>
            <a:r>
              <a:rPr lang="en-US" sz="3200" dirty="0">
                <a:latin typeface="Times New Roman"/>
                <a:ea typeface="Times New Roman"/>
              </a:rPr>
              <a:t>any one time, for example, should the firm be looking to expand or contract its workforce? </a:t>
            </a:r>
            <a:endParaRPr lang="en-US" sz="3200" dirty="0" smtClean="0">
              <a:latin typeface="Times New Roman"/>
              <a:ea typeface="Times New Roman"/>
            </a:endParaRPr>
          </a:p>
          <a:p>
            <a:r>
              <a:rPr lang="en-US" sz="3200" dirty="0" smtClean="0">
                <a:latin typeface="Times New Roman"/>
                <a:ea typeface="Times New Roman"/>
              </a:rPr>
              <a:t>The </a:t>
            </a:r>
            <a:r>
              <a:rPr lang="en-US" sz="3200" dirty="0">
                <a:latin typeface="Times New Roman"/>
                <a:ea typeface="Times New Roman"/>
              </a:rPr>
              <a:t>firm, after all, may have very little, if any, volition over </a:t>
            </a:r>
            <a:r>
              <a:rPr lang="en-US" sz="3200" u="sng" dirty="0">
                <a:latin typeface="Times New Roman"/>
                <a:ea typeface="Times New Roman"/>
              </a:rPr>
              <a:t>the type of activity</a:t>
            </a:r>
            <a:r>
              <a:rPr lang="en-US" sz="3200" dirty="0">
                <a:latin typeface="Times New Roman"/>
                <a:ea typeface="Times New Roman"/>
              </a:rPr>
              <a:t> with which it is most actively engaged.</a:t>
            </a:r>
            <a:endParaRPr lang="en-AU" dirty="0"/>
          </a:p>
        </p:txBody>
      </p:sp>
    </p:spTree>
    <p:extLst>
      <p:ext uri="{BB962C8B-B14F-4D97-AF65-F5344CB8AC3E}">
        <p14:creationId xmlns:p14="http://schemas.microsoft.com/office/powerpoint/2010/main" val="300104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1821</Words>
  <Application>Microsoft Office PowerPoint</Application>
  <PresentationFormat>On-screen Show (4:3)</PresentationFormat>
  <Paragraphs>95</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Metro</vt:lpstr>
      <vt:lpstr> </vt:lpstr>
      <vt:lpstr>Investment decision making: history</vt:lpstr>
      <vt:lpstr>Investment decision making: history (cont)</vt:lpstr>
      <vt:lpstr>Investment decision making (cont)</vt:lpstr>
      <vt:lpstr>Investment decision making (cont)</vt:lpstr>
      <vt:lpstr>Investment decision making (cont)</vt:lpstr>
      <vt:lpstr>Investment decision making: history (cont)</vt:lpstr>
      <vt:lpstr>Investment decision making: history (cont)</vt:lpstr>
      <vt:lpstr>Investment decision making: history (cont)</vt:lpstr>
      <vt:lpstr>Investment decision making: history (cont)</vt:lpstr>
      <vt:lpstr>Investment decision making: history (cont)</vt:lpstr>
      <vt:lpstr>The Management perspective</vt:lpstr>
      <vt:lpstr>The Management perspective (cont)</vt:lpstr>
      <vt:lpstr>The Management perspective (cont)</vt:lpstr>
      <vt:lpstr>The Management perspective (cont)</vt:lpstr>
      <vt:lpstr>The Management perspective (cont)</vt:lpstr>
      <vt:lpstr>The Management perspective (cont)</vt:lpstr>
      <vt:lpstr>The Management perspective (cont)</vt:lpstr>
      <vt:lpstr>The Management perspective (cont)</vt:lpstr>
      <vt:lpstr>The Investment Decision</vt:lpstr>
      <vt:lpstr>The Investment Decision (cont)</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12 -</dc:title>
  <dc:creator>Michael Dempsey</dc:creator>
  <cp:lastModifiedBy>Michael Dempsey</cp:lastModifiedBy>
  <cp:revision>25</cp:revision>
  <dcterms:created xsi:type="dcterms:W3CDTF">2006-08-16T00:00:00Z</dcterms:created>
  <dcterms:modified xsi:type="dcterms:W3CDTF">2017-01-22T04:22:30Z</dcterms:modified>
</cp:coreProperties>
</file>