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9" autoAdjust="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B88E1-56B8-45A1-85B1-6E53BEF55B20}" type="datetimeFigureOut">
              <a:rPr lang="en-AU" smtClean="0"/>
              <a:t>31/01/2017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29DA3-5B50-46E8-880E-FC197B777E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35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29DA3-5B50-46E8-880E-FC197B777E4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94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7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4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6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9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4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DBF5F9"/>
                </a:solidFill>
              </a:rPr>
              <a:pPr/>
              <a:t>1/31/2017</a:t>
            </a:fld>
            <a:endParaRPr lang="en-US">
              <a:solidFill>
                <a:srgbClr val="DBF5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BF5F9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DBF5F9"/>
                </a:solidFill>
              </a:rPr>
              <a:pPr/>
              <a:t>‹#›</a:t>
            </a:fld>
            <a:endParaRPr lang="en-US">
              <a:solidFill>
                <a:srgbClr val="DBF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45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772400" cy="914400"/>
          </a:xfrm>
        </p:spPr>
        <p:txBody>
          <a:bodyPr/>
          <a:lstStyle/>
          <a:p>
            <a:r>
              <a:rPr lang="en-AU" dirty="0" smtClean="0"/>
              <a:t>                  - CHAPTER 13 -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/>
          <a:lstStyle/>
          <a:p>
            <a:r>
              <a:rPr lang="en-AU" dirty="0" smtClean="0"/>
              <a:t>Equity Valuation</a:t>
            </a:r>
          </a:p>
          <a:p>
            <a:r>
              <a:rPr lang="en-AU" dirty="0" smtClean="0"/>
              <a:t>And Personal Taxes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709863"/>
            <a:ext cx="57467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862263"/>
            <a:ext cx="57467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709863"/>
            <a:ext cx="5746750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Income Tax, Calculation, Calculat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1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305800" cy="914400"/>
          </a:xfrm>
        </p:spPr>
        <p:txBody>
          <a:bodyPr/>
          <a:lstStyle/>
          <a:p>
            <a:r>
              <a:rPr lang="en-US" sz="3200" b="1" dirty="0" smtClean="0">
                <a:latin typeface="Times New Roman"/>
                <a:ea typeface="Times New Roman"/>
              </a:rPr>
              <a:t>The </a:t>
            </a:r>
            <a:r>
              <a:rPr lang="en-US" sz="3200" b="1" dirty="0">
                <a:latin typeface="Times New Roman"/>
                <a:ea typeface="Times New Roman"/>
              </a:rPr>
              <a:t>components of a stock’s capital appreciation</a:t>
            </a:r>
            <a:endParaRPr lang="en-AU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71628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66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304800"/>
          </a:xfrm>
        </p:spPr>
        <p:txBody>
          <a:bodyPr/>
          <a:lstStyle/>
          <a:p>
            <a:r>
              <a:rPr lang="en-AU" sz="1800" i="1" dirty="0" smtClean="0"/>
              <a:t>An example</a:t>
            </a:r>
            <a:endParaRPr lang="en-AU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762000"/>
                <a:ext cx="8077200" cy="5593560"/>
              </a:xfrm>
            </p:spPr>
            <p:txBody>
              <a:bodyPr>
                <a:normAutofit fontScale="47500" lnSpcReduction="20000"/>
              </a:bodyPr>
              <a:lstStyle/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AU" sz="3200" dirty="0">
                    <a:latin typeface="Times New Roman"/>
                    <a:ea typeface="Calibri"/>
                    <a:cs typeface="Times New Roman"/>
                  </a:rPr>
                  <a:t>Suppose that you are applying </a:t>
                </a:r>
                <a:r>
                  <a:rPr lang="en-AU" sz="3200" dirty="0" err="1">
                    <a:latin typeface="Times New Roman"/>
                    <a:ea typeface="Calibri"/>
                    <a:cs typeface="Times New Roman"/>
                  </a:rPr>
                  <a:t>Eqn</a:t>
                </a:r>
                <a:r>
                  <a:rPr lang="en-AU" sz="3200" dirty="0">
                    <a:latin typeface="Times New Roman"/>
                    <a:ea typeface="Calibri"/>
                    <a:cs typeface="Times New Roman"/>
                  </a:rPr>
                  <a:t> 5.8: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𝑠h𝑎𝑟𝑒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𝑣𝑎𝑙𝑢𝑒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𝑒𝑥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		                     </a:t>
                </a:r>
                <a:endParaRPr lang="en-US" sz="32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marL="68580" indent="0" algn="just">
                  <a:lnSpc>
                    <a:spcPct val="170000"/>
                  </a:lnSpc>
                  <a:spcAft>
                    <a:spcPts val="1000"/>
                  </a:spcAft>
                  <a:buNone/>
                </a:pP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 to 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the valuation of a share in Company </a:t>
                </a:r>
                <a:r>
                  <a:rPr lang="en-AU" sz="3200" i="1" dirty="0">
                    <a:effectLst/>
                    <a:latin typeface="Times New Roman"/>
                    <a:ea typeface="Calibri"/>
                    <a:cs typeface="Times New Roman"/>
                  </a:rPr>
                  <a:t>Fats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 that has maintained a steady growth rate </a:t>
                </a: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of 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2.0% over a number of years. </a:t>
                </a:r>
                <a:endParaRPr lang="en-AU" sz="3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he share has recently paid a dividend and is trading at $20.0. </a:t>
                </a:r>
                <a:endParaRPr lang="en-US" sz="3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Consistent 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with the firm’s reliable growth rate in dividends over the years, you anticipate a dividend of $1.60 one year from now. </a:t>
                </a:r>
                <a:endParaRPr lang="en-US" sz="3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You 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also believe that the firm can maintain a growth rate of 4.0% going forward. </a:t>
                </a:r>
                <a:endParaRPr lang="en-US" sz="3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Accordingly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, with </a:t>
                </a:r>
                <a:r>
                  <a:rPr lang="en-US" sz="3200" dirty="0" err="1">
                    <a:effectLst/>
                    <a:latin typeface="Times New Roman"/>
                    <a:ea typeface="Calibri"/>
                    <a:cs typeface="Times New Roman"/>
                  </a:rPr>
                  <a:t>Eqn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 5.8, you determine shareholders’ required return in the above firm (</a:t>
                </a:r>
                <a:r>
                  <a:rPr lang="en-US" sz="3200" i="1" dirty="0">
                    <a:effectLst/>
                    <a:latin typeface="Times New Roman"/>
                    <a:ea typeface="Calibri"/>
                    <a:cs typeface="Times New Roman"/>
                  </a:rPr>
                  <a:t>k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) as </a:t>
                </a:r>
                <a:endParaRPr lang="en-US" sz="3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i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i="1" dirty="0" smtClean="0">
                    <a:latin typeface="Times New Roman"/>
                    <a:ea typeface="Calibri"/>
                    <a:cs typeface="Times New Roman"/>
                  </a:rPr>
                  <a:t>                                      </a:t>
                </a:r>
                <a:r>
                  <a:rPr lang="en-US" sz="3200" i="1" dirty="0" smtClean="0">
                    <a:effectLst/>
                    <a:latin typeface="Times New Roman"/>
                    <a:ea typeface="Calibri"/>
                    <a:cs typeface="Times New Roman"/>
                  </a:rPr>
                  <a:t>k</a:t>
                </a:r>
                <a:r>
                  <a:rPr lang="en-US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dirty="0"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+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$1.60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$20.0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+ 0.04 = 0.08+0.04 =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12.0%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762000"/>
                <a:ext cx="8077200" cy="5593560"/>
              </a:xfrm>
              <a:blipFill rotWithShape="1">
                <a:blip r:embed="rId2"/>
                <a:stretch>
                  <a:fillRect r="-3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7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r>
              <a:rPr lang="en-AU" sz="1800" i="1" dirty="0">
                <a:solidFill>
                  <a:srgbClr val="DBF5F9">
                    <a:satMod val="200000"/>
                  </a:srgbClr>
                </a:solidFill>
              </a:rPr>
              <a:t>An </a:t>
            </a:r>
            <a:r>
              <a:rPr lang="en-AU" sz="1800" i="1" dirty="0" smtClean="0">
                <a:solidFill>
                  <a:srgbClr val="DBF5F9">
                    <a:satMod val="200000"/>
                  </a:srgbClr>
                </a:solidFill>
              </a:rPr>
              <a:t>example (</a:t>
            </a:r>
            <a:r>
              <a:rPr lang="en-AU" sz="1800" i="1" dirty="0" err="1" smtClean="0">
                <a:solidFill>
                  <a:srgbClr val="DBF5F9">
                    <a:satMod val="200000"/>
                  </a:srgbClr>
                </a:solidFill>
              </a:rPr>
              <a:t>cont</a:t>
            </a:r>
            <a:r>
              <a:rPr lang="en-AU" sz="1800" i="1" dirty="0" smtClean="0">
                <a:solidFill>
                  <a:srgbClr val="DBF5F9">
                    <a:satMod val="200000"/>
                  </a:srgbClr>
                </a:solidFill>
              </a:rPr>
              <a:t>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7772400" cy="5441160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Now suppose that you 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are seeking to value a share in Company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Domino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, which, you believe, has similar characteristics and hence a similar cost of equity to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Fats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  <a:endParaRPr lang="en-US" sz="32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This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share has an anticipated dividend one year from now = $10.0 and also appears likely to maintain a growth rate of 2.0% going forward. </a:t>
                </a:r>
                <a:endParaRPr lang="en-US" sz="32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Accordingly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, you estimate the fair price of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Domino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as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𝑒𝑥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$10.0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0.12−0.02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$100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7772400" cy="5441160"/>
              </a:xfrm>
              <a:blipFill rotWithShape="1">
                <a:blip r:embed="rId2"/>
                <a:stretch>
                  <a:fillRect r="-78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9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54736"/>
          </a:xfrm>
        </p:spPr>
        <p:txBody>
          <a:bodyPr/>
          <a:lstStyle/>
          <a:p>
            <a:r>
              <a:rPr lang="en-AU" sz="1800" i="1" dirty="0">
                <a:solidFill>
                  <a:srgbClr val="DBF5F9">
                    <a:satMod val="200000"/>
                  </a:srgbClr>
                </a:solidFill>
              </a:rPr>
              <a:t>An example (</a:t>
            </a:r>
            <a:r>
              <a:rPr lang="en-AU" sz="1800" i="1" dirty="0" err="1">
                <a:solidFill>
                  <a:srgbClr val="DBF5F9">
                    <a:satMod val="200000"/>
                  </a:srgbClr>
                </a:solidFill>
              </a:rPr>
              <a:t>cont</a:t>
            </a:r>
            <a:r>
              <a:rPr lang="en-AU" sz="1800" i="1" dirty="0">
                <a:solidFill>
                  <a:srgbClr val="DBF5F9">
                    <a:satMod val="200000"/>
                  </a:srgbClr>
                </a:solidFill>
              </a:rPr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212560"/>
          </a:xfrm>
        </p:spPr>
        <p:txBody>
          <a:bodyPr/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Required</a:t>
            </a:r>
            <a:endParaRPr lang="en-A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Re-evaluate your above calculation is the light of your consideration of personal taxes.</a:t>
            </a:r>
            <a:endParaRPr lang="en-AU" sz="2800" dirty="0">
              <a:latin typeface="Calibri"/>
              <a:ea typeface="Calibri"/>
              <a:cs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46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78536"/>
          </a:xfrm>
        </p:spPr>
        <p:txBody>
          <a:bodyPr/>
          <a:lstStyle/>
          <a:p>
            <a:r>
              <a:rPr lang="en-AU" sz="1800" i="1" dirty="0">
                <a:solidFill>
                  <a:srgbClr val="DBF5F9">
                    <a:satMod val="200000"/>
                  </a:srgbClr>
                </a:solidFill>
              </a:rPr>
              <a:t>An example (</a:t>
            </a:r>
            <a:r>
              <a:rPr lang="en-AU" sz="1800" i="1" dirty="0" err="1">
                <a:solidFill>
                  <a:srgbClr val="DBF5F9">
                    <a:satMod val="200000"/>
                  </a:srgbClr>
                </a:solidFill>
              </a:rPr>
              <a:t>cont</a:t>
            </a:r>
            <a:r>
              <a:rPr lang="en-AU" sz="1800" i="1" dirty="0" smtClean="0">
                <a:solidFill>
                  <a:srgbClr val="DBF5F9">
                    <a:satMod val="200000"/>
                  </a:srgbClr>
                </a:solidFill>
              </a:rPr>
              <a:t>)                             </a:t>
            </a:r>
            <a:r>
              <a:rPr lang="en-AU" sz="1800" dirty="0" smtClean="0">
                <a:solidFill>
                  <a:srgbClr val="DBF5F9">
                    <a:satMod val="200000"/>
                  </a:srgbClr>
                </a:solidFill>
              </a:rPr>
              <a:t>Solution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38200"/>
                <a:ext cx="7772400" cy="624840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2900" dirty="0" smtClean="0">
                    <a:latin typeface="Times New Roman"/>
                    <a:ea typeface="Times New Roman"/>
                    <a:cs typeface="Times New Roman"/>
                  </a:rPr>
                  <a:t>Eqn 5.6 becomes</a:t>
                </a:r>
                <a:endParaRPr lang="en-AU" sz="2900" dirty="0" smtClean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𝑠h𝑎𝑟𝑒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𝑣𝑎𝑙𝑢𝑒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𝑒𝑥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AU" sz="32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2900" dirty="0">
                    <a:effectLst/>
                    <a:latin typeface="Times New Roman"/>
                    <a:ea typeface="Times New Roman"/>
                    <a:cs typeface="Times New Roman"/>
                  </a:rPr>
                  <a:t>Hence we have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:</a:t>
                </a: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  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𝑥𝑞</m:t>
                        </m:r>
                      </m:num>
                      <m:den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+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$1.60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0.8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$20.0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+ 0.04 = 0.064+0.04 =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10.4%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For Domino, we now determine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Sup>
                      <m:sSubSup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𝑒𝑥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31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AU" sz="3100" b="0" i="1" smtClean="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31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$10.0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0.8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0.104−0.02</m:t>
                        </m:r>
                      </m:den>
                    </m:f>
                  </m:oMath>
                </a14:m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=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$</a:t>
                </a:r>
                <a:r>
                  <a:rPr lang="en-US" sz="32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95.2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3200" dirty="0" smtClean="0">
                  <a:latin typeface="Times New Roman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170000"/>
                  </a:lnSpc>
                  <a:spcAft>
                    <a:spcPts val="1000"/>
                  </a:spcAft>
                </a:pP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            (5% less than when we ignore personal tax effects)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38200"/>
                <a:ext cx="7772400" cy="6248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2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i="1" dirty="0" smtClean="0"/>
              <a:t>Break time</a:t>
            </a:r>
            <a:endParaRPr lang="en-AU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96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09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7924800" cy="783336"/>
          </a:xfrm>
        </p:spPr>
        <p:txBody>
          <a:bodyPr/>
          <a:lstStyle/>
          <a:p>
            <a:r>
              <a:rPr lang="en-US" sz="3200" b="1" i="1" dirty="0">
                <a:latin typeface="Times New Roman"/>
                <a:ea typeface="Times New Roman"/>
              </a:rPr>
              <a:t>Personal taxes and an imputation tax system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620000" cy="50601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An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imputation tax system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recognizes that when the firm pays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a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dividend from the firm’s after-corporate tax earnings to shareholders, the firm’s shareholders - as owners of the firm - have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already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paid corporate tax on the firm’s earnings.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Thus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, an imputation tax system allows that corporate tax (at rate </a:t>
            </a:r>
            <a:r>
              <a:rPr lang="en-US" sz="3200" i="1" dirty="0" err="1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z="3200" i="1" baseline="-25000" dirty="0" err="1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) paid by the firm may be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imputed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(attributed) as a </a:t>
            </a:r>
            <a:r>
              <a:rPr lang="en-US" sz="3200" u="sng" dirty="0">
                <a:latin typeface="Times New Roman"/>
                <a:ea typeface="Times New Roman"/>
                <a:cs typeface="Times New Roman"/>
              </a:rPr>
              <a:t>pre-payment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of the firm’s shareholders personal tax liability on dividends received.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81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305800" cy="914400"/>
          </a:xfrm>
        </p:spPr>
        <p:txBody>
          <a:bodyPr/>
          <a:lstStyle/>
          <a:p>
            <a:r>
              <a:rPr lang="en-US" sz="32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Personal taxes and an imputation tax </a:t>
            </a:r>
            <a:r>
              <a:rPr lang="en-US" sz="3200" b="1" i="1" dirty="0" smtClean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system (</a:t>
            </a:r>
            <a:r>
              <a:rPr lang="en-US" sz="3200" b="1" i="1" dirty="0" err="1" smtClean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cont</a:t>
            </a:r>
            <a:r>
              <a:rPr lang="en-US" sz="3200" b="1" i="1" dirty="0" smtClean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The logic that is applied is that - with a corporate tax rate (</a:t>
            </a:r>
            <a:r>
              <a:rPr lang="en-US" sz="3200" i="1" dirty="0" err="1">
                <a:latin typeface="Times New Roman"/>
                <a:ea typeface="Times New Roman"/>
                <a:cs typeface="Times New Roman"/>
              </a:rPr>
              <a:t>T</a:t>
            </a:r>
            <a:r>
              <a:rPr lang="en-US" sz="3200" i="1" baseline="-25000" dirty="0" err="1"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) of, say, 30% - when a shareholder receives a 70 cents dividend, the 70 cents represents $1.0 of earnings that the firm earned prior to corporate tax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since $1.0 of earnings before corporate tax equates with $1.0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0.7 = 70 cents after corporate tax). </a:t>
            </a:r>
            <a:endParaRPr lang="en-AU" sz="2800" dirty="0">
              <a:latin typeface="Calibri"/>
              <a:ea typeface="Calibri"/>
              <a:cs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604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Personal taxes and an imputation tax system (</a:t>
            </a:r>
            <a:r>
              <a:rPr lang="en-US" sz="2800" b="1" i="1" dirty="0" err="1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cont</a:t>
            </a:r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)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/>
          <a:lstStyle/>
          <a:p>
            <a:r>
              <a:rPr lang="en-US" sz="3200" dirty="0">
                <a:latin typeface="Times New Roman"/>
                <a:ea typeface="Times New Roman"/>
              </a:rPr>
              <a:t>An imputation tax system therefore allows that on receiving a 70 cents dividend, a shareholder with a personal marginal tax liability (</a:t>
            </a:r>
            <a:r>
              <a:rPr lang="en-US" sz="3200" i="1" dirty="0" err="1">
                <a:latin typeface="Times New Roman"/>
                <a:ea typeface="Times New Roman"/>
              </a:rPr>
              <a:t>t</a:t>
            </a:r>
            <a:r>
              <a:rPr lang="en-US" sz="3200" i="1" baseline="-25000" dirty="0" err="1">
                <a:latin typeface="Times New Roman"/>
                <a:ea typeface="Times New Roman"/>
              </a:rPr>
              <a:t>p</a:t>
            </a:r>
            <a:r>
              <a:rPr lang="en-US" sz="3200" dirty="0">
                <a:latin typeface="Times New Roman"/>
                <a:ea typeface="Times New Roman"/>
              </a:rPr>
              <a:t>) on income of, say, 40%, should be allowed to retain 60% - not of the 70 cents received – but of the $1.0 of firm earnings prior to corporate tax that allowed the 70 cents to be paid as a dividend.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61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Personal taxes and an imputation tax system (</a:t>
            </a:r>
            <a:r>
              <a:rPr lang="en-US" sz="2800" b="1" i="1" dirty="0" err="1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cont</a:t>
            </a:r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524000"/>
                <a:ext cx="7772400" cy="4831560"/>
              </a:xfrm>
            </p:spPr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In other words, on receiving a dividend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$DIV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, the above shareholder is allowed to retain 60% of the earnings that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funded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the dividend payout prior to corporate tax; which is to say, the shareholder is allowed to retain: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After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tax dividend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𝐷𝐼𝑉</m:t>
                        </m:r>
                      </m:num>
                      <m:den>
                        <m:d>
                          <m:d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AU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1−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	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Times New Roman"/>
                  </a:rPr>
                  <a:t>(13.7)</a:t>
                </a:r>
                <a:endParaRPr lang="en-AU" sz="20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524000"/>
                <a:ext cx="7772400" cy="4831560"/>
              </a:xfrm>
              <a:blipFill rotWithShape="1">
                <a:blip r:embed="rId2"/>
                <a:stretch>
                  <a:fillRect l="-78" r="-1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0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001000" cy="914400"/>
          </a:xfrm>
        </p:spPr>
        <p:txBody>
          <a:bodyPr/>
          <a:lstStyle/>
          <a:p>
            <a:r>
              <a:rPr lang="en-AU" i="1" dirty="0" smtClean="0"/>
              <a:t>Equity valuation and personal taxes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We consider the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implications of personal taxes on dividends and capital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gains, and </a:t>
            </a:r>
            <a:r>
              <a:rPr lang="en-US" sz="3200" dirty="0" smtClean="0">
                <a:latin typeface="Times New Roman"/>
                <a:ea typeface="Times New Roman"/>
              </a:rPr>
              <a:t>progress </a:t>
            </a:r>
            <a:r>
              <a:rPr lang="en-US" sz="3200" dirty="0">
                <a:latin typeface="Times New Roman"/>
                <a:ea typeface="Times New Roman"/>
              </a:rPr>
              <a:t>to </a:t>
            </a:r>
            <a:r>
              <a:rPr lang="en-US" sz="3200" dirty="0" smtClean="0">
                <a:latin typeface="Times New Roman"/>
                <a:ea typeface="Times New Roman"/>
              </a:rPr>
              <a:t>describe an </a:t>
            </a:r>
            <a:r>
              <a:rPr lang="en-US" sz="3200" i="1" dirty="0">
                <a:latin typeface="Times New Roman"/>
                <a:ea typeface="Times New Roman"/>
              </a:rPr>
              <a:t>imputation tax</a:t>
            </a:r>
            <a:r>
              <a:rPr lang="en-US" sz="3200" dirty="0">
                <a:latin typeface="Times New Roman"/>
                <a:ea typeface="Times New Roman"/>
              </a:rPr>
              <a:t> system.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16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Personal taxes and an imputation tax system (</a:t>
            </a:r>
            <a:r>
              <a:rPr lang="en-US" sz="2800" b="1" i="1" dirty="0" err="1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cont</a:t>
            </a:r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95400"/>
                <a:ext cx="7772400" cy="490776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Suppose we identify 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the shareholder’s effective tax liability on the $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DIV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received as </a:t>
                </a:r>
                <a:r>
                  <a:rPr lang="en-US" sz="46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en-US" sz="4600" i="1" baseline="-25000" dirty="0" err="1">
                    <a:effectLst/>
                    <a:latin typeface="Times New Roman"/>
                    <a:ea typeface="Times New Roman"/>
                    <a:cs typeface="Times New Roman"/>
                  </a:rPr>
                  <a:t>eff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– meaning that by </a:t>
                </a:r>
                <a:r>
                  <a:rPr lang="en-US" sz="3200" u="sng" dirty="0" smtClean="0">
                    <a:effectLst/>
                    <a:latin typeface="Times New Roman"/>
                    <a:ea typeface="Times New Roman"/>
                    <a:cs typeface="Times New Roman"/>
                  </a:rPr>
                  <a:t>definition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of</a:t>
                </a:r>
                <a:r>
                  <a:rPr lang="en-US" sz="3100" i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100" i="1" dirty="0" err="1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en-US" sz="3100" i="1" baseline="-25000" dirty="0" err="1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eff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, the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shareholder gets to keep $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DIV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(1- 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en-US" sz="3200" i="1" baseline="-25000" dirty="0" err="1">
                    <a:effectLst/>
                    <a:latin typeface="Times New Roman"/>
                    <a:ea typeface="Times New Roman"/>
                    <a:cs typeface="Times New Roman"/>
                  </a:rPr>
                  <a:t>eff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)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. </a:t>
                </a:r>
              </a:p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We therefore can write: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AU" sz="3200" dirty="0" smtClean="0">
                    <a:effectLst/>
                    <a:ea typeface="Calibri"/>
                    <a:cs typeface="Times New Roman"/>
                  </a:rPr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$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𝐷𝐼𝑉</m:t>
                        </m:r>
                      </m:num>
                      <m:den>
                        <m:d>
                          <m:dPr>
                            <m:ctrlPr>
                              <a:rPr lang="en-A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AU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𝑐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1−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=$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𝐷𝐼𝑉</m:t>
                    </m:r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(1−</m:t>
                    </m:r>
                    <m:sSub>
                      <m:sSub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𝑒𝑓𝑓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AU" sz="2800" dirty="0" smtClean="0">
                    <a:effectLst/>
                    <a:latin typeface="Calibri"/>
                    <a:ea typeface="Calibri"/>
                    <a:cs typeface="Times New Roman"/>
                  </a:rPr>
                  <a:t>,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yielding: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914400" indent="457200" algn="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𝑒𝑓𝑓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=1−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1−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1−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	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</a:t>
                </a:r>
                <a:r>
                  <a:rPr lang="en-US" sz="2200" dirty="0">
                    <a:effectLst/>
                    <a:latin typeface="Times New Roman"/>
                    <a:ea typeface="Times New Roman"/>
                    <a:cs typeface="Times New Roman"/>
                  </a:rPr>
                  <a:t>(13.8)</a:t>
                </a:r>
                <a:endParaRPr lang="en-AU" sz="22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95400"/>
                <a:ext cx="7772400" cy="4907760"/>
              </a:xfrm>
              <a:blipFill rotWithShape="1">
                <a:blip r:embed="rId2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5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Personal taxes and an imputation tax system (</a:t>
            </a:r>
            <a:r>
              <a:rPr lang="en-US" sz="2800" b="1" i="1" dirty="0" err="1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cont</a:t>
            </a:r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AU" sz="3200" dirty="0" smtClean="0">
                <a:latin typeface="Times New Roman"/>
                <a:ea typeface="Times New Roman"/>
                <a:cs typeface="Times New Roman"/>
              </a:rPr>
              <a:t>Suppose that the corporate </a:t>
            </a:r>
            <a:r>
              <a:rPr lang="en-AU" sz="3200" dirty="0">
                <a:latin typeface="Times New Roman"/>
                <a:ea typeface="Times New Roman"/>
                <a:cs typeface="Times New Roman"/>
              </a:rPr>
              <a:t>tax rate is 30% in Australia, against which you receive a fully-franked dividend of $1.16. </a:t>
            </a:r>
            <a:endParaRPr lang="en-AU" sz="32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AU" sz="3200" dirty="0" smtClean="0">
                <a:latin typeface="Times New Roman"/>
                <a:ea typeface="Times New Roman"/>
                <a:cs typeface="Times New Roman"/>
              </a:rPr>
              <a:t>Assume </a:t>
            </a:r>
            <a:r>
              <a:rPr lang="en-AU" sz="3200" dirty="0">
                <a:latin typeface="Times New Roman"/>
                <a:ea typeface="Times New Roman"/>
                <a:cs typeface="Times New Roman"/>
              </a:rPr>
              <a:t>that your personal marginal tax rate on income received is 40%.</a:t>
            </a:r>
            <a:endParaRPr lang="en-A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AU" sz="3200" dirty="0">
                <a:latin typeface="Times New Roman"/>
                <a:ea typeface="Times New Roman"/>
                <a:cs typeface="Times New Roman"/>
              </a:rPr>
              <a:t>Calculate the proportion of the $1.16 dividend that you are able to maintain after fulfilling your personal tax obligations.  Calculate your effective tax rate on the $1.16 dividend received.</a:t>
            </a:r>
            <a:endParaRPr lang="en-AU" sz="2800" dirty="0">
              <a:latin typeface="Calibri"/>
              <a:ea typeface="Calibri"/>
              <a:cs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87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78536"/>
          </a:xfrm>
        </p:spPr>
        <p:txBody>
          <a:bodyPr/>
          <a:lstStyle/>
          <a:p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Personal taxes and an imputation tax system (</a:t>
            </a:r>
            <a:r>
              <a:rPr lang="en-US" sz="2800" b="1" i="1" dirty="0" err="1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cont</a:t>
            </a:r>
            <a:r>
              <a:rPr lang="en-US" sz="2800" b="1" i="1" dirty="0">
                <a:solidFill>
                  <a:srgbClr val="DBF5F9">
                    <a:satMod val="200000"/>
                  </a:srgbClr>
                </a:solidFill>
                <a:latin typeface="Times New Roman"/>
                <a:ea typeface="Times New Roman"/>
              </a:rPr>
              <a:t>)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447800"/>
                <a:ext cx="7772400" cy="45720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AU" sz="3200" dirty="0" smtClean="0">
                    <a:latin typeface="Times New Roman"/>
                    <a:ea typeface="Times New Roman"/>
                    <a:cs typeface="Times New Roman"/>
                  </a:rPr>
                  <a:t>You “get to keep” :</a:t>
                </a: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AU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$1.16(1−0.4)</m:t>
                        </m:r>
                      </m:num>
                      <m:den>
                        <m: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(1−0.3)</m:t>
                        </m:r>
                      </m:den>
                    </m:f>
                  </m:oMath>
                </a14:m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AU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$0.994 (99.4 cents)</a:t>
                </a: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With </a:t>
                </a:r>
                <a:r>
                  <a:rPr lang="en-AU" sz="3200" dirty="0" err="1">
                    <a:effectLst/>
                    <a:latin typeface="Times New Roman"/>
                    <a:ea typeface="Times New Roman"/>
                    <a:cs typeface="Times New Roman"/>
                  </a:rPr>
                  <a:t>Eqn</a:t>
                </a: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 13.8, your effective tax rate is determined as 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                 </m:t>
                    </m:r>
                    <m:sSub>
                      <m:sSub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𝑒𝑓𝑓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Calibri"/>
                        <a:cs typeface="Times New Roman"/>
                      </a:rPr>
                      <m:t>=1−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1−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1−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0.6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0.7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= 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14.3%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r>
                  <a:rPr lang="en-AU" sz="2300" dirty="0" smtClean="0"/>
                  <a:t>             ( </a:t>
                </a:r>
                <a:r>
                  <a:rPr lang="en-AU" sz="2300" u="sng" dirty="0" smtClean="0"/>
                  <a:t>Check</a:t>
                </a:r>
                <a:r>
                  <a:rPr lang="en-AU" sz="23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3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sz="2300" b="0" i="1" smtClean="0">
                            <a:latin typeface="Cambria Math"/>
                          </a:rPr>
                          <m:t>𝑡𝑎𝑥</m:t>
                        </m:r>
                        <m:r>
                          <a:rPr lang="en-AU" sz="2300" b="0" i="1" smtClean="0">
                            <a:latin typeface="Cambria Math"/>
                          </a:rPr>
                          <m:t> </m:t>
                        </m:r>
                        <m:r>
                          <a:rPr lang="en-AU" sz="2300" b="0" i="1" smtClean="0">
                            <a:latin typeface="Cambria Math"/>
                          </a:rPr>
                          <m:t>𝑝𝑎𝑖𝑑</m:t>
                        </m:r>
                      </m:num>
                      <m:den>
                        <m:r>
                          <a:rPr lang="en-AU" sz="2300" b="0" i="1" smtClean="0">
                            <a:latin typeface="Cambria Math"/>
                          </a:rPr>
                          <m:t>𝑑𝑖𝑣𝑖𝑑𝑒𝑛𝑑</m:t>
                        </m:r>
                        <m:r>
                          <a:rPr lang="en-AU" sz="2300" b="0" i="1" smtClean="0">
                            <a:latin typeface="Cambria Math"/>
                          </a:rPr>
                          <m:t> </m:t>
                        </m:r>
                        <m:r>
                          <a:rPr lang="en-AU" sz="2300" b="0" i="1" smtClean="0">
                            <a:latin typeface="Cambria Math"/>
                          </a:rPr>
                          <m:t>𝑟𝑒𝑐𝑒𝑖𝑣𝑒𝑑</m:t>
                        </m:r>
                      </m:den>
                    </m:f>
                    <m:r>
                      <a:rPr lang="en-AU" sz="23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AU" sz="23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3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sz="2300" b="0" i="1" dirty="0" smtClean="0">
                            <a:latin typeface="Cambria Math"/>
                          </a:rPr>
                          <m:t>$(1.16 −0.994)</m:t>
                        </m:r>
                      </m:num>
                      <m:den>
                        <m:r>
                          <a:rPr lang="en-AU" sz="2300" b="0" i="1" dirty="0" smtClean="0">
                            <a:latin typeface="Cambria Math"/>
                          </a:rPr>
                          <m:t>$1.16</m:t>
                        </m:r>
                      </m:den>
                    </m:f>
                  </m:oMath>
                </a14:m>
                <a:r>
                  <a:rPr lang="en-AU" sz="2300" dirty="0" smtClean="0"/>
                  <a:t>  = </a:t>
                </a:r>
                <a:r>
                  <a:rPr lang="en-AU" sz="2300" u="sng" dirty="0" smtClean="0"/>
                  <a:t>14.3%</a:t>
                </a:r>
                <a:r>
                  <a:rPr lang="en-AU" sz="2300" dirty="0" smtClean="0"/>
                  <a:t> )</a:t>
                </a:r>
                <a:endParaRPr lang="en-AU" sz="23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447800"/>
                <a:ext cx="7772400" cy="4572000"/>
              </a:xfrm>
              <a:blipFill rotWithShape="1">
                <a:blip r:embed="rId2"/>
                <a:stretch>
                  <a:fillRect l="-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9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AU" i="1" dirty="0" smtClean="0"/>
              <a:t>Review</a:t>
            </a:r>
            <a:endParaRPr lang="en-AU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3636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We have observed that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discounting of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dividends model of Chapter 5 is strictly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invalidated if we allow for personal taxes.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200000"/>
              </a:lnSpc>
              <a:spcAft>
                <a:spcPts val="1000"/>
              </a:spcAft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In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addition, we have assessed the theoretical implications of personal taxes under an “imputation” tax system.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2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3162"/>
          </a:xfrm>
        </p:spPr>
      </p:pic>
    </p:spTree>
    <p:extLst>
      <p:ext uri="{BB962C8B-B14F-4D97-AF65-F5344CB8AC3E}">
        <p14:creationId xmlns:p14="http://schemas.microsoft.com/office/powerpoint/2010/main" val="10368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7924800" cy="783336"/>
          </a:xfrm>
        </p:spPr>
        <p:txBody>
          <a:bodyPr/>
          <a:lstStyle/>
          <a:p>
            <a:r>
              <a:rPr lang="en-AU" sz="3200" i="1" dirty="0" smtClean="0"/>
              <a:t>The discounting of dividends model revisited</a:t>
            </a:r>
            <a:endParaRPr lang="en-AU" sz="3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524000"/>
                <a:ext cx="7924800" cy="4831560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A 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difficulty </a:t>
                </a: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with the discounting of dividends model (</a:t>
                </a:r>
                <a:r>
                  <a:rPr lang="en-AU" sz="3200" dirty="0" err="1" smtClean="0">
                    <a:effectLst/>
                    <a:latin typeface="Times New Roman"/>
                    <a:ea typeface="Calibri"/>
                    <a:cs typeface="Times New Roman"/>
                  </a:rPr>
                  <a:t>Eqn</a:t>
                </a: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 5.6):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AU" sz="3200" b="0" i="1" smtClean="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𝑐𝑢𝑚</m:t>
                        </m:r>
                      </m:sup>
                    </m:sSubSup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=$</m:t>
                    </m:r>
                    <m:sSub>
                      <m:sSub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𝐷𝐼𝑉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(1+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 .  .  . +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32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</a:t>
                </a:r>
                <a:r>
                  <a:rPr lang="en-US" sz="20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(5.6)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	          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220000"/>
                  </a:lnSpc>
                </a:pPr>
                <a:r>
                  <a:rPr lang="en-AU" sz="3200" dirty="0">
                    <a:effectLst/>
                    <a:latin typeface="Times New Roman"/>
                    <a:ea typeface="Calibri"/>
                  </a:rPr>
                  <a:t> is that it assumes that $1 of dividends equates with $1 of markets value. </a:t>
                </a:r>
                <a:r>
                  <a:rPr lang="en-AU" sz="3200" dirty="0" smtClean="0">
                    <a:effectLst/>
                    <a:latin typeface="Times New Roman"/>
                    <a:ea typeface="Calibri"/>
                  </a:rPr>
                  <a:t> Consider, for example, a firm that terminates with a closing dividend: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AU" sz="3200" i="1">
                            <a:latin typeface="Cambria Math"/>
                            <a:ea typeface="Times New Roman"/>
                            <a:cs typeface="Times New Roman"/>
                          </a:rPr>
                          <m:t>𝑐𝑢𝑚</m:t>
                        </m:r>
                      </m:sup>
                    </m:sSubSup>
                    <m:r>
                      <a:rPr lang="en-US" sz="3200" i="1">
                        <a:latin typeface="Cambria Math"/>
                        <a:ea typeface="Times New Roman"/>
                        <a:cs typeface="Times New Roman"/>
                      </a:rPr>
                      <m:t>=$</m:t>
                    </m:r>
                    <m:sSub>
                      <m:sSubPr>
                        <m:ctrlPr>
                          <a:rPr lang="en-AU" sz="3200" i="1"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𝐷𝐼𝑉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524000"/>
                <a:ext cx="7924800" cy="48315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91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AU" sz="3600" i="1" dirty="0" smtClean="0"/>
              <a:t>A new discounting of dividends model</a:t>
            </a:r>
            <a:endParaRPr lang="en-AU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52600"/>
                <a:ext cx="7772400" cy="4602960"/>
              </a:xfrm>
            </p:spPr>
            <p:txBody>
              <a:bodyPr>
                <a:noAutofit/>
              </a:bodyPr>
              <a:lstStyle/>
              <a:p>
                <a:pPr indent="0" algn="just">
                  <a:lnSpc>
                    <a:spcPct val="200000"/>
                  </a:lnSpc>
                  <a:spcAft>
                    <a:spcPts val="0"/>
                  </a:spcAft>
                  <a:buNone/>
                </a:pPr>
                <a:r>
                  <a:rPr lang="en-US" sz="2000" dirty="0" smtClean="0">
                    <a:latin typeface="Times New Roman"/>
                    <a:ea typeface="Times New Roman"/>
                    <a:cs typeface="Times New Roman"/>
                  </a:rPr>
                  <a:t>In effect, we require that </a:t>
                </a:r>
                <a:r>
                  <a:rPr lang="en-US" sz="2000" dirty="0" err="1" smtClean="0">
                    <a:latin typeface="Times New Roman"/>
                    <a:ea typeface="Times New Roman"/>
                    <a:cs typeface="Times New Roman"/>
                  </a:rPr>
                  <a:t>Eqn</a:t>
                </a:r>
                <a:r>
                  <a:rPr lang="en-US" sz="20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000" dirty="0">
                    <a:latin typeface="Times New Roman"/>
                    <a:ea typeface="Times New Roman"/>
                    <a:cs typeface="Times New Roman"/>
                  </a:rPr>
                  <a:t>5.6 </a:t>
                </a:r>
                <a:r>
                  <a:rPr lang="en-US" sz="2000" dirty="0" smtClean="0">
                    <a:latin typeface="Times New Roman"/>
                    <a:ea typeface="Times New Roman"/>
                    <a:cs typeface="Times New Roman"/>
                  </a:rPr>
                  <a:t>should be replaced by</a:t>
                </a:r>
              </a:p>
              <a:p>
                <a:pPr indent="0" algn="just">
                  <a:lnSpc>
                    <a:spcPct val="200000"/>
                  </a:lnSpc>
                  <a:spcAft>
                    <a:spcPts val="0"/>
                  </a:spcAft>
                  <a:buNone/>
                </a:pPr>
                <a:endParaRPr lang="en-US" sz="2000" dirty="0">
                  <a:latin typeface="Times New Roman"/>
                  <a:ea typeface="Times New Roman"/>
                  <a:cs typeface="Times New Roman"/>
                </a:endParaRPr>
              </a:p>
              <a:p>
                <a:pPr indent="0" algn="just">
                  <a:lnSpc>
                    <a:spcPct val="200000"/>
                  </a:lnSpc>
                  <a:spcAft>
                    <a:spcPts val="0"/>
                  </a:spcAft>
                  <a:buNone/>
                </a:pPr>
                <a:r>
                  <a:rPr lang="en-US" sz="2000" dirty="0" smtClean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sSubSup>
                      <m:sSubSupPr>
                        <m:ctrlPr>
                          <a:rPr lang="en-A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𝑒𝑥</m:t>
                        </m:r>
                      </m:sup>
                    </m:sSubSup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=$</m:t>
                    </m:r>
                    <m:sSub>
                      <m:sSubPr>
                        <m:ctrlPr>
                          <a:rPr lang="en-A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𝐷𝐼𝑉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(1+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 .  .  . +</m:t>
                    </m:r>
                    <m:f>
                      <m:fPr>
                        <m:ctrlPr>
                          <a:rPr lang="en-AU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</m:t>
                            </m:r>
                          </m:sub>
                        </m:sSub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AU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20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							</a:t>
                </a:r>
                <a:r>
                  <a:rPr lang="en-US" sz="14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1400" dirty="0">
                    <a:effectLst/>
                    <a:latin typeface="Times New Roman"/>
                    <a:ea typeface="Times New Roman"/>
                    <a:cs typeface="Times New Roman"/>
                  </a:rPr>
                  <a:t>13.3)     </a:t>
                </a:r>
                <a:endParaRPr lang="en-AU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r>
                  <a:rPr lang="en-US" sz="2000" dirty="0" smtClean="0">
                    <a:effectLst/>
                    <a:latin typeface="Times New Roman"/>
                    <a:ea typeface="Times New Roman"/>
                  </a:rPr>
                  <a:t>                 where </a:t>
                </a:r>
                <a:r>
                  <a:rPr lang="en-US" sz="2000" i="1" dirty="0">
                    <a:effectLst/>
                    <a:latin typeface="Times New Roman"/>
                    <a:ea typeface="Times New Roman"/>
                  </a:rPr>
                  <a:t>q </a:t>
                </a:r>
                <a:r>
                  <a:rPr lang="en-US" sz="2000" dirty="0">
                    <a:effectLst/>
                    <a:latin typeface="Times New Roman"/>
                    <a:ea typeface="Times New Roman"/>
                  </a:rPr>
                  <a:t>is the </a:t>
                </a:r>
                <a:r>
                  <a:rPr lang="en-US" sz="2000" i="1" dirty="0">
                    <a:effectLst/>
                    <a:latin typeface="Times New Roman"/>
                    <a:ea typeface="Times New Roman"/>
                  </a:rPr>
                  <a:t>market</a:t>
                </a:r>
                <a:r>
                  <a:rPr lang="en-US" sz="2000" dirty="0">
                    <a:effectLst/>
                    <a:latin typeface="Times New Roman"/>
                    <a:ea typeface="Times New Roman"/>
                  </a:rPr>
                  <a:t> value of a $1 </a:t>
                </a:r>
                <a:r>
                  <a:rPr lang="en-US" sz="2000" dirty="0" smtClean="0">
                    <a:effectLst/>
                    <a:latin typeface="Times New Roman"/>
                    <a:ea typeface="Times New Roman"/>
                  </a:rPr>
                  <a:t>dividend</a:t>
                </a:r>
                <a:endParaRPr lang="en-AU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52600"/>
                <a:ext cx="7772400" cy="46029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2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630936"/>
          </a:xfrm>
        </p:spPr>
        <p:txBody>
          <a:bodyPr/>
          <a:lstStyle/>
          <a:p>
            <a:r>
              <a:rPr lang="en-AU" i="1" dirty="0" smtClean="0"/>
              <a:t>The market value of  a $1 dividend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831560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Imagine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that a share has a market value of $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3200" i="1" baseline="-25000" dirty="0">
                <a:latin typeface="Times New Roman"/>
                <a:ea typeface="Times New Roman"/>
                <a:cs typeface="Times New Roman"/>
              </a:rPr>
              <a:t>0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                                                          and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is about to pay a dividend, $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DIV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Suppose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that you are an investor about to purchase the share,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cum-dividend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so as to receive the dividend, $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DIV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, at a market price of $</a:t>
            </a:r>
            <a:r>
              <a:rPr lang="en-US" sz="3200" i="1" dirty="0" err="1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3200" i="1" baseline="30000" dirty="0" err="1">
                <a:latin typeface="Times New Roman"/>
                <a:ea typeface="Times New Roman"/>
                <a:cs typeface="Times New Roman"/>
              </a:rPr>
              <a:t>cum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Alternatively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, you might choose to purchase the share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ex-dividend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at what you anticipate will be a lower cost, say, $</a:t>
            </a:r>
            <a:r>
              <a:rPr lang="en-US" sz="3200" i="1" dirty="0" err="1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3200" i="1" baseline="30000" dirty="0" err="1">
                <a:latin typeface="Times New Roman"/>
                <a:ea typeface="Times New Roman"/>
                <a:cs typeface="Times New Roman"/>
              </a:rPr>
              <a:t>ex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(since you forego the dividend). </a:t>
            </a:r>
            <a:endParaRPr lang="en-US" sz="3200" dirty="0" smtClean="0">
              <a:latin typeface="Times New Roman"/>
              <a:ea typeface="Times New Roman"/>
              <a:cs typeface="Times New Roman"/>
            </a:endParaRPr>
          </a:p>
          <a:p>
            <a:pPr indent="0" algn="just">
              <a:lnSpc>
                <a:spcPct val="200000"/>
              </a:lnSpc>
              <a:spcAft>
                <a:spcPts val="0"/>
              </a:spcAft>
              <a:buNone/>
            </a:pP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What 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is the rational price, $</a:t>
            </a:r>
            <a:r>
              <a:rPr lang="en-US" sz="3200" i="1" dirty="0" err="1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3200" i="1" baseline="30000" dirty="0" err="1">
                <a:latin typeface="Times New Roman"/>
                <a:ea typeface="Times New Roman"/>
                <a:cs typeface="Times New Roman"/>
              </a:rPr>
              <a:t>ex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, at which you are prepared to purchase the share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ex-dividend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in relation to the current 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cum-dividend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market price, $</a:t>
            </a:r>
            <a:r>
              <a:rPr lang="en-US" sz="32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i="1" dirty="0" err="1">
                <a:latin typeface="Times New Roman"/>
                <a:ea typeface="Times New Roman"/>
                <a:cs typeface="Times New Roman"/>
              </a:rPr>
              <a:t>P</a:t>
            </a:r>
            <a:r>
              <a:rPr lang="en-US" sz="3200" i="1" baseline="30000" dirty="0" err="1">
                <a:latin typeface="Times New Roman"/>
                <a:ea typeface="Times New Roman"/>
                <a:cs typeface="Times New Roman"/>
              </a:rPr>
              <a:t>cum</a:t>
            </a:r>
            <a:r>
              <a:rPr lang="en-US" sz="3200" dirty="0" smtClean="0">
                <a:latin typeface="Times New Roman"/>
                <a:ea typeface="Times New Roman"/>
                <a:cs typeface="Times New Roman"/>
              </a:rPr>
              <a:t>? </a:t>
            </a:r>
            <a:endParaRPr lang="en-AU" sz="28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80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8077200" cy="554736"/>
          </a:xfrm>
        </p:spPr>
        <p:txBody>
          <a:bodyPr/>
          <a:lstStyle/>
          <a:p>
            <a:r>
              <a:rPr lang="en-AU" sz="3600" i="1" dirty="0">
                <a:solidFill>
                  <a:srgbClr val="DBF5F9">
                    <a:satMod val="200000"/>
                  </a:srgbClr>
                </a:solidFill>
              </a:rPr>
              <a:t>The market value of  a $1 </a:t>
            </a:r>
            <a:r>
              <a:rPr lang="en-AU" sz="3600" i="1" dirty="0" smtClean="0">
                <a:solidFill>
                  <a:srgbClr val="DBF5F9">
                    <a:satMod val="200000"/>
                  </a:srgbClr>
                </a:solidFill>
              </a:rPr>
              <a:t>dividend (</a:t>
            </a:r>
            <a:r>
              <a:rPr lang="en-AU" sz="3600" i="1" dirty="0" err="1" smtClean="0">
                <a:solidFill>
                  <a:srgbClr val="DBF5F9">
                    <a:satMod val="200000"/>
                  </a:srgbClr>
                </a:solidFill>
              </a:rPr>
              <a:t>cont</a:t>
            </a:r>
            <a:r>
              <a:rPr lang="en-AU" sz="3600" i="1" dirty="0" smtClean="0">
                <a:solidFill>
                  <a:srgbClr val="DBF5F9">
                    <a:satMod val="200000"/>
                  </a:srgbClr>
                </a:solidFill>
              </a:rPr>
              <a:t>)</a:t>
            </a:r>
            <a:endParaRPr lang="en-AU" sz="3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219200"/>
                <a:ext cx="7772400" cy="5410200"/>
              </a:xfrm>
            </p:spPr>
            <p:txBody>
              <a:bodyPr>
                <a:normAutofit fontScale="47500" lnSpcReduction="20000"/>
              </a:bodyPr>
              <a:lstStyle/>
              <a:p>
                <a:pPr indent="0" algn="just">
                  <a:lnSpc>
                    <a:spcPct val="200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You 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could argue 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that purchasing the share cum-dividend provides an additional $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DIV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(1-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 t</a:t>
                </a:r>
                <a:r>
                  <a:rPr lang="en-US" sz="3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) in your pocket plus an additional $(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US" sz="3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en-US" sz="3200" i="1" baseline="-25000" dirty="0" err="1"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of capital gains tax relief when you come to sell the share. </a:t>
                </a:r>
                <a:endParaRPr lang="en-US" sz="32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indent="0" algn="just">
                  <a:lnSpc>
                    <a:spcPct val="200000"/>
                  </a:lnSpc>
                  <a:spcAft>
                    <a:spcPts val="0"/>
                  </a:spcAft>
                  <a:buNone/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	In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this case, you would determine the ex-dividend share price you are prepared to pay ($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) in relation to the current cum-dividend share price ($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) by equating the difference in prices - $(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US" sz="3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)  - with the difference in benefits: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indent="457200"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</a:t>
                </a:r>
                <a:r>
                  <a:rPr lang="en-US" sz="4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4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US" sz="4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en-US" sz="4200" i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4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=    $</a:t>
                </a:r>
                <a:r>
                  <a:rPr lang="en-US" sz="4200" i="1" dirty="0">
                    <a:effectLst/>
                    <a:latin typeface="Times New Roman"/>
                    <a:ea typeface="Times New Roman"/>
                    <a:cs typeface="Times New Roman"/>
                  </a:rPr>
                  <a:t>DIV</a:t>
                </a: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 (1-</a:t>
                </a:r>
                <a:r>
                  <a:rPr lang="en-US" sz="4200" i="1" dirty="0">
                    <a:effectLst/>
                    <a:latin typeface="Times New Roman"/>
                    <a:ea typeface="Times New Roman"/>
                    <a:cs typeface="Times New Roman"/>
                  </a:rPr>
                  <a:t> t</a:t>
                </a:r>
                <a:r>
                  <a:rPr lang="en-US" sz="4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) + $(</a:t>
                </a:r>
                <a:r>
                  <a:rPr lang="en-US" sz="4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4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US" sz="4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en-US" sz="4200" i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4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US" sz="4200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en-US" sz="4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r>
                  <a:rPr lang="en-US" sz="4200" i="1" baseline="-25000" dirty="0" err="1">
                    <a:effectLst/>
                    <a:latin typeface="Times New Roman"/>
                    <a:ea typeface="Times New Roman"/>
                    <a:cs typeface="Times New Roman"/>
                  </a:rPr>
                  <a:t>g</a:t>
                </a:r>
                <a:endParaRPr lang="en-AU" sz="42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indent="0" algn="just">
                  <a:lnSpc>
                    <a:spcPct val="200000"/>
                  </a:lnSpc>
                  <a:spcAft>
                    <a:spcPts val="0"/>
                  </a:spcAft>
                  <a:buNone/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which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(with a little manipulation) provides the theoretical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change in share price when the firm makes a dividend, $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DIV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r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    </a:t>
                </a:r>
                <a:r>
                  <a:rPr lang="en-AU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AU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AU" sz="3200" i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en-AU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AU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AU" sz="3200" i="1" baseline="30000" dirty="0" err="1">
                    <a:effectLst/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 = $</a:t>
                </a:r>
                <a14:m>
                  <m:oMath xmlns:m="http://schemas.openxmlformats.org/officeDocument/2006/math">
                    <m:r>
                      <a:rPr lang="en-AU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𝐷𝐼𝑉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AU" sz="32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 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AU" sz="3200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 </m:t>
                        </m:r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3200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                              </a:t>
                </a:r>
                <a:r>
                  <a:rPr lang="en-US" sz="29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2900" dirty="0">
                    <a:effectLst/>
                    <a:latin typeface="Times New Roman"/>
                    <a:ea typeface="Times New Roman"/>
                    <a:cs typeface="Times New Roman"/>
                  </a:rPr>
                  <a:t>13.2</a:t>
                </a:r>
                <a:r>
                  <a:rPr lang="en-US" sz="29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endParaRPr lang="en-AU" sz="29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219200"/>
                <a:ext cx="7772400" cy="5410200"/>
              </a:xfrm>
              <a:blipFill rotWithShape="1"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2064"/>
            <a:ext cx="8077200" cy="554736"/>
          </a:xfrm>
        </p:spPr>
        <p:txBody>
          <a:bodyPr/>
          <a:lstStyle/>
          <a:p>
            <a:r>
              <a:rPr lang="en-AU" sz="3600" i="1" dirty="0">
                <a:solidFill>
                  <a:srgbClr val="DBF5F9">
                    <a:satMod val="200000"/>
                  </a:srgbClr>
                </a:solidFill>
              </a:rPr>
              <a:t>The market value of  a $1 dividend (</a:t>
            </a:r>
            <a:r>
              <a:rPr lang="en-AU" sz="3600" i="1" dirty="0" err="1">
                <a:solidFill>
                  <a:srgbClr val="DBF5F9">
                    <a:satMod val="200000"/>
                  </a:srgbClr>
                </a:solidFill>
              </a:rPr>
              <a:t>cont</a:t>
            </a:r>
            <a:r>
              <a:rPr lang="en-AU" sz="3600" i="1" dirty="0">
                <a:solidFill>
                  <a:srgbClr val="DBF5F9">
                    <a:satMod val="200000"/>
                  </a:srgbClr>
                </a:solidFill>
              </a:rPr>
              <a:t>)</a:t>
            </a:r>
            <a:endParaRPr lang="en-A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200"/>
                <a:ext cx="7848600" cy="4419600"/>
              </a:xfrm>
            </p:spPr>
            <p:txBody>
              <a:bodyPr>
                <a:normAutofit fontScale="55000" lnSpcReduction="20000"/>
              </a:bodyPr>
              <a:lstStyle/>
              <a:p>
                <a:pPr marL="68580" lvl="0" indent="0" algn="r">
                  <a:lnSpc>
                    <a:spcPct val="200000"/>
                  </a:lnSpc>
                  <a:buClr>
                    <a:srgbClr val="DBF5F9"/>
                  </a:buClr>
                  <a:buNone/>
                </a:pPr>
                <a:r>
                  <a:rPr lang="en-AU" sz="3200" dirty="0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Given        </a:t>
                </a:r>
                <a:r>
                  <a:rPr lang="en-AU" sz="3200" i="1" dirty="0" err="1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AU" sz="3200" i="1" baseline="30000" dirty="0" err="1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cum</a:t>
                </a:r>
                <a:r>
                  <a:rPr lang="en-AU" sz="3200" i="1" baseline="-25000" dirty="0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AU" sz="3200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-</a:t>
                </a:r>
                <a:r>
                  <a:rPr lang="en-AU" sz="3200" i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AU" sz="3200" i="1" dirty="0" err="1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AU" sz="3200" i="1" baseline="30000" dirty="0" err="1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ex</a:t>
                </a:r>
                <a:r>
                  <a:rPr lang="en-AU" sz="3200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= $</a:t>
                </a:r>
                <a14:m>
                  <m:oMath xmlns:m="http://schemas.openxmlformats.org/officeDocument/2006/math">
                    <m:r>
                      <a:rPr lang="en-AU" sz="32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𝐷𝐼𝑉</m:t>
                    </m:r>
                    <m:f>
                      <m:fPr>
                        <m:ctrlPr>
                          <a:rPr lang="en-AU" sz="32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AU" sz="320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AU" sz="32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 </m:t>
                        </m:r>
                        <m:sSub>
                          <m:sSubPr>
                            <m:ctrlPr>
                              <a:rPr lang="en-AU" sz="32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32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AU" sz="32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AU" sz="320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  <m:r>
                          <a:rPr lang="en-AU" sz="32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 </m:t>
                        </m:r>
                        <m:sSub>
                          <m:sSubPr>
                            <m:ctrlPr>
                              <a:rPr lang="en-AU" sz="32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32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AU" sz="32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100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AU" sz="3300" dirty="0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(previous slide)</a:t>
                </a:r>
                <a:r>
                  <a:rPr lang="en-US" sz="3300" dirty="0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100" dirty="0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                        </a:t>
                </a:r>
                <a:r>
                  <a:rPr lang="en-US" sz="2000" dirty="0" smtClean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sz="2000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13.2)</a:t>
                </a:r>
                <a:endParaRPr lang="en-AU" sz="2000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we therefore deduce, in 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a world where investors can be represented as subjective to a personal tax on dividends =</a:t>
                </a:r>
                <a:r>
                  <a:rPr lang="en-AU" sz="3200" i="1" dirty="0">
                    <a:effectLst/>
                    <a:latin typeface="Times New Roman"/>
                    <a:ea typeface="Calibri"/>
                    <a:cs typeface="Times New Roman"/>
                  </a:rPr>
                  <a:t> t</a:t>
                </a:r>
                <a:r>
                  <a:rPr lang="en-AU" sz="3200" i="1" baseline="-25000" dirty="0">
                    <a:effectLst/>
                    <a:latin typeface="Times New Roman"/>
                    <a:ea typeface="Calibri"/>
                    <a:cs typeface="Times New Roman"/>
                  </a:rPr>
                  <a:t>d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, and on capital gains = </a:t>
                </a:r>
                <a:r>
                  <a:rPr lang="en-AU" sz="3200" i="1" dirty="0" err="1">
                    <a:effectLst/>
                    <a:latin typeface="Times New Roman"/>
                    <a:ea typeface="Calibri"/>
                    <a:cs typeface="Times New Roman"/>
                  </a:rPr>
                  <a:t>t</a:t>
                </a:r>
                <a:r>
                  <a:rPr lang="en-AU" sz="3200" i="1" baseline="-25000" dirty="0" err="1">
                    <a:effectLst/>
                    <a:latin typeface="Times New Roman"/>
                    <a:ea typeface="Calibri"/>
                    <a:cs typeface="Times New Roman"/>
                  </a:rPr>
                  <a:t>g</a:t>
                </a:r>
                <a:r>
                  <a:rPr lang="en-AU" sz="3200" dirty="0">
                    <a:effectLst/>
                    <a:latin typeface="Times New Roman"/>
                    <a:ea typeface="Calibri"/>
                    <a:cs typeface="Times New Roman"/>
                  </a:rPr>
                  <a:t>, </a:t>
                </a:r>
                <a:endParaRPr lang="en-AU" sz="3200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AU" sz="3200" dirty="0" smtClean="0">
                    <a:effectLst/>
                    <a:latin typeface="Times New Roman"/>
                    <a:ea typeface="Calibri"/>
                    <a:cs typeface="Times New Roman"/>
                  </a:rPr>
                  <a:t>that 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the </a:t>
                </a:r>
                <a:r>
                  <a:rPr lang="en-US" sz="3200" i="1" u="sng" dirty="0">
                    <a:latin typeface="Times New Roman"/>
                    <a:ea typeface="Times New Roman"/>
                    <a:cs typeface="Times New Roman"/>
                  </a:rPr>
                  <a:t>market</a:t>
                </a:r>
                <a:r>
                  <a:rPr lang="en-US" sz="3200" u="sng" dirty="0">
                    <a:latin typeface="Times New Roman"/>
                    <a:ea typeface="Times New Roman"/>
                    <a:cs typeface="Times New Roman"/>
                  </a:rPr>
                  <a:t> value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 of a $1 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dividend (which we shall call</a:t>
                </a:r>
                <a:r>
                  <a:rPr lang="en-US" sz="3200" i="1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i="1" dirty="0" smtClean="0">
                    <a:latin typeface="Times New Roman"/>
                    <a:ea typeface="Times New Roman"/>
                    <a:cs typeface="Times New Roman"/>
                  </a:rPr>
                  <a:t>q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), is determined as: </a:t>
                </a:r>
                <a:r>
                  <a:rPr lang="en-AU" sz="3200" i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1000"/>
                  </a:spcAft>
                </a:pPr>
                <a:r>
                  <a:rPr lang="en-AU" sz="3200" i="1" dirty="0">
                    <a:effectLst/>
                    <a:latin typeface="Times New Roman"/>
                    <a:ea typeface="Calibri"/>
                    <a:cs typeface="Times New Roman"/>
                  </a:rPr>
                  <a:t>			</a:t>
                </a:r>
                <a:r>
                  <a:rPr lang="en-AU" sz="3800" i="1" dirty="0" smtClean="0">
                    <a:effectLst/>
                    <a:latin typeface="Times New Roman"/>
                    <a:ea typeface="Calibri"/>
                    <a:cs typeface="Times New Roman"/>
                  </a:rPr>
                  <a:t>q </a:t>
                </a:r>
                <a:r>
                  <a:rPr lang="en-AU" sz="3800" i="1" dirty="0"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AU" sz="3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AU" sz="3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 </m:t>
                        </m:r>
                        <m:sSub>
                          <m:sSubPr>
                            <m:ctrlPr>
                              <a:rPr lang="en-AU" sz="3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3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AU" sz="3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en-AU" sz="380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a:rPr lang="en-AU" sz="38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− </m:t>
                        </m:r>
                        <m:sSub>
                          <m:sSubPr>
                            <m:ctrlPr>
                              <a:rPr lang="en-AU" sz="3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AU" sz="3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en-AU" sz="3800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	                               </a:t>
                </a:r>
                <a:r>
                  <a:rPr lang="en-US" sz="20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(13.4)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200"/>
                <a:ext cx="7848600" cy="4419600"/>
              </a:xfrm>
              <a:blipFill rotWithShape="1">
                <a:blip r:embed="rId2"/>
                <a:stretch>
                  <a:fillRect r="-6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5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533400"/>
          </a:xfrm>
        </p:spPr>
        <p:txBody>
          <a:bodyPr/>
          <a:lstStyle/>
          <a:p>
            <a:r>
              <a:rPr lang="en-AU" i="1" dirty="0" smtClean="0"/>
              <a:t>Dimensional Consistency</a:t>
            </a:r>
            <a:endParaRPr lang="en-A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066800"/>
                <a:ext cx="7696200" cy="528876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3200" dirty="0" smtClean="0">
                    <a:latin typeface="Times New Roman"/>
                    <a:ea typeface="Times New Roman"/>
                  </a:rPr>
                  <a:t>We note that our new </a:t>
                </a:r>
                <a:r>
                  <a:rPr lang="en-US" sz="3200" dirty="0" err="1" smtClean="0">
                    <a:latin typeface="Times New Roman"/>
                    <a:ea typeface="Times New Roman"/>
                  </a:rPr>
                  <a:t>Eqn</a:t>
                </a:r>
                <a:r>
                  <a:rPr lang="en-US" sz="3200" dirty="0" smtClean="0">
                    <a:latin typeface="Times New Roman"/>
                    <a:ea typeface="Times New Roman"/>
                  </a:rPr>
                  <a:t> 13.3:</a:t>
                </a:r>
              </a:p>
              <a:p>
                <a:pPr>
                  <a:lnSpc>
                    <a:spcPct val="170000"/>
                  </a:lnSpc>
                </a:pPr>
                <a:endParaRPr lang="en-US" sz="3200" dirty="0" smtClean="0">
                  <a:latin typeface="Times New Roman"/>
                  <a:ea typeface="Times New Roman"/>
                </a:endParaRPr>
              </a:p>
              <a:p>
                <a:pPr>
                  <a:lnSpc>
                    <a:spcPct val="170000"/>
                  </a:lnSpc>
                </a:pPr>
                <a:r>
                  <a:rPr lang="en-AU" sz="2000" dirty="0" smtClean="0">
                    <a:solidFill>
                      <a:prstClr val="white"/>
                    </a:solidFill>
                    <a:ea typeface="Times New Roman"/>
                    <a:cs typeface="Times New Roman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AU" sz="2000" b="0" i="0" smtClean="0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sSubSup>
                      <m:sSubSupPr>
                        <m:ctrlPr>
                          <a:rPr lang="en-AU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  <m:sup>
                        <m:r>
                          <a:rPr lang="en-AU" sz="2000" b="0" i="1" smtClean="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𝑐𝑢𝑚</m:t>
                        </m:r>
                      </m:sup>
                    </m:sSubSup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=$</m:t>
                    </m:r>
                    <m:sSub>
                      <m:sSubPr>
                        <m:ctrlPr>
                          <a:rPr lang="en-AU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𝐷𝐼𝑉</m:t>
                        </m:r>
                      </m:e>
                      <m: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𝑥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(1+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den>
                    </m:f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AU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prstClr val="white"/>
                        </a:solidFill>
                        <a:latin typeface="Cambria Math"/>
                        <a:ea typeface="Times New Roman"/>
                        <a:cs typeface="Times New Roman"/>
                      </a:rPr>
                      <m:t>+ .  .  . +</m:t>
                    </m:r>
                    <m:f>
                      <m:fPr>
                        <m:ctrlPr>
                          <a:rPr lang="en-AU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$</m:t>
                            </m:r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</m:t>
                            </m:r>
                          </m:sub>
                        </m:sSub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𝑥</m:t>
                        </m:r>
                        <m:r>
                          <a:rPr lang="en-US" sz="2000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2000" i="1">
                            <a:solidFill>
                              <a:prstClr val="white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AU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AU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1+</m:t>
                                </m:r>
                                <m:r>
                                  <a:rPr lang="en-US" sz="2000" i="1">
                                    <a:solidFill>
                                      <a:prstClr val="white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𝑘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prstClr val="white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𝑁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endParaRPr lang="en-US" sz="2000" dirty="0" smtClean="0">
                  <a:solidFill>
                    <a:prstClr val="white"/>
                  </a:solidFill>
                  <a:latin typeface="Times New Roman"/>
                  <a:ea typeface="Times New Roman"/>
                  <a:cs typeface="Times New Roman"/>
                </a:endParaRPr>
              </a:p>
              <a:p>
                <a:pPr>
                  <a:lnSpc>
                    <a:spcPct val="170000"/>
                  </a:lnSpc>
                </a:pPr>
                <a:endParaRPr lang="en-US" sz="3200" dirty="0">
                  <a:latin typeface="Times New Roman"/>
                  <a:ea typeface="Times New Roman"/>
                </a:endParaRPr>
              </a:p>
              <a:p>
                <a:pPr marL="68580" indent="0">
                  <a:lnSpc>
                    <a:spcPct val="170000"/>
                  </a:lnSpc>
                  <a:buNone/>
                </a:pPr>
                <a:r>
                  <a:rPr lang="en-US" sz="3200" dirty="0" smtClean="0">
                    <a:latin typeface="Times New Roman"/>
                    <a:ea typeface="Times New Roman"/>
                  </a:rPr>
                  <a:t>accords </a:t>
                </a:r>
                <a:r>
                  <a:rPr lang="en-US" sz="3200" dirty="0">
                    <a:latin typeface="Times New Roman"/>
                    <a:ea typeface="Times New Roman"/>
                  </a:rPr>
                  <a:t>with the principle of </a:t>
                </a:r>
                <a:r>
                  <a:rPr lang="en-US" sz="3200" i="1" dirty="0" smtClean="0">
                    <a:latin typeface="Times New Roman"/>
                    <a:ea typeface="Times New Roman"/>
                  </a:rPr>
                  <a:t>dimensional consistency</a:t>
                </a:r>
                <a:r>
                  <a:rPr lang="en-US" sz="3200" dirty="0" smtClean="0">
                    <a:latin typeface="Times New Roman"/>
                    <a:ea typeface="Times New Roman"/>
                  </a:rPr>
                  <a:t>, in </a:t>
                </a:r>
                <a:r>
                  <a:rPr lang="en-US" sz="3200" dirty="0">
                    <a:latin typeface="Times New Roman"/>
                    <a:ea typeface="Times New Roman"/>
                  </a:rPr>
                  <a:t>that </a:t>
                </a:r>
                <a:r>
                  <a:rPr lang="en-US" sz="3200" dirty="0" smtClean="0">
                    <a:latin typeface="Times New Roman"/>
                    <a:ea typeface="Times New Roman"/>
                  </a:rPr>
                  <a:t> </a:t>
                </a:r>
                <a:r>
                  <a:rPr lang="en-US" sz="2600" dirty="0" smtClean="0">
                    <a:latin typeface="Times New Roman"/>
                    <a:ea typeface="Times New Roman"/>
                  </a:rPr>
                  <a:t>$</a:t>
                </a:r>
                <a:r>
                  <a:rPr lang="en-US" sz="2600" i="1" dirty="0" err="1">
                    <a:latin typeface="Times New Roman"/>
                    <a:ea typeface="Times New Roman"/>
                  </a:rPr>
                  <a:t>DIV</a:t>
                </a:r>
                <a:r>
                  <a:rPr lang="en-US" sz="2600" i="1" baseline="-25000" dirty="0" err="1">
                    <a:latin typeface="Times New Roman"/>
                    <a:ea typeface="Times New Roman"/>
                  </a:rPr>
                  <a:t>i</a:t>
                </a:r>
                <a:r>
                  <a:rPr lang="en-US" sz="2600" i="1" baseline="-25000" dirty="0">
                    <a:latin typeface="Times New Roman"/>
                    <a:ea typeface="Times New Roman"/>
                  </a:rPr>
                  <a:t> </a:t>
                </a:r>
                <a:r>
                  <a:rPr lang="en-US" sz="2600" i="1" dirty="0">
                    <a:latin typeface="Times New Roman"/>
                    <a:ea typeface="Times New Roman"/>
                  </a:rPr>
                  <a:t>x</a:t>
                </a:r>
                <a:r>
                  <a:rPr lang="en-US" sz="2600" i="1" baseline="-25000" dirty="0">
                    <a:latin typeface="Times New Roman"/>
                    <a:ea typeface="Times New Roman"/>
                  </a:rPr>
                  <a:t> </a:t>
                </a:r>
                <a:r>
                  <a:rPr lang="en-US" sz="2600" i="1" dirty="0" smtClean="0">
                    <a:latin typeface="Times New Roman"/>
                    <a:ea typeface="Times New Roman"/>
                  </a:rPr>
                  <a:t>q  </a:t>
                </a:r>
                <a:r>
                  <a:rPr lang="en-US" sz="2600" dirty="0" smtClean="0">
                    <a:latin typeface="Times New Roman"/>
                    <a:ea typeface="Times New Roman"/>
                  </a:rPr>
                  <a:t> </a:t>
                </a:r>
                <a:r>
                  <a:rPr lang="en-US" sz="3200" dirty="0">
                    <a:latin typeface="Times New Roman"/>
                    <a:ea typeface="Times New Roman"/>
                  </a:rPr>
                  <a:t>represents the </a:t>
                </a:r>
                <a:r>
                  <a:rPr lang="en-US" sz="3200" i="1" dirty="0">
                    <a:latin typeface="Times New Roman"/>
                    <a:ea typeface="Times New Roman"/>
                  </a:rPr>
                  <a:t>market</a:t>
                </a:r>
                <a:r>
                  <a:rPr lang="en-US" sz="3200" dirty="0">
                    <a:latin typeface="Times New Roman"/>
                    <a:ea typeface="Times New Roman"/>
                  </a:rPr>
                  <a:t> valuation of the dividend, </a:t>
                </a:r>
                <a:endParaRPr lang="en-US" sz="3200" dirty="0" smtClean="0">
                  <a:latin typeface="Times New Roman"/>
                  <a:ea typeface="Times New Roman"/>
                </a:endParaRPr>
              </a:p>
              <a:p>
                <a:pPr marL="68580" indent="0">
                  <a:lnSpc>
                    <a:spcPct val="170000"/>
                  </a:lnSpc>
                  <a:buNone/>
                </a:pPr>
                <a:endParaRPr lang="en-US" sz="3200" dirty="0" smtClean="0">
                  <a:latin typeface="Times New Roman"/>
                  <a:ea typeface="Times New Roman"/>
                </a:endParaRPr>
              </a:p>
              <a:p>
                <a:pPr marL="68580" indent="0">
                  <a:lnSpc>
                    <a:spcPct val="170000"/>
                  </a:lnSpc>
                  <a:buNone/>
                </a:pPr>
                <a:r>
                  <a:rPr lang="en-US" sz="3200" dirty="0" smtClean="0">
                    <a:latin typeface="Times New Roman"/>
                    <a:ea typeface="Times New Roman"/>
                  </a:rPr>
                  <a:t>so </a:t>
                </a:r>
                <a:r>
                  <a:rPr lang="en-US" sz="3200" dirty="0">
                    <a:latin typeface="Times New Roman"/>
                    <a:ea typeface="Times New Roman"/>
                  </a:rPr>
                  <a:t>that we determine a </a:t>
                </a:r>
                <a:r>
                  <a:rPr lang="en-US" sz="3200" i="1" dirty="0">
                    <a:latin typeface="Times New Roman"/>
                    <a:ea typeface="Times New Roman"/>
                  </a:rPr>
                  <a:t>market</a:t>
                </a:r>
                <a:r>
                  <a:rPr lang="en-US" sz="3200" dirty="0">
                    <a:latin typeface="Times New Roman"/>
                    <a:ea typeface="Times New Roman"/>
                  </a:rPr>
                  <a:t> value (</a:t>
                </a:r>
                <a:r>
                  <a:rPr lang="en-AU" sz="2600" dirty="0">
                    <a:latin typeface="Times New Roman"/>
                    <a:ea typeface="Calibri"/>
                  </a:rPr>
                  <a:t>$</a:t>
                </a:r>
                <a:r>
                  <a:rPr lang="en-AU" sz="2600" i="1" dirty="0">
                    <a:latin typeface="Times New Roman"/>
                    <a:ea typeface="Calibri"/>
                  </a:rPr>
                  <a:t>P</a:t>
                </a:r>
                <a:r>
                  <a:rPr lang="en-AU" sz="2600" i="1" baseline="-25000" dirty="0">
                    <a:latin typeface="Times New Roman"/>
                    <a:ea typeface="Calibri"/>
                  </a:rPr>
                  <a:t>0</a:t>
                </a:r>
                <a:r>
                  <a:rPr lang="en-US" sz="3200" dirty="0">
                    <a:latin typeface="Times New Roman"/>
                    <a:ea typeface="Times New Roman"/>
                  </a:rPr>
                  <a:t>) by discounting the </a:t>
                </a:r>
                <a:r>
                  <a:rPr lang="en-US" sz="3200" i="1" dirty="0">
                    <a:latin typeface="Times New Roman"/>
                    <a:ea typeface="Times New Roman"/>
                  </a:rPr>
                  <a:t>market</a:t>
                </a:r>
                <a:r>
                  <a:rPr lang="en-US" sz="3200" dirty="0">
                    <a:latin typeface="Times New Roman"/>
                    <a:ea typeface="Times New Roman"/>
                  </a:rPr>
                  <a:t> value of dividends </a:t>
                </a:r>
                <a:r>
                  <a:rPr lang="en-US" sz="2600" dirty="0">
                    <a:latin typeface="Times New Roman"/>
                    <a:ea typeface="Times New Roman"/>
                  </a:rPr>
                  <a:t>($</a:t>
                </a:r>
                <a:r>
                  <a:rPr lang="en-US" sz="2600" i="1" dirty="0" err="1">
                    <a:latin typeface="Times New Roman"/>
                    <a:ea typeface="Times New Roman"/>
                  </a:rPr>
                  <a:t>DIV</a:t>
                </a:r>
                <a:r>
                  <a:rPr lang="en-US" sz="2600" i="1" baseline="-25000" dirty="0" err="1">
                    <a:latin typeface="Times New Roman"/>
                    <a:ea typeface="Times New Roman"/>
                  </a:rPr>
                  <a:t>i</a:t>
                </a:r>
                <a:r>
                  <a:rPr lang="en-US" sz="2600" i="1" baseline="-25000" dirty="0">
                    <a:latin typeface="Times New Roman"/>
                    <a:ea typeface="Times New Roman"/>
                  </a:rPr>
                  <a:t> </a:t>
                </a:r>
                <a:r>
                  <a:rPr lang="en-US" sz="2600" i="1" dirty="0">
                    <a:latin typeface="Times New Roman"/>
                    <a:ea typeface="Times New Roman"/>
                  </a:rPr>
                  <a:t>x</a:t>
                </a:r>
                <a:r>
                  <a:rPr lang="en-US" sz="2600" i="1" baseline="-25000" dirty="0">
                    <a:latin typeface="Times New Roman"/>
                    <a:ea typeface="Times New Roman"/>
                  </a:rPr>
                  <a:t> </a:t>
                </a:r>
                <a:r>
                  <a:rPr lang="en-US" sz="2600" i="1" dirty="0">
                    <a:latin typeface="Times New Roman"/>
                    <a:ea typeface="Times New Roman"/>
                  </a:rPr>
                  <a:t>q</a:t>
                </a:r>
                <a:r>
                  <a:rPr lang="en-US" sz="3200" dirty="0">
                    <a:latin typeface="Times New Roman"/>
                    <a:ea typeface="Times New Roman"/>
                  </a:rPr>
                  <a:t>) by a discount factor (</a:t>
                </a:r>
                <a:r>
                  <a:rPr lang="en-US" sz="2600" i="1" dirty="0">
                    <a:latin typeface="Times New Roman"/>
                    <a:ea typeface="Times New Roman"/>
                  </a:rPr>
                  <a:t>k</a:t>
                </a:r>
                <a:r>
                  <a:rPr lang="en-US" sz="3200" dirty="0">
                    <a:latin typeface="Times New Roman"/>
                    <a:ea typeface="Times New Roman"/>
                  </a:rPr>
                  <a:t>) that represents investor’s </a:t>
                </a:r>
                <a:r>
                  <a:rPr lang="en-US" sz="3200" dirty="0" smtClean="0">
                    <a:latin typeface="Times New Roman"/>
                    <a:ea typeface="Times New Roman"/>
                  </a:rPr>
                  <a:t>market capital </a:t>
                </a:r>
                <a:r>
                  <a:rPr lang="en-US" sz="3200" u="sng" dirty="0">
                    <a:latin typeface="Times New Roman"/>
                    <a:ea typeface="Times New Roman"/>
                  </a:rPr>
                  <a:t>growth r</a:t>
                </a:r>
                <a:r>
                  <a:rPr lang="en-US" sz="3200" dirty="0">
                    <a:latin typeface="Times New Roman"/>
                    <a:ea typeface="Times New Roman"/>
                  </a:rPr>
                  <a:t>ate. 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066800"/>
                <a:ext cx="7696200" cy="528876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5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07136"/>
          </a:xfrm>
        </p:spPr>
        <p:txBody>
          <a:bodyPr/>
          <a:lstStyle/>
          <a:p>
            <a:r>
              <a:rPr lang="en-AU" i="1" dirty="0" smtClean="0"/>
              <a:t>The cost of equity redefined</a:t>
            </a:r>
            <a:endParaRPr lang="en-AU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371600"/>
                <a:ext cx="7848600" cy="5181600"/>
              </a:xfrm>
            </p:spPr>
            <p:txBody>
              <a:bodyPr>
                <a:normAutofit fontScale="40000" lnSpcReduction="20000"/>
              </a:bodyPr>
              <a:lstStyle/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In </a:t>
                </a:r>
                <a:r>
                  <a:rPr lang="en-US" sz="3200" dirty="0" err="1" smtClean="0">
                    <a:latin typeface="Times New Roman"/>
                    <a:ea typeface="Times New Roman"/>
                    <a:cs typeface="Times New Roman"/>
                  </a:rPr>
                  <a:t>Eqn</a:t>
                </a:r>
                <a:r>
                  <a:rPr lang="en-US" sz="3200" dirty="0" smtClean="0">
                    <a:latin typeface="Times New Roman"/>
                    <a:ea typeface="Times New Roman"/>
                    <a:cs typeface="Times New Roman"/>
                  </a:rPr>
                  <a:t> 13.3, </a:t>
                </a:r>
                <a:r>
                  <a:rPr lang="en-US" sz="3200" dirty="0">
                    <a:latin typeface="Times New Roman"/>
                    <a:ea typeface="Times New Roman"/>
                    <a:cs typeface="Times New Roman"/>
                  </a:rPr>
                  <a:t>we have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as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200000"/>
                  </a:lnSpc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+ </m:t>
                        </m:r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          	</a:t>
                </a:r>
                <a:r>
                  <a:rPr lang="en-US" sz="29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                                    (</a:t>
                </a:r>
                <a:r>
                  <a:rPr lang="en-US" sz="2900" dirty="0">
                    <a:effectLst/>
                    <a:latin typeface="Times New Roman"/>
                    <a:ea typeface="Times New Roman"/>
                    <a:cs typeface="Times New Roman"/>
                  </a:rPr>
                  <a:t>13.5)</a:t>
                </a:r>
                <a:endParaRPr lang="en-AU" sz="29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just">
                  <a:lnSpc>
                    <a:spcPct val="220000"/>
                  </a:lnSpc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which identifies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as investors’ required capital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growth rate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for the firm </a:t>
                </a:r>
                <a:r>
                  <a:rPr lang="en-US" sz="3200" u="sng" dirty="0">
                    <a:effectLst/>
                    <a:latin typeface="Times New Roman"/>
                    <a:ea typeface="Times New Roman"/>
                    <a:cs typeface="Times New Roman"/>
                  </a:rPr>
                  <a:t>inclusive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of the firm’s cash distributions. </a:t>
                </a:r>
                <a:endParaRPr lang="en-US" sz="3200" dirty="0" smtClean="0">
                  <a:effectLst/>
                  <a:latin typeface="Times New Roman"/>
                  <a:ea typeface="Times New Roman"/>
                  <a:cs typeface="Times New Roman"/>
                </a:endParaRPr>
              </a:p>
              <a:p>
                <a:pPr algn="just">
                  <a:lnSpc>
                    <a:spcPct val="220000"/>
                  </a:lnSpc>
                  <a:spcAft>
                    <a:spcPts val="0"/>
                  </a:spcAft>
                </a:pP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Equation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13.5 may be refigured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as:</a:t>
                </a:r>
                <a:endParaRPr lang="en-AU" sz="28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indent="457200" algn="just">
                  <a:lnSpc>
                    <a:spcPct val="220000"/>
                  </a:lnSpc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         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k</a:t>
                </a:r>
                <a:r>
                  <a:rPr lang="en-US" sz="3200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 = </a:t>
                </a:r>
                <a:r>
                  <a:rPr lang="en-US" sz="3200" i="1" dirty="0" err="1">
                    <a:effectLst/>
                    <a:latin typeface="Times New Roman"/>
                    <a:ea typeface="Times New Roman"/>
                    <a:cs typeface="Times New Roman"/>
                  </a:rPr>
                  <a:t>d.q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  <a:cs typeface="Times New Roman"/>
                  </a:rPr>
                  <a:t> + g </a:t>
                </a:r>
                <a:r>
                  <a:rPr lang="en-US" sz="3200" dirty="0">
                    <a:effectLst/>
                    <a:latin typeface="Times New Roman"/>
                    <a:ea typeface="Times New Roman"/>
                    <a:cs typeface="Times New Roman"/>
                  </a:rPr>
                  <a:t>			 </a:t>
                </a:r>
                <a:r>
                  <a:rPr lang="en-US" sz="2000" dirty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</a:t>
                </a:r>
                <a:r>
                  <a:rPr lang="en-US" sz="2000" dirty="0" smtClean="0">
                    <a:effectLst/>
                    <a:latin typeface="Times New Roman"/>
                    <a:ea typeface="Times New Roman"/>
                    <a:cs typeface="Times New Roman"/>
                  </a:rPr>
                  <a:t>                           </a:t>
                </a:r>
                <a:r>
                  <a:rPr lang="en-US" sz="2900" dirty="0">
                    <a:effectLst/>
                    <a:latin typeface="Times New Roman"/>
                    <a:ea typeface="Times New Roman"/>
                    <a:cs typeface="Times New Roman"/>
                  </a:rPr>
                  <a:t>(13.6)     </a:t>
                </a:r>
                <a:endParaRPr lang="en-AU" sz="29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220000"/>
                  </a:lnSpc>
                </a:pPr>
                <a:r>
                  <a:rPr lang="en-US" sz="3200" dirty="0">
                    <a:effectLst/>
                    <a:latin typeface="Times New Roman"/>
                    <a:ea typeface="Times New Roman"/>
                  </a:rPr>
                  <a:t>where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en-US" sz="3200" dirty="0">
                    <a:effectLst/>
                    <a:latin typeface="Times New Roman"/>
                    <a:ea typeface="Times New Roman"/>
                  </a:rPr>
                  <a:t> represents shareholders’ expectation for the firm’s dividend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</a:rPr>
                  <a:t>yield    -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𝐷𝐼𝑉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den>
                    </m:f>
                    <m:r>
                      <a:rPr lang="en-AU" sz="3200" b="0" i="1" smtClean="0">
                        <a:effectLst/>
                        <a:latin typeface="Cambria Math"/>
                        <a:ea typeface="Times New Roman"/>
                        <a:cs typeface="Times New Roman"/>
                      </a:rPr>
                      <m:t>  </m:t>
                    </m:r>
                    <m:r>
                      <a:rPr lang="en-US" sz="32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</m:oMath>
                </a14:m>
                <a:r>
                  <a:rPr lang="en-US" sz="32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</a:rPr>
                  <a:t> and </a:t>
                </a:r>
              </a:p>
              <a:p>
                <a:pPr marL="68580" indent="0">
                  <a:lnSpc>
                    <a:spcPct val="220000"/>
                  </a:lnSpc>
                  <a:buNone/>
                </a:pPr>
                <a:r>
                  <a:rPr lang="en-US" sz="3200" i="1" dirty="0" smtClean="0">
                    <a:effectLst/>
                    <a:latin typeface="Times New Roman"/>
                    <a:ea typeface="Times New Roman"/>
                  </a:rPr>
                  <a:t>        g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</a:rPr>
                  <a:t> represents </a:t>
                </a:r>
                <a:r>
                  <a:rPr lang="en-US" sz="3200" dirty="0">
                    <a:effectLst/>
                    <a:latin typeface="Times New Roman"/>
                    <a:ea typeface="Times New Roman"/>
                  </a:rPr>
                  <a:t>shareholders’ expectation for the firm’s capital growth rate (net of the firm’s dividend payments) 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</a:rPr>
                  <a:t>   </a:t>
                </a:r>
              </a:p>
              <a:p>
                <a:pPr marL="68580" indent="0">
                  <a:lnSpc>
                    <a:spcPct val="220000"/>
                  </a:lnSpc>
                  <a:buNone/>
                </a:pPr>
                <a:r>
                  <a:rPr lang="en-US" sz="3200" dirty="0" smtClean="0">
                    <a:latin typeface="Times New Roman"/>
                    <a:ea typeface="Times New Roman"/>
                  </a:rPr>
                  <a:t>           -   </a:t>
                </a:r>
                <a:r>
                  <a:rPr lang="en-US" sz="3200" dirty="0" err="1" smtClean="0">
                    <a:latin typeface="Times New Roman"/>
                    <a:ea typeface="Times New Roman"/>
                  </a:rPr>
                  <a:t>ie</a:t>
                </a:r>
                <a:r>
                  <a:rPr lang="en-US" sz="3200" dirty="0" smtClean="0">
                    <a:effectLst/>
                    <a:latin typeface="Times New Roman"/>
                    <a:ea typeface="Times New Roman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  <m:r>
                          <a:rPr lang="en-US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AU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𝑒𝑥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 smtClean="0">
                    <a:effectLst/>
                    <a:latin typeface="Times New Roman"/>
                    <a:ea typeface="Times New Roman"/>
                  </a:rPr>
                  <a:t>   -   with </a:t>
                </a:r>
                <a:r>
                  <a:rPr lang="en-US" sz="3200" i="1" dirty="0">
                    <a:effectLst/>
                    <a:latin typeface="Times New Roman"/>
                    <a:ea typeface="Times New Roman"/>
                  </a:rPr>
                  <a:t>q</a:t>
                </a:r>
                <a:r>
                  <a:rPr lang="en-US" sz="3200" dirty="0">
                    <a:effectLst/>
                    <a:latin typeface="Times New Roman"/>
                    <a:ea typeface="Times New Roman"/>
                  </a:rPr>
                  <a:t> identifying the market value of $1 of the firm’s distributions as dividends.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371600"/>
                <a:ext cx="7848600" cy="5181600"/>
              </a:xfrm>
              <a:blipFill rotWithShape="1">
                <a:blip r:embed="rId3"/>
                <a:stretch>
                  <a:fillRect r="-3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5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162 C 0.07274 0.00162 0.12882 0.05759 0.12882 0.12653 C 0.12882 0.19569 0.07274 0.25167 0.00382 0.25167 C -0.06511 0.25167 -0.12118 0.19569 -0.12118 0.12653 C -0.12118 0.05759 -0.06511 0.00162 0.00382 0.00162 Z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1519</Words>
  <Application>Microsoft Office PowerPoint</Application>
  <PresentationFormat>On-screen Show (4:3)</PresentationFormat>
  <Paragraphs>106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                  - CHAPTER 13 - </vt:lpstr>
      <vt:lpstr>Equity valuation and personal taxes</vt:lpstr>
      <vt:lpstr>The discounting of dividends model revisited</vt:lpstr>
      <vt:lpstr>A new discounting of dividends model</vt:lpstr>
      <vt:lpstr>The market value of  a $1 dividend?</vt:lpstr>
      <vt:lpstr>The market value of  a $1 dividend (cont)</vt:lpstr>
      <vt:lpstr>The market value of  a $1 dividend (cont)</vt:lpstr>
      <vt:lpstr>Dimensional Consistency</vt:lpstr>
      <vt:lpstr>The cost of equity redefined</vt:lpstr>
      <vt:lpstr>The components of a stock’s capital appreciation</vt:lpstr>
      <vt:lpstr>An example</vt:lpstr>
      <vt:lpstr>An example (cont)</vt:lpstr>
      <vt:lpstr>An example (cont)</vt:lpstr>
      <vt:lpstr>An example (cont)                             Solution</vt:lpstr>
      <vt:lpstr>Break time</vt:lpstr>
      <vt:lpstr>Personal taxes and an imputation tax system</vt:lpstr>
      <vt:lpstr>Personal taxes and an imputation tax system (cont)</vt:lpstr>
      <vt:lpstr>Personal taxes and an imputation tax system (cont)</vt:lpstr>
      <vt:lpstr>Personal taxes and an imputation tax system (cont)</vt:lpstr>
      <vt:lpstr>Personal taxes and an imputation tax system (cont)</vt:lpstr>
      <vt:lpstr>Personal taxes and an imputation tax system (cont)</vt:lpstr>
      <vt:lpstr>Personal taxes and an imputation tax system (cont)</vt:lpstr>
      <vt:lpstr>Review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CHAPTER 13 -</dc:title>
  <dc:creator>Michael Dempsey</dc:creator>
  <cp:lastModifiedBy>Michael Dempsey</cp:lastModifiedBy>
  <cp:revision>28</cp:revision>
  <dcterms:created xsi:type="dcterms:W3CDTF">2006-08-16T00:00:00Z</dcterms:created>
  <dcterms:modified xsi:type="dcterms:W3CDTF">2017-01-31T03:34:44Z</dcterms:modified>
</cp:coreProperties>
</file>