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7" r:id="rId2"/>
    <p:sldId id="260" r:id="rId3"/>
    <p:sldId id="258" r:id="rId4"/>
    <p:sldId id="259" r:id="rId5"/>
    <p:sldId id="261" r:id="rId6"/>
    <p:sldId id="262" r:id="rId7"/>
    <p:sldId id="263" r:id="rId8"/>
    <p:sldId id="264" r:id="rId9"/>
    <p:sldId id="265" r:id="rId10"/>
    <p:sldId id="266" r:id="rId11"/>
    <p:sldId id="267" r:id="rId12"/>
    <p:sldId id="268" r:id="rId13"/>
    <p:sldId id="283" r:id="rId14"/>
    <p:sldId id="269" r:id="rId15"/>
    <p:sldId id="270" r:id="rId16"/>
    <p:sldId id="271" r:id="rId17"/>
    <p:sldId id="272" r:id="rId18"/>
    <p:sldId id="273" r:id="rId19"/>
    <p:sldId id="274" r:id="rId20"/>
    <p:sldId id="275" r:id="rId21"/>
    <p:sldId id="276" r:id="rId22"/>
    <p:sldId id="277" r:id="rId23"/>
    <p:sldId id="278" r:id="rId24"/>
    <p:sldId id="279" r:id="rId25"/>
    <p:sldId id="28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0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AF5B12-7690-4611-8FD0-933FC557209F}" type="datetimeFigureOut">
              <a:rPr lang="en-AU" smtClean="0"/>
              <a:t>1/02/2017</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E769F0-3410-4569-A610-65B18B7F1325}" type="slidenum">
              <a:rPr lang="en-AU" smtClean="0"/>
              <a:t>‹#›</a:t>
            </a:fld>
            <a:endParaRPr lang="en-AU"/>
          </a:p>
        </p:txBody>
      </p:sp>
    </p:spTree>
    <p:extLst>
      <p:ext uri="{BB962C8B-B14F-4D97-AF65-F5344CB8AC3E}">
        <p14:creationId xmlns:p14="http://schemas.microsoft.com/office/powerpoint/2010/main" val="1659762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0E769F0-3410-4569-A610-65B18B7F1325}" type="slidenum">
              <a:rPr lang="en-AU" smtClean="0"/>
              <a:t>1</a:t>
            </a:fld>
            <a:endParaRPr lang="en-AU" dirty="0"/>
          </a:p>
        </p:txBody>
      </p:sp>
    </p:spTree>
    <p:extLst>
      <p:ext uri="{BB962C8B-B14F-4D97-AF65-F5344CB8AC3E}">
        <p14:creationId xmlns:p14="http://schemas.microsoft.com/office/powerpoint/2010/main" val="2235380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1D8BD707-D9CF-40AE-B4C6-C98DA3205C09}" type="datetimeFigureOut">
              <a:rPr lang="en-US" smtClean="0">
                <a:solidFill>
                  <a:srgbClr val="DBF5F9"/>
                </a:solidFill>
              </a:rPr>
              <a:pPr/>
              <a:t>2/1/2017</a:t>
            </a:fld>
            <a:endParaRPr lang="en-US">
              <a:solidFill>
                <a:srgbClr val="DBF5F9"/>
              </a:solidFill>
            </a:endParaRPr>
          </a:p>
        </p:txBody>
      </p:sp>
      <p:sp>
        <p:nvSpPr>
          <p:cNvPr id="17" name="Footer Placeholder 16"/>
          <p:cNvSpPr>
            <a:spLocks noGrp="1"/>
          </p:cNvSpPr>
          <p:nvPr>
            <p:ph type="ftr" sz="quarter" idx="11"/>
          </p:nvPr>
        </p:nvSpPr>
        <p:spPr/>
        <p:txBody>
          <a:bodyPr/>
          <a:lstStyle>
            <a:extLst/>
          </a:lstStyle>
          <a:p>
            <a:endParaRPr lang="en-US">
              <a:solidFill>
                <a:srgbClr val="DBF5F9"/>
              </a:solidFill>
            </a:endParaRPr>
          </a:p>
        </p:txBody>
      </p:sp>
      <p:sp>
        <p:nvSpPr>
          <p:cNvPr id="29" name="Slide Number Placeholder 28"/>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extLst>
      <p:ext uri="{BB962C8B-B14F-4D97-AF65-F5344CB8AC3E}">
        <p14:creationId xmlns:p14="http://schemas.microsoft.com/office/powerpoint/2010/main" val="1428177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srgbClr val="DBF5F9"/>
                </a:solidFill>
              </a:rPr>
              <a:pPr/>
              <a:t>2/1/2017</a:t>
            </a:fld>
            <a:endParaRPr lang="en-US">
              <a:solidFill>
                <a:srgbClr val="DBF5F9"/>
              </a:solidFill>
            </a:endParaRPr>
          </a:p>
        </p:txBody>
      </p:sp>
      <p:sp>
        <p:nvSpPr>
          <p:cNvPr id="5" name="Footer Placeholder 4"/>
          <p:cNvSpPr>
            <a:spLocks noGrp="1"/>
          </p:cNvSpPr>
          <p:nvPr>
            <p:ph type="ftr" sz="quarter" idx="11"/>
          </p:nvPr>
        </p:nvSpPr>
        <p:spPr/>
        <p:txBody>
          <a:bodyPr/>
          <a:lstStyle>
            <a:extLst/>
          </a:lstStyle>
          <a:p>
            <a:endParaRPr lang="en-US">
              <a:solidFill>
                <a:srgbClr val="DBF5F9"/>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3918374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srgbClr val="DBF5F9"/>
                </a:solidFill>
              </a:rPr>
              <a:pPr/>
              <a:t>2/1/2017</a:t>
            </a:fld>
            <a:endParaRPr lang="en-US">
              <a:solidFill>
                <a:srgbClr val="DBF5F9"/>
              </a:solidFill>
            </a:endParaRPr>
          </a:p>
        </p:txBody>
      </p:sp>
      <p:sp>
        <p:nvSpPr>
          <p:cNvPr id="5" name="Footer Placeholder 4"/>
          <p:cNvSpPr>
            <a:spLocks noGrp="1"/>
          </p:cNvSpPr>
          <p:nvPr>
            <p:ph type="ftr" sz="quarter" idx="11"/>
          </p:nvPr>
        </p:nvSpPr>
        <p:spPr/>
        <p:txBody>
          <a:bodyPr/>
          <a:lstStyle>
            <a:extLst/>
          </a:lstStyle>
          <a:p>
            <a:endParaRPr lang="en-US">
              <a:solidFill>
                <a:srgbClr val="DBF5F9"/>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2581767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srgbClr val="DBF5F9"/>
                </a:solidFill>
              </a:rPr>
              <a:pPr/>
              <a:t>2/1/2017</a:t>
            </a:fld>
            <a:endParaRPr lang="en-US">
              <a:solidFill>
                <a:srgbClr val="DBF5F9"/>
              </a:solidFill>
            </a:endParaRPr>
          </a:p>
        </p:txBody>
      </p:sp>
      <p:sp>
        <p:nvSpPr>
          <p:cNvPr id="5" name="Footer Placeholder 4"/>
          <p:cNvSpPr>
            <a:spLocks noGrp="1"/>
          </p:cNvSpPr>
          <p:nvPr>
            <p:ph type="ftr" sz="quarter" idx="11"/>
          </p:nvPr>
        </p:nvSpPr>
        <p:spPr/>
        <p:txBody>
          <a:bodyPr/>
          <a:lstStyle>
            <a:extLst/>
          </a:lstStyle>
          <a:p>
            <a:endParaRPr lang="en-US">
              <a:solidFill>
                <a:srgbClr val="DBF5F9"/>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822503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srgbClr val="DBF5F9"/>
                </a:solidFill>
              </a:rPr>
              <a:pPr/>
              <a:t>2/1/2017</a:t>
            </a:fld>
            <a:endParaRPr lang="en-US">
              <a:solidFill>
                <a:srgbClr val="DBF5F9"/>
              </a:solidFill>
            </a:endParaRPr>
          </a:p>
        </p:txBody>
      </p:sp>
      <p:sp>
        <p:nvSpPr>
          <p:cNvPr id="5" name="Footer Placeholder 4"/>
          <p:cNvSpPr>
            <a:spLocks noGrp="1"/>
          </p:cNvSpPr>
          <p:nvPr>
            <p:ph type="ftr" sz="quarter" idx="11"/>
          </p:nvPr>
        </p:nvSpPr>
        <p:spPr/>
        <p:txBody>
          <a:bodyPr/>
          <a:lstStyle>
            <a:extLst/>
          </a:lstStyle>
          <a:p>
            <a:endParaRPr lang="en-US">
              <a:solidFill>
                <a:srgbClr val="DBF5F9"/>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extLst>
      <p:ext uri="{BB962C8B-B14F-4D97-AF65-F5344CB8AC3E}">
        <p14:creationId xmlns:p14="http://schemas.microsoft.com/office/powerpoint/2010/main" val="1922484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solidFill>
                  <a:srgbClr val="DBF5F9"/>
                </a:solidFill>
              </a:rPr>
              <a:pPr/>
              <a:t>2/1/2017</a:t>
            </a:fld>
            <a:endParaRPr lang="en-US">
              <a:solidFill>
                <a:srgbClr val="DBF5F9"/>
              </a:solidFill>
            </a:endParaRPr>
          </a:p>
        </p:txBody>
      </p:sp>
      <p:sp>
        <p:nvSpPr>
          <p:cNvPr id="6" name="Footer Placeholder 5"/>
          <p:cNvSpPr>
            <a:spLocks noGrp="1"/>
          </p:cNvSpPr>
          <p:nvPr>
            <p:ph type="ftr" sz="quarter" idx="11"/>
          </p:nvPr>
        </p:nvSpPr>
        <p:spPr/>
        <p:txBody>
          <a:bodyPr/>
          <a:lstStyle>
            <a:extLst/>
          </a:lstStyle>
          <a:p>
            <a:endParaRPr lang="en-US">
              <a:solidFill>
                <a:srgbClr val="DBF5F9"/>
              </a:solidFill>
            </a:endParaRPr>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3437832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solidFill>
                  <a:srgbClr val="DBF5F9"/>
                </a:solidFill>
              </a:rPr>
              <a:pPr/>
              <a:t>2/1/2017</a:t>
            </a:fld>
            <a:endParaRPr lang="en-US">
              <a:solidFill>
                <a:srgbClr val="DBF5F9"/>
              </a:solidFill>
            </a:endParaRPr>
          </a:p>
        </p:txBody>
      </p:sp>
      <p:sp>
        <p:nvSpPr>
          <p:cNvPr id="8" name="Footer Placeholder 7"/>
          <p:cNvSpPr>
            <a:spLocks noGrp="1"/>
          </p:cNvSpPr>
          <p:nvPr>
            <p:ph type="ftr" sz="quarter" idx="11"/>
          </p:nvPr>
        </p:nvSpPr>
        <p:spPr/>
        <p:txBody>
          <a:bodyPr/>
          <a:lstStyle>
            <a:extLst/>
          </a:lstStyle>
          <a:p>
            <a:endParaRPr lang="en-US">
              <a:solidFill>
                <a:srgbClr val="DBF5F9"/>
              </a:solidFill>
            </a:endParaRPr>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extLst>
      <p:ext uri="{BB962C8B-B14F-4D97-AF65-F5344CB8AC3E}">
        <p14:creationId xmlns:p14="http://schemas.microsoft.com/office/powerpoint/2010/main" val="450797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solidFill>
                  <a:srgbClr val="DBF5F9"/>
                </a:solidFill>
              </a:rPr>
              <a:pPr/>
              <a:t>2/1/2017</a:t>
            </a:fld>
            <a:endParaRPr lang="en-US">
              <a:solidFill>
                <a:srgbClr val="DBF5F9"/>
              </a:solidFill>
            </a:endParaRPr>
          </a:p>
        </p:txBody>
      </p:sp>
      <p:sp>
        <p:nvSpPr>
          <p:cNvPr id="4" name="Footer Placeholder 3"/>
          <p:cNvSpPr>
            <a:spLocks noGrp="1"/>
          </p:cNvSpPr>
          <p:nvPr>
            <p:ph type="ftr" sz="quarter" idx="11"/>
          </p:nvPr>
        </p:nvSpPr>
        <p:spPr/>
        <p:txBody>
          <a:bodyPr/>
          <a:lstStyle>
            <a:extLst/>
          </a:lstStyle>
          <a:p>
            <a:endParaRPr lang="en-US">
              <a:solidFill>
                <a:srgbClr val="DBF5F9"/>
              </a:solidFill>
            </a:endParaRPr>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2659158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solidFill>
                  <a:srgbClr val="DBF5F9"/>
                </a:solidFill>
              </a:rPr>
              <a:pPr/>
              <a:t>2/1/2017</a:t>
            </a:fld>
            <a:endParaRPr lang="en-US">
              <a:solidFill>
                <a:srgbClr val="DBF5F9"/>
              </a:solidFill>
            </a:endParaRPr>
          </a:p>
        </p:txBody>
      </p:sp>
      <p:sp>
        <p:nvSpPr>
          <p:cNvPr id="3" name="Footer Placeholder 2"/>
          <p:cNvSpPr>
            <a:spLocks noGrp="1"/>
          </p:cNvSpPr>
          <p:nvPr>
            <p:ph type="ftr" sz="quarter" idx="11"/>
          </p:nvPr>
        </p:nvSpPr>
        <p:spPr/>
        <p:txBody>
          <a:bodyPr/>
          <a:lstStyle>
            <a:extLst/>
          </a:lstStyle>
          <a:p>
            <a:endParaRPr lang="en-US">
              <a:solidFill>
                <a:srgbClr val="DBF5F9"/>
              </a:solidFill>
            </a:endParaRPr>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2941556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solidFill>
                  <a:srgbClr val="DBF5F9"/>
                </a:solidFill>
              </a:rPr>
              <a:pPr/>
              <a:t>2/1/2017</a:t>
            </a:fld>
            <a:endParaRPr lang="en-US">
              <a:solidFill>
                <a:srgbClr val="DBF5F9"/>
              </a:solidFill>
            </a:endParaRPr>
          </a:p>
        </p:txBody>
      </p:sp>
      <p:sp>
        <p:nvSpPr>
          <p:cNvPr id="6" name="Footer Placeholder 5"/>
          <p:cNvSpPr>
            <a:spLocks noGrp="1"/>
          </p:cNvSpPr>
          <p:nvPr>
            <p:ph type="ftr" sz="quarter" idx="11"/>
          </p:nvPr>
        </p:nvSpPr>
        <p:spPr/>
        <p:txBody>
          <a:bodyPr/>
          <a:lstStyle>
            <a:extLst/>
          </a:lstStyle>
          <a:p>
            <a:endParaRPr lang="en-US">
              <a:solidFill>
                <a:srgbClr val="DBF5F9"/>
              </a:solidFill>
            </a:endParaRPr>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3436759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1D8BD707-D9CF-40AE-B4C6-C98DA3205C09}" type="datetimeFigureOut">
              <a:rPr lang="en-US" smtClean="0">
                <a:solidFill>
                  <a:srgbClr val="DBF5F9"/>
                </a:solidFill>
              </a:rPr>
              <a:pPr/>
              <a:t>2/1/2017</a:t>
            </a:fld>
            <a:endParaRPr lang="en-US">
              <a:solidFill>
                <a:srgbClr val="DBF5F9"/>
              </a:solidFill>
            </a:endParaRPr>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solidFill>
                <a:srgbClr val="DBF5F9"/>
              </a:solidFill>
            </a:endParaRPr>
          </a:p>
        </p:txBody>
      </p:sp>
      <p:sp>
        <p:nvSpPr>
          <p:cNvPr id="7" name="Slide Number Placeholder 6"/>
          <p:cNvSpPr>
            <a:spLocks noGrp="1"/>
          </p:cNvSpPr>
          <p:nvPr>
            <p:ph type="sldNum" sz="quarter" idx="12"/>
          </p:nvPr>
        </p:nvSpPr>
        <p:spPr>
          <a:xfrm>
            <a:off x="8610600" y="55499"/>
            <a:ext cx="457200" cy="365125"/>
          </a:xfrm>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453349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1D8BD707-D9CF-40AE-B4C6-C98DA3205C09}" type="datetimeFigureOut">
              <a:rPr lang="en-US" smtClean="0">
                <a:solidFill>
                  <a:srgbClr val="DBF5F9"/>
                </a:solidFill>
              </a:rPr>
              <a:pPr/>
              <a:t>2/1/2017</a:t>
            </a:fld>
            <a:endParaRPr lang="en-US">
              <a:solidFill>
                <a:srgbClr val="DBF5F9"/>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solidFill>
                <a:srgbClr val="DBF5F9"/>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377485937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057400"/>
            <a:ext cx="7772400" cy="914400"/>
          </a:xfrm>
        </p:spPr>
        <p:txBody>
          <a:bodyPr/>
          <a:lstStyle/>
          <a:p>
            <a:r>
              <a:rPr lang="en-AU" dirty="0" smtClean="0"/>
              <a:t>                                       </a:t>
            </a:r>
            <a:endParaRPr lang="en-AU" i="1" dirty="0"/>
          </a:p>
        </p:txBody>
      </p:sp>
      <p:sp>
        <p:nvSpPr>
          <p:cNvPr id="3" name="Content Placeholder 2"/>
          <p:cNvSpPr>
            <a:spLocks noGrp="1"/>
          </p:cNvSpPr>
          <p:nvPr>
            <p:ph idx="1"/>
          </p:nvPr>
        </p:nvSpPr>
        <p:spPr>
          <a:xfrm>
            <a:off x="5410200" y="-166643"/>
            <a:ext cx="3429000" cy="5791200"/>
          </a:xfrm>
        </p:spPr>
        <p:txBody>
          <a:bodyPr/>
          <a:lstStyle/>
          <a:p>
            <a:pPr marL="68580" indent="0">
              <a:buNone/>
            </a:pPr>
            <a:r>
              <a:rPr lang="en-AU" i="1" dirty="0" smtClean="0">
                <a:latin typeface="Times New Roman" pitchFamily="18" charset="0"/>
                <a:cs typeface="Times New Roman" pitchFamily="18" charset="0"/>
              </a:rPr>
              <a:t>                                   </a:t>
            </a:r>
          </a:p>
          <a:p>
            <a:pPr marL="68580" indent="0">
              <a:buNone/>
            </a:pPr>
            <a:r>
              <a:rPr lang="en-AU" i="1" dirty="0" smtClean="0">
                <a:latin typeface="Times New Roman" pitchFamily="18" charset="0"/>
                <a:cs typeface="Times New Roman" pitchFamily="18" charset="0"/>
              </a:rPr>
              <a:t> 	</a:t>
            </a:r>
            <a:endParaRPr lang="en-AU" i="1" dirty="0">
              <a:latin typeface="Times New Roman" pitchFamily="18" charset="0"/>
              <a:cs typeface="Times New Roman" pitchFamily="18" charset="0"/>
            </a:endParaRPr>
          </a:p>
        </p:txBody>
      </p:sp>
      <p:pic>
        <p:nvPicPr>
          <p:cNvPr id="11" name="Picture 10" descr="\\ntapprdfs01n01.rmit.internal\el5\e06915\calculator-385506_192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2469" y="4267200"/>
            <a:ext cx="3061531" cy="2438400"/>
          </a:xfrm>
          <a:prstGeom prst="rect">
            <a:avLst/>
          </a:prstGeom>
          <a:noFill/>
          <a:ln>
            <a:noFill/>
          </a:ln>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6606" y="-11209"/>
            <a:ext cx="5337394" cy="358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ntapprdfs01n01.rmit.internal\el5\e06915\businessman-1492563_1920.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531" y="3570903"/>
            <a:ext cx="6096000" cy="3286385"/>
          </a:xfrm>
          <a:prstGeom prst="rect">
            <a:avLst/>
          </a:prstGeom>
          <a:noFill/>
          <a:ln>
            <a:noFill/>
          </a:ln>
        </p:spPr>
      </p:pic>
      <p:sp>
        <p:nvSpPr>
          <p:cNvPr id="4" name="Rectangle 3"/>
          <p:cNvSpPr/>
          <p:nvPr/>
        </p:nvSpPr>
        <p:spPr>
          <a:xfrm>
            <a:off x="0" y="-11209"/>
            <a:ext cx="4572000" cy="3221395"/>
          </a:xfrm>
          <a:prstGeom prst="rect">
            <a:avLst/>
          </a:prstGeom>
        </p:spPr>
        <p:txBody>
          <a:bodyPr>
            <a:spAutoFit/>
          </a:bodyPr>
          <a:lstStyle/>
          <a:p>
            <a:pPr marL="68580" lvl="0">
              <a:spcBef>
                <a:spcPts val="700"/>
              </a:spcBef>
              <a:buClr>
                <a:srgbClr val="DBF5F9"/>
              </a:buClr>
              <a:buSzPct val="95000"/>
            </a:pPr>
            <a:r>
              <a:rPr lang="en-AU" sz="3000" i="1" dirty="0" smtClean="0">
                <a:solidFill>
                  <a:prstClr val="white"/>
                </a:solidFill>
                <a:latin typeface="Times New Roman" pitchFamily="18" charset="0"/>
                <a:cs typeface="Times New Roman" pitchFamily="18" charset="0"/>
              </a:rPr>
              <a:t>       Valuation  </a:t>
            </a:r>
            <a:r>
              <a:rPr lang="en-AU" sz="3000" i="1" dirty="0">
                <a:solidFill>
                  <a:prstClr val="white"/>
                </a:solidFill>
                <a:latin typeface="Times New Roman" pitchFamily="18" charset="0"/>
                <a:cs typeface="Times New Roman" pitchFamily="18" charset="0"/>
              </a:rPr>
              <a:t>of </a:t>
            </a:r>
          </a:p>
          <a:p>
            <a:pPr marL="68580" lvl="0">
              <a:spcBef>
                <a:spcPts val="700"/>
              </a:spcBef>
              <a:buClr>
                <a:srgbClr val="DBF5F9"/>
              </a:buClr>
              <a:buSzPct val="95000"/>
            </a:pPr>
            <a:r>
              <a:rPr lang="en-AU" sz="3000" i="1" dirty="0">
                <a:solidFill>
                  <a:prstClr val="white"/>
                </a:solidFill>
                <a:latin typeface="Times New Roman" pitchFamily="18" charset="0"/>
                <a:cs typeface="Times New Roman" pitchFamily="18" charset="0"/>
              </a:rPr>
              <a:t>          the Firm’s                     	Cash Flows</a:t>
            </a:r>
          </a:p>
          <a:p>
            <a:pPr marL="68580" lvl="0">
              <a:spcBef>
                <a:spcPts val="700"/>
              </a:spcBef>
              <a:buClr>
                <a:srgbClr val="DBF5F9"/>
              </a:buClr>
              <a:buSzPct val="95000"/>
            </a:pPr>
            <a:r>
              <a:rPr lang="en-AU" sz="3000" i="1" dirty="0">
                <a:solidFill>
                  <a:prstClr val="white"/>
                </a:solidFill>
                <a:latin typeface="Times New Roman" pitchFamily="18" charset="0"/>
                <a:cs typeface="Times New Roman" pitchFamily="18" charset="0"/>
              </a:rPr>
              <a:t>          (Revisited</a:t>
            </a:r>
            <a:r>
              <a:rPr lang="en-AU" sz="3000" i="1" dirty="0" smtClean="0">
                <a:solidFill>
                  <a:prstClr val="white"/>
                </a:solidFill>
                <a:latin typeface="Times New Roman" pitchFamily="18" charset="0"/>
                <a:cs typeface="Times New Roman" pitchFamily="18" charset="0"/>
              </a:rPr>
              <a:t>)</a:t>
            </a:r>
          </a:p>
          <a:p>
            <a:pPr marL="68580" lvl="0">
              <a:spcBef>
                <a:spcPts val="700"/>
              </a:spcBef>
              <a:buClr>
                <a:srgbClr val="DBF5F9"/>
              </a:buClr>
              <a:buSzPct val="95000"/>
            </a:pPr>
            <a:r>
              <a:rPr lang="en-AU" sz="3000" i="1" dirty="0">
                <a:solidFill>
                  <a:prstClr val="white"/>
                </a:solidFill>
                <a:latin typeface="Times New Roman" pitchFamily="18" charset="0"/>
                <a:cs typeface="Times New Roman" pitchFamily="18" charset="0"/>
              </a:rPr>
              <a:t>	</a:t>
            </a:r>
          </a:p>
          <a:p>
            <a:pPr marL="68580" lvl="0">
              <a:spcBef>
                <a:spcPts val="700"/>
              </a:spcBef>
              <a:buClr>
                <a:srgbClr val="DBF5F9"/>
              </a:buClr>
              <a:buSzPct val="95000"/>
            </a:pPr>
            <a:r>
              <a:rPr lang="en-AU" sz="3000" i="1" dirty="0" smtClean="0">
                <a:solidFill>
                  <a:prstClr val="white"/>
                </a:solidFill>
                <a:latin typeface="Times New Roman" pitchFamily="18" charset="0"/>
                <a:cs typeface="Times New Roman" pitchFamily="18" charset="0"/>
              </a:rPr>
              <a:t>           </a:t>
            </a:r>
            <a:r>
              <a:rPr lang="en-AU" sz="3000" i="1" dirty="0">
                <a:solidFill>
                  <a:prstClr val="white"/>
                </a:solidFill>
                <a:latin typeface="Times New Roman" pitchFamily="18" charset="0"/>
                <a:cs typeface="Times New Roman" pitchFamily="18" charset="0"/>
              </a:rPr>
              <a:t>Chapter 15</a:t>
            </a:r>
          </a:p>
        </p:txBody>
      </p:sp>
    </p:spTree>
    <p:extLst>
      <p:ext uri="{BB962C8B-B14F-4D97-AF65-F5344CB8AC3E}">
        <p14:creationId xmlns:p14="http://schemas.microsoft.com/office/powerpoint/2010/main" val="23608228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0" dur="500"/>
                                        <p:tgtEl>
                                          <p:spTgt spid="4">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3" dur="500"/>
                                        <p:tgtEl>
                                          <p:spTgt spid="4">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6" dur="500"/>
                                        <p:tgtEl>
                                          <p:spTgt spid="4">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randombar(horizontal)">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554736"/>
          </a:xfrm>
        </p:spPr>
        <p:txBody>
          <a:bodyPr/>
          <a:lstStyle/>
          <a:p>
            <a:r>
              <a:rPr lang="en-US" sz="2800" dirty="0">
                <a:solidFill>
                  <a:srgbClr val="DBF5F9">
                    <a:satMod val="200000"/>
                  </a:srgbClr>
                </a:solidFill>
                <a:latin typeface="Times New Roman"/>
                <a:ea typeface="Times New Roman"/>
                <a:cs typeface="Times New Roman"/>
              </a:rPr>
              <a:t>(2) </a:t>
            </a:r>
            <a:r>
              <a:rPr lang="en-US" sz="2800" i="1" dirty="0">
                <a:solidFill>
                  <a:srgbClr val="DBF5F9">
                    <a:satMod val="200000"/>
                  </a:srgbClr>
                </a:solidFill>
                <a:latin typeface="Times New Roman"/>
                <a:ea typeface="Times New Roman"/>
                <a:cs typeface="Times New Roman"/>
              </a:rPr>
              <a:t>The capital cash flow (</a:t>
            </a:r>
            <a:r>
              <a:rPr lang="en-US" sz="2800" i="1" dirty="0" err="1">
                <a:solidFill>
                  <a:srgbClr val="DBF5F9">
                    <a:satMod val="200000"/>
                  </a:srgbClr>
                </a:solidFill>
                <a:latin typeface="Times New Roman"/>
                <a:ea typeface="Times New Roman"/>
                <a:cs typeface="Times New Roman"/>
              </a:rPr>
              <a:t>CCF</a:t>
            </a:r>
            <a:r>
              <a:rPr lang="en-US" sz="2800" i="1" dirty="0">
                <a:solidFill>
                  <a:srgbClr val="DBF5F9">
                    <a:satMod val="200000"/>
                  </a:srgbClr>
                </a:solidFill>
                <a:latin typeface="Times New Roman"/>
                <a:ea typeface="Times New Roman"/>
                <a:cs typeface="Times New Roman"/>
              </a:rPr>
              <a:t>) method</a:t>
            </a:r>
            <a:r>
              <a:rPr lang="en-US" sz="2800" dirty="0">
                <a:solidFill>
                  <a:srgbClr val="DBF5F9">
                    <a:satMod val="200000"/>
                  </a:srgbClr>
                </a:solidFill>
                <a:latin typeface="Times New Roman"/>
                <a:ea typeface="Times New Roman"/>
                <a:cs typeface="Times New Roman"/>
              </a:rPr>
              <a:t> (</a:t>
            </a:r>
            <a:r>
              <a:rPr lang="en-US" sz="2800" i="1" dirty="0" err="1">
                <a:solidFill>
                  <a:srgbClr val="DBF5F9">
                    <a:satMod val="200000"/>
                  </a:srgbClr>
                </a:solidFill>
                <a:latin typeface="Times New Roman"/>
                <a:ea typeface="Times New Roman"/>
                <a:cs typeface="Times New Roman"/>
              </a:rPr>
              <a:t>cont</a:t>
            </a:r>
            <a:r>
              <a:rPr lang="en-US" sz="2800" dirty="0">
                <a:solidFill>
                  <a:srgbClr val="DBF5F9">
                    <a:satMod val="200000"/>
                  </a:srgbClr>
                </a:solidFill>
                <a:latin typeface="Times New Roman"/>
                <a:ea typeface="Times New Roman"/>
                <a:cs typeface="Times New Roman"/>
              </a:rPr>
              <a:t>)</a:t>
            </a:r>
            <a:endParaRPr lang="en-AU" dirty="0"/>
          </a:p>
        </p:txBody>
      </p:sp>
      <p:sp>
        <p:nvSpPr>
          <p:cNvPr id="3" name="Content Placeholder 2"/>
          <p:cNvSpPr>
            <a:spLocks noGrp="1"/>
          </p:cNvSpPr>
          <p:nvPr>
            <p:ph idx="1"/>
          </p:nvPr>
        </p:nvSpPr>
        <p:spPr>
          <a:xfrm>
            <a:off x="914400" y="1143000"/>
            <a:ext cx="7772400" cy="5212560"/>
          </a:xfrm>
        </p:spPr>
        <p:txBody>
          <a:bodyPr>
            <a:normAutofit fontScale="70000" lnSpcReduction="20000"/>
          </a:bodyPr>
          <a:lstStyle/>
          <a:p>
            <a:pPr algn="just">
              <a:lnSpc>
                <a:spcPct val="200000"/>
              </a:lnSpc>
              <a:spcAft>
                <a:spcPts val="0"/>
              </a:spcAft>
            </a:pPr>
            <a:r>
              <a:rPr lang="en-US" sz="3200" i="1" dirty="0" smtClean="0">
                <a:latin typeface="Times New Roman"/>
                <a:ea typeface="Times New Roman"/>
                <a:cs typeface="Times New Roman"/>
              </a:rPr>
              <a:t>We have the debt component , </a:t>
            </a:r>
            <a:r>
              <a:rPr lang="en-US" sz="3200" i="1" dirty="0" err="1" smtClean="0">
                <a:latin typeface="Times New Roman"/>
                <a:ea typeface="Times New Roman"/>
                <a:cs typeface="Times New Roman"/>
              </a:rPr>
              <a:t>CFD</a:t>
            </a:r>
            <a:r>
              <a:rPr lang="en-US" sz="3200" dirty="0" smtClean="0">
                <a:latin typeface="Times New Roman"/>
                <a:ea typeface="Times New Roman"/>
                <a:cs typeface="Times New Roman"/>
              </a:rPr>
              <a:t> </a:t>
            </a:r>
            <a:r>
              <a:rPr lang="en-US" sz="3200" dirty="0">
                <a:latin typeface="Times New Roman"/>
                <a:ea typeface="Times New Roman"/>
                <a:cs typeface="Times New Roman"/>
              </a:rPr>
              <a:t>= cash flow to debt, </a:t>
            </a:r>
            <a:endParaRPr lang="en-US" sz="3200" dirty="0" smtClean="0">
              <a:latin typeface="Times New Roman"/>
              <a:ea typeface="Times New Roman"/>
              <a:cs typeface="Times New Roman"/>
            </a:endParaRPr>
          </a:p>
          <a:p>
            <a:pPr algn="just">
              <a:lnSpc>
                <a:spcPct val="200000"/>
              </a:lnSpc>
              <a:spcAft>
                <a:spcPts val="0"/>
              </a:spcAft>
            </a:pPr>
            <a:r>
              <a:rPr lang="en-US" sz="3200" dirty="0" smtClean="0">
                <a:latin typeface="Times New Roman"/>
                <a:ea typeface="Times New Roman"/>
                <a:cs typeface="Times New Roman"/>
              </a:rPr>
              <a:t>which </a:t>
            </a:r>
            <a:r>
              <a:rPr lang="en-US" sz="3200" dirty="0">
                <a:latin typeface="Times New Roman"/>
                <a:ea typeface="Times New Roman"/>
                <a:cs typeface="Times New Roman"/>
              </a:rPr>
              <a:t>is the interest payment on the debt (= </a:t>
            </a:r>
            <a:r>
              <a:rPr lang="en-US" sz="3200" i="1" dirty="0">
                <a:latin typeface="Times New Roman"/>
                <a:ea typeface="Times New Roman"/>
                <a:cs typeface="Times New Roman"/>
              </a:rPr>
              <a:t>DEBT x </a:t>
            </a:r>
            <a:r>
              <a:rPr lang="en-US" sz="3200" i="1" dirty="0" err="1">
                <a:latin typeface="Times New Roman"/>
                <a:ea typeface="Times New Roman"/>
                <a:cs typeface="Times New Roman"/>
              </a:rPr>
              <a:t>i</a:t>
            </a:r>
            <a:r>
              <a:rPr lang="en-US" sz="3200" i="1" baseline="-25000" dirty="0" err="1">
                <a:latin typeface="Times New Roman"/>
                <a:ea typeface="Times New Roman"/>
                <a:cs typeface="Times New Roman"/>
              </a:rPr>
              <a:t>D</a:t>
            </a:r>
            <a:r>
              <a:rPr lang="en-US" sz="3200" dirty="0">
                <a:latin typeface="Times New Roman"/>
                <a:ea typeface="Times New Roman"/>
                <a:cs typeface="Times New Roman"/>
              </a:rPr>
              <a:t>,) plus any repayment of the borrowed </a:t>
            </a:r>
            <a:r>
              <a:rPr lang="en-US" sz="3200" dirty="0" smtClean="0">
                <a:latin typeface="Times New Roman"/>
                <a:ea typeface="Times New Roman"/>
                <a:cs typeface="Times New Roman"/>
              </a:rPr>
              <a:t>principal:</a:t>
            </a:r>
            <a:endParaRPr lang="en-AU" sz="2800" dirty="0" smtClean="0">
              <a:latin typeface="Calibri"/>
              <a:ea typeface="Times New Roman"/>
              <a:cs typeface="Times New Roman"/>
            </a:endParaRPr>
          </a:p>
          <a:p>
            <a:pPr algn="just">
              <a:lnSpc>
                <a:spcPct val="200000"/>
              </a:lnSpc>
              <a:spcAft>
                <a:spcPts val="0"/>
              </a:spcAft>
            </a:pPr>
            <a:r>
              <a:rPr lang="en-AU" sz="2800" i="1" dirty="0" smtClean="0">
                <a:latin typeface="Calibri"/>
                <a:ea typeface="Times New Roman"/>
                <a:cs typeface="Times New Roman"/>
              </a:rPr>
              <a:t>    </a:t>
            </a:r>
            <a:r>
              <a:rPr lang="en-US" sz="3200" i="1" dirty="0" err="1" smtClean="0">
                <a:latin typeface="Times New Roman"/>
                <a:ea typeface="Times New Roman"/>
                <a:cs typeface="Times New Roman"/>
              </a:rPr>
              <a:t>CFD</a:t>
            </a:r>
            <a:r>
              <a:rPr lang="en-US" sz="3200" dirty="0" smtClean="0">
                <a:latin typeface="Times New Roman"/>
                <a:ea typeface="Times New Roman"/>
                <a:cs typeface="Times New Roman"/>
              </a:rPr>
              <a:t> </a:t>
            </a:r>
            <a:r>
              <a:rPr lang="en-US" sz="3200" dirty="0">
                <a:latin typeface="Times New Roman"/>
                <a:ea typeface="Times New Roman"/>
                <a:cs typeface="Times New Roman"/>
              </a:rPr>
              <a:t>= </a:t>
            </a:r>
            <a:r>
              <a:rPr lang="en-US" sz="3200" i="1" dirty="0">
                <a:latin typeface="Times New Roman"/>
                <a:ea typeface="Times New Roman"/>
                <a:cs typeface="Times New Roman"/>
              </a:rPr>
              <a:t>DEBT x </a:t>
            </a:r>
            <a:r>
              <a:rPr lang="en-US" sz="3200" i="1" dirty="0" err="1">
                <a:latin typeface="Times New Roman"/>
                <a:ea typeface="Times New Roman"/>
                <a:cs typeface="Times New Roman"/>
              </a:rPr>
              <a:t>i</a:t>
            </a:r>
            <a:r>
              <a:rPr lang="en-US" sz="3200" i="1" baseline="-25000" dirty="0" err="1">
                <a:latin typeface="Times New Roman"/>
                <a:ea typeface="Times New Roman"/>
                <a:cs typeface="Times New Roman"/>
              </a:rPr>
              <a:t>D</a:t>
            </a:r>
            <a:r>
              <a:rPr lang="en-US" sz="3200" dirty="0">
                <a:latin typeface="Times New Roman"/>
                <a:ea typeface="Times New Roman"/>
                <a:cs typeface="Times New Roman"/>
              </a:rPr>
              <a:t>  +  </a:t>
            </a:r>
            <a:r>
              <a:rPr lang="en-US" sz="3200" i="1" dirty="0">
                <a:latin typeface="Times New Roman"/>
                <a:ea typeface="Times New Roman"/>
                <a:cs typeface="Times New Roman"/>
              </a:rPr>
              <a:t>repayment of the debt </a:t>
            </a:r>
            <a:r>
              <a:rPr lang="en-US" sz="3200" i="1" dirty="0" smtClean="0">
                <a:latin typeface="Times New Roman"/>
                <a:ea typeface="Times New Roman"/>
                <a:cs typeface="Times New Roman"/>
              </a:rPr>
              <a:t>principal  </a:t>
            </a:r>
            <a:r>
              <a:rPr lang="en-US" sz="3200" dirty="0" smtClean="0">
                <a:latin typeface="Times New Roman"/>
                <a:ea typeface="Times New Roman"/>
                <a:cs typeface="Times New Roman"/>
              </a:rPr>
              <a:t>     </a:t>
            </a:r>
            <a:r>
              <a:rPr lang="en-US" sz="2200" dirty="0" smtClean="0">
                <a:latin typeface="Times New Roman"/>
                <a:ea typeface="Times New Roman"/>
                <a:cs typeface="Times New Roman"/>
              </a:rPr>
              <a:t>(15.5</a:t>
            </a:r>
            <a:r>
              <a:rPr lang="en-US" sz="2200" dirty="0">
                <a:latin typeface="Times New Roman"/>
                <a:ea typeface="Times New Roman"/>
                <a:cs typeface="Times New Roman"/>
              </a:rPr>
              <a:t>)</a:t>
            </a:r>
            <a:endParaRPr lang="en-AU" sz="2200" dirty="0">
              <a:latin typeface="Calibri"/>
              <a:ea typeface="Calibri"/>
              <a:cs typeface="Times New Roman"/>
            </a:endParaRPr>
          </a:p>
          <a:p>
            <a:pPr algn="just">
              <a:lnSpc>
                <a:spcPct val="200000"/>
              </a:lnSpc>
              <a:spcAft>
                <a:spcPts val="0"/>
              </a:spcAft>
            </a:pPr>
            <a:r>
              <a:rPr lang="en-US" sz="3100" i="1" dirty="0" smtClean="0">
                <a:solidFill>
                  <a:prstClr val="white"/>
                </a:solidFill>
                <a:latin typeface="Times New Roman"/>
                <a:ea typeface="Times New Roman"/>
                <a:cs typeface="Times New Roman"/>
              </a:rPr>
              <a:t>  -     and the equity component,</a:t>
            </a:r>
            <a:r>
              <a:rPr lang="en-US" sz="3200" i="1" dirty="0" smtClean="0">
                <a:latin typeface="Times New Roman"/>
                <a:ea typeface="Times New Roman"/>
                <a:cs typeface="Times New Roman"/>
              </a:rPr>
              <a:t>  </a:t>
            </a:r>
            <a:endParaRPr lang="en-US" sz="3200" i="1" dirty="0" smtClean="0">
              <a:latin typeface="Times New Roman"/>
              <a:ea typeface="Times New Roman"/>
              <a:cs typeface="Times New Roman"/>
            </a:endParaRPr>
          </a:p>
          <a:p>
            <a:pPr algn="just">
              <a:lnSpc>
                <a:spcPct val="200000"/>
              </a:lnSpc>
              <a:spcAft>
                <a:spcPts val="0"/>
              </a:spcAft>
            </a:pPr>
            <a:r>
              <a:rPr lang="en-US" sz="3200" i="1" dirty="0" err="1" smtClean="0">
                <a:latin typeface="Times New Roman"/>
                <a:ea typeface="Times New Roman"/>
                <a:cs typeface="Times New Roman"/>
              </a:rPr>
              <a:t>CFE</a:t>
            </a:r>
            <a:r>
              <a:rPr lang="en-US" sz="3200" dirty="0" smtClean="0">
                <a:latin typeface="Times New Roman"/>
                <a:ea typeface="Times New Roman"/>
                <a:cs typeface="Times New Roman"/>
              </a:rPr>
              <a:t> </a:t>
            </a:r>
            <a:r>
              <a:rPr lang="en-US" sz="3200" dirty="0">
                <a:latin typeface="Times New Roman"/>
                <a:ea typeface="Times New Roman"/>
                <a:cs typeface="Times New Roman"/>
              </a:rPr>
              <a:t>= the cash flow to equity, </a:t>
            </a:r>
            <a:r>
              <a:rPr lang="en-US" sz="3200" dirty="0" smtClean="0">
                <a:latin typeface="Times New Roman"/>
                <a:ea typeface="Times New Roman"/>
                <a:cs typeface="Times New Roman"/>
              </a:rPr>
              <a:t> as </a:t>
            </a:r>
            <a:r>
              <a:rPr lang="en-US" sz="3200" dirty="0" err="1">
                <a:latin typeface="Times New Roman"/>
                <a:ea typeface="Times New Roman"/>
                <a:cs typeface="Times New Roman"/>
              </a:rPr>
              <a:t>Eqn</a:t>
            </a:r>
            <a:r>
              <a:rPr lang="en-US" sz="3200" dirty="0">
                <a:latin typeface="Times New Roman"/>
                <a:ea typeface="Times New Roman"/>
                <a:cs typeface="Times New Roman"/>
              </a:rPr>
              <a:t> 9.1:</a:t>
            </a:r>
            <a:endParaRPr lang="en-AU" sz="2800" dirty="0">
              <a:latin typeface="Calibri"/>
              <a:ea typeface="Calibri"/>
              <a:cs typeface="Times New Roman"/>
            </a:endParaRPr>
          </a:p>
          <a:p>
            <a:pPr algn="just">
              <a:lnSpc>
                <a:spcPct val="200000"/>
              </a:lnSpc>
              <a:spcAft>
                <a:spcPts val="0"/>
              </a:spcAft>
            </a:pPr>
            <a:r>
              <a:rPr lang="en-US" sz="3200" dirty="0">
                <a:latin typeface="Times New Roman"/>
                <a:ea typeface="Times New Roman"/>
                <a:cs typeface="Times New Roman"/>
              </a:rPr>
              <a:t>  </a:t>
            </a:r>
            <a:r>
              <a:rPr lang="en-US" sz="3200" dirty="0" smtClean="0">
                <a:latin typeface="Times New Roman"/>
                <a:ea typeface="Calibri"/>
              </a:rPr>
              <a:t>   </a:t>
            </a:r>
            <a:r>
              <a:rPr lang="en-US" sz="3200" i="1" dirty="0" err="1" smtClean="0">
                <a:latin typeface="Times New Roman"/>
                <a:ea typeface="Calibri"/>
              </a:rPr>
              <a:t>CFE</a:t>
            </a:r>
            <a:r>
              <a:rPr lang="en-US" sz="3200" i="1" dirty="0" smtClean="0">
                <a:latin typeface="Times New Roman"/>
                <a:ea typeface="Calibri"/>
              </a:rPr>
              <a:t>  </a:t>
            </a:r>
            <a:r>
              <a:rPr lang="en-US" sz="3200" dirty="0">
                <a:latin typeface="Times New Roman"/>
                <a:ea typeface="Calibri"/>
              </a:rPr>
              <a:t>= [</a:t>
            </a:r>
            <a:r>
              <a:rPr lang="en-US" sz="3200" i="1" dirty="0">
                <a:latin typeface="Times New Roman"/>
                <a:ea typeface="Calibri"/>
              </a:rPr>
              <a:t>EBIT</a:t>
            </a:r>
            <a:r>
              <a:rPr lang="en-US" sz="3200" dirty="0">
                <a:latin typeface="Times New Roman"/>
                <a:ea typeface="Calibri"/>
              </a:rPr>
              <a:t> - </a:t>
            </a:r>
            <a:r>
              <a:rPr lang="en-US" sz="3200" i="1" dirty="0" err="1">
                <a:latin typeface="Times New Roman"/>
                <a:ea typeface="Calibri"/>
              </a:rPr>
              <a:t>DEBT</a:t>
            </a:r>
            <a:r>
              <a:rPr lang="en-US" sz="3200" dirty="0" err="1">
                <a:latin typeface="Times New Roman"/>
                <a:ea typeface="Calibri"/>
              </a:rPr>
              <a:t>.</a:t>
            </a:r>
            <a:r>
              <a:rPr lang="en-US" sz="3200" i="1" dirty="0" err="1">
                <a:latin typeface="Times New Roman"/>
                <a:ea typeface="Calibri"/>
              </a:rPr>
              <a:t>i</a:t>
            </a:r>
            <a:r>
              <a:rPr lang="en-US" sz="3200" i="1" baseline="-25000" dirty="0" err="1">
                <a:latin typeface="Times New Roman"/>
                <a:ea typeface="Calibri"/>
              </a:rPr>
              <a:t>D</a:t>
            </a:r>
            <a:r>
              <a:rPr lang="en-US" sz="3200" dirty="0">
                <a:latin typeface="Times New Roman"/>
                <a:ea typeface="Calibri"/>
              </a:rPr>
              <a:t>](1-</a:t>
            </a:r>
            <a:r>
              <a:rPr lang="en-US" sz="3200" i="1" dirty="0">
                <a:latin typeface="Times New Roman"/>
                <a:ea typeface="Calibri"/>
              </a:rPr>
              <a:t>T</a:t>
            </a:r>
            <a:r>
              <a:rPr lang="en-US" sz="3200" i="1" baseline="-25000" dirty="0">
                <a:latin typeface="Times New Roman"/>
                <a:ea typeface="Calibri"/>
              </a:rPr>
              <a:t>c</a:t>
            </a:r>
            <a:r>
              <a:rPr lang="en-US" sz="3200" dirty="0">
                <a:latin typeface="Times New Roman"/>
                <a:ea typeface="Calibri"/>
              </a:rPr>
              <a:t>) + </a:t>
            </a:r>
            <a:r>
              <a:rPr lang="en-US" sz="3200" i="1" dirty="0" err="1">
                <a:latin typeface="Times New Roman"/>
                <a:ea typeface="Calibri"/>
              </a:rPr>
              <a:t>DEP&amp;A</a:t>
            </a:r>
            <a:r>
              <a:rPr lang="en-US" sz="3200" dirty="0">
                <a:latin typeface="Times New Roman"/>
                <a:ea typeface="Calibri"/>
              </a:rPr>
              <a:t> – </a:t>
            </a:r>
            <a:r>
              <a:rPr lang="en-US" sz="3200" i="1" dirty="0" err="1">
                <a:latin typeface="Times New Roman"/>
                <a:ea typeface="Calibri"/>
              </a:rPr>
              <a:t>NINV</a:t>
            </a:r>
            <a:r>
              <a:rPr lang="en-US" sz="3200" i="1" dirty="0">
                <a:latin typeface="Times New Roman"/>
                <a:ea typeface="Calibri"/>
              </a:rPr>
              <a:t> </a:t>
            </a:r>
            <a:endParaRPr lang="en-US" sz="3200" i="1" dirty="0" smtClean="0">
              <a:latin typeface="Times New Roman"/>
              <a:ea typeface="Calibri"/>
            </a:endParaRPr>
          </a:p>
          <a:p>
            <a:pPr marL="68580" indent="0">
              <a:buNone/>
            </a:pPr>
            <a:r>
              <a:rPr lang="en-US" sz="3200" i="1" dirty="0" smtClean="0">
                <a:latin typeface="Times New Roman"/>
                <a:ea typeface="Calibri"/>
              </a:rPr>
              <a:t>                                - </a:t>
            </a:r>
            <a:r>
              <a:rPr lang="en-US" sz="3200" i="1" dirty="0">
                <a:latin typeface="Times New Roman"/>
                <a:ea typeface="Times New Roman"/>
              </a:rPr>
              <a:t>repayment of the debt principal</a:t>
            </a:r>
            <a:r>
              <a:rPr lang="en-US" sz="3200" i="1" dirty="0">
                <a:latin typeface="Times New Roman"/>
                <a:ea typeface="Calibri"/>
              </a:rPr>
              <a:t>    	</a:t>
            </a:r>
            <a:endParaRPr lang="en-AU" dirty="0"/>
          </a:p>
        </p:txBody>
      </p:sp>
    </p:spTree>
    <p:extLst>
      <p:ext uri="{BB962C8B-B14F-4D97-AF65-F5344CB8AC3E}">
        <p14:creationId xmlns:p14="http://schemas.microsoft.com/office/powerpoint/2010/main" val="3101262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6" presetClass="entr" presetSubtype="16"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ircle(in)">
                                      <p:cBhvr>
                                        <p:cTn id="25" dur="20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29" dur="2000" fill="hold"/>
                                        <p:tgtEl>
                                          <p:spTgt spid="3">
                                            <p:txEl>
                                              <p:pRg st="2" end="2"/>
                                            </p:txEl>
                                          </p:spTgt>
                                        </p:tgtEl>
                                        <p:attrNameLst>
                                          <p:attrName>ppt_x</p:attrName>
                                          <p:attrName>ppt_y</p:attrName>
                                        </p:attrNameLst>
                                      </p:cBhvr>
                                    </p:animMotion>
                                  </p:childTnLst>
                                </p:cTn>
                              </p:par>
                            </p:childTnLst>
                          </p:cTn>
                        </p:par>
                      </p:childTnLst>
                    </p:cTn>
                  </p:par>
                  <p:par>
                    <p:cTn id="30" fill="hold">
                      <p:stCondLst>
                        <p:cond delay="indefinite"/>
                      </p:stCondLst>
                      <p:childTnLst>
                        <p:par>
                          <p:cTn id="31" fill="hold">
                            <p:stCondLst>
                              <p:cond delay="0"/>
                            </p:stCondLst>
                            <p:childTnLst>
                              <p:par>
                                <p:cTn id="32"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33" dur="2000" fill="hold"/>
                                        <p:tgtEl>
                                          <p:spTgt spid="3">
                                            <p:txEl>
                                              <p:pRg st="5" end="5"/>
                                            </p:txEl>
                                          </p:spTgt>
                                        </p:tgtEl>
                                        <p:attrNameLst>
                                          <p:attrName>ppt_x</p:attrName>
                                          <p:attrName>ppt_y</p:attrName>
                                        </p:attrNameLst>
                                      </p:cBhvr>
                                    </p:animMotion>
                                  </p:childTnLst>
                                </p:cTn>
                              </p:par>
                              <p:par>
                                <p:cTn id="34" presetID="1" presetClass="path" presetSubtype="0" accel="50000" decel="50000" fill="hold" nodeType="withEffect">
                                  <p:stCondLst>
                                    <p:cond delay="0"/>
                                  </p:stCondLst>
                                  <p:childTnLst>
                                    <p:animMotion origin="layout" path="M 0 0 C 0.069 0 0.125 0.056 0.125 0.125 C 0.125 0.194 0.069 0.25 0 0.25 C -0.069 0.25 -0.125 0.194 -0.125 0.125 C -0.125 0.056 -0.069 0 0 0 Z" pathEditMode="relative" ptsTypes="">
                                      <p:cBhvr>
                                        <p:cTn id="35" dur="2000" fill="hold"/>
                                        <p:tgtEl>
                                          <p:spTgt spid="3">
                                            <p:txEl>
                                              <p:pRg st="6" end="6"/>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DBF5F9">
                    <a:satMod val="200000"/>
                  </a:srgbClr>
                </a:solidFill>
                <a:latin typeface="Times New Roman"/>
                <a:ea typeface="Times New Roman"/>
                <a:cs typeface="Times New Roman"/>
              </a:rPr>
              <a:t>(2) </a:t>
            </a:r>
            <a:r>
              <a:rPr lang="en-US" sz="2800" i="1" dirty="0">
                <a:solidFill>
                  <a:srgbClr val="DBF5F9">
                    <a:satMod val="200000"/>
                  </a:srgbClr>
                </a:solidFill>
                <a:latin typeface="Times New Roman"/>
                <a:ea typeface="Times New Roman"/>
                <a:cs typeface="Times New Roman"/>
              </a:rPr>
              <a:t>The capital cash flow (</a:t>
            </a:r>
            <a:r>
              <a:rPr lang="en-US" sz="2800" i="1" dirty="0" err="1">
                <a:solidFill>
                  <a:srgbClr val="DBF5F9">
                    <a:satMod val="200000"/>
                  </a:srgbClr>
                </a:solidFill>
                <a:latin typeface="Times New Roman"/>
                <a:ea typeface="Times New Roman"/>
                <a:cs typeface="Times New Roman"/>
              </a:rPr>
              <a:t>CCF</a:t>
            </a:r>
            <a:r>
              <a:rPr lang="en-US" sz="2800" i="1" dirty="0">
                <a:solidFill>
                  <a:srgbClr val="DBF5F9">
                    <a:satMod val="200000"/>
                  </a:srgbClr>
                </a:solidFill>
                <a:latin typeface="Times New Roman"/>
                <a:ea typeface="Times New Roman"/>
                <a:cs typeface="Times New Roman"/>
              </a:rPr>
              <a:t>) method</a:t>
            </a:r>
            <a:r>
              <a:rPr lang="en-US" sz="2800" dirty="0">
                <a:solidFill>
                  <a:srgbClr val="DBF5F9">
                    <a:satMod val="200000"/>
                  </a:srgbClr>
                </a:solidFill>
                <a:latin typeface="Times New Roman"/>
                <a:ea typeface="Times New Roman"/>
                <a:cs typeface="Times New Roman"/>
              </a:rPr>
              <a:t> (</a:t>
            </a:r>
            <a:r>
              <a:rPr lang="en-US" sz="2800" i="1" dirty="0" err="1">
                <a:solidFill>
                  <a:srgbClr val="DBF5F9">
                    <a:satMod val="200000"/>
                  </a:srgbClr>
                </a:solidFill>
                <a:latin typeface="Times New Roman"/>
                <a:ea typeface="Times New Roman"/>
                <a:cs typeface="Times New Roman"/>
              </a:rPr>
              <a:t>cont</a:t>
            </a:r>
            <a:r>
              <a:rPr lang="en-US" sz="2800" dirty="0">
                <a:solidFill>
                  <a:srgbClr val="DBF5F9">
                    <a:satMod val="200000"/>
                  </a:srgbClr>
                </a:solidFill>
                <a:latin typeface="Times New Roman"/>
                <a:ea typeface="Times New Roman"/>
                <a:cs typeface="Times New Roman"/>
              </a:rPr>
              <a:t>)</a:t>
            </a:r>
            <a:r>
              <a:rPr lang="en-AU" sz="3600" dirty="0">
                <a:solidFill>
                  <a:srgbClr val="DBF5F9">
                    <a:satMod val="200000"/>
                  </a:srgbClr>
                </a:solidFill>
                <a:latin typeface="Calibri"/>
                <a:ea typeface="Calibri"/>
                <a:cs typeface="Times New Roman"/>
              </a:rPr>
              <a:t/>
            </a:r>
            <a:br>
              <a:rPr lang="en-AU" sz="3600" dirty="0">
                <a:solidFill>
                  <a:srgbClr val="DBF5F9">
                    <a:satMod val="200000"/>
                  </a:srgbClr>
                </a:solidFill>
                <a:latin typeface="Calibri"/>
                <a:ea typeface="Calibri"/>
                <a:cs typeface="Times New Roman"/>
              </a:rPr>
            </a:br>
            <a:endParaRPr lang="en-AU"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14400" y="1600200"/>
                <a:ext cx="7772400" cy="4755360"/>
              </a:xfrm>
            </p:spPr>
            <p:txBody>
              <a:bodyPr>
                <a:noAutofit/>
              </a:bodyPr>
              <a:lstStyle/>
              <a:p>
                <a:pPr algn="just">
                  <a:lnSpc>
                    <a:spcPct val="200000"/>
                  </a:lnSpc>
                  <a:spcAft>
                    <a:spcPts val="0"/>
                  </a:spcAft>
                </a:pPr>
                <a:r>
                  <a:rPr lang="en-US" sz="1800" dirty="0" smtClean="0">
                    <a:effectLst/>
                    <a:latin typeface="Times New Roman"/>
                    <a:ea typeface="Times New Roman"/>
                    <a:cs typeface="Times New Roman"/>
                  </a:rPr>
                  <a:t>The </a:t>
                </a:r>
                <a:r>
                  <a:rPr lang="en-US" sz="1800" i="1" dirty="0" err="1">
                    <a:effectLst/>
                    <a:latin typeface="Times New Roman"/>
                    <a:ea typeface="Times New Roman"/>
                    <a:cs typeface="Times New Roman"/>
                  </a:rPr>
                  <a:t>CCF</a:t>
                </a:r>
                <a:r>
                  <a:rPr lang="en-US" sz="1800" dirty="0">
                    <a:effectLst/>
                    <a:latin typeface="Times New Roman"/>
                    <a:ea typeface="Times New Roman"/>
                    <a:cs typeface="Times New Roman"/>
                  </a:rPr>
                  <a:t> is then discounted using a weighted average (</a:t>
                </a:r>
                <a:r>
                  <a:rPr lang="en-US" sz="1800" i="1" dirty="0" err="1">
                    <a:effectLst/>
                    <a:latin typeface="Times New Roman"/>
                    <a:ea typeface="Times New Roman"/>
                    <a:cs typeface="Times New Roman"/>
                  </a:rPr>
                  <a:t>k</a:t>
                </a:r>
                <a:r>
                  <a:rPr lang="en-US" sz="1800" i="1" baseline="-25000" dirty="0" err="1">
                    <a:effectLst/>
                    <a:latin typeface="Times New Roman"/>
                    <a:ea typeface="Times New Roman"/>
                    <a:cs typeface="Times New Roman"/>
                  </a:rPr>
                  <a:t>AV</a:t>
                </a:r>
                <a:r>
                  <a:rPr lang="en-US" sz="1800" dirty="0">
                    <a:effectLst/>
                    <a:latin typeface="Times New Roman"/>
                    <a:ea typeface="Times New Roman"/>
                    <a:cs typeface="Times New Roman"/>
                  </a:rPr>
                  <a:t>) of shareholders’ cost of equity (</a:t>
                </a:r>
                <a:r>
                  <a:rPr lang="en-US" sz="1800" i="1" dirty="0" err="1">
                    <a:effectLst/>
                    <a:latin typeface="Times New Roman"/>
                    <a:ea typeface="Times New Roman"/>
                    <a:cs typeface="Times New Roman"/>
                  </a:rPr>
                  <a:t>k</a:t>
                </a:r>
                <a:r>
                  <a:rPr lang="en-US" sz="1800" i="1" baseline="-25000" dirty="0" err="1">
                    <a:effectLst/>
                    <a:latin typeface="Times New Roman"/>
                    <a:ea typeface="Times New Roman"/>
                    <a:cs typeface="Times New Roman"/>
                  </a:rPr>
                  <a:t>E</a:t>
                </a:r>
                <a:r>
                  <a:rPr lang="en-US" sz="1800" dirty="0">
                    <a:effectLst/>
                    <a:latin typeface="Times New Roman"/>
                    <a:ea typeface="Times New Roman"/>
                    <a:cs typeface="Times New Roman"/>
                  </a:rPr>
                  <a:t>) and bondholders’ cost of debt (</a:t>
                </a:r>
                <a:r>
                  <a:rPr lang="en-US" sz="1800" i="1" dirty="0" err="1">
                    <a:effectLst/>
                    <a:latin typeface="Times New Roman"/>
                    <a:ea typeface="Times New Roman"/>
                    <a:cs typeface="Times New Roman"/>
                  </a:rPr>
                  <a:t>k</a:t>
                </a:r>
                <a:r>
                  <a:rPr lang="en-US" sz="1800" i="1" baseline="-25000" dirty="0" err="1">
                    <a:effectLst/>
                    <a:latin typeface="Times New Roman"/>
                    <a:ea typeface="Times New Roman"/>
                    <a:cs typeface="Times New Roman"/>
                  </a:rPr>
                  <a:t>D</a:t>
                </a:r>
                <a:r>
                  <a:rPr lang="en-US" sz="1800" dirty="0">
                    <a:effectLst/>
                    <a:latin typeface="Times New Roman"/>
                    <a:ea typeface="Times New Roman"/>
                    <a:cs typeface="Times New Roman"/>
                  </a:rPr>
                  <a:t>) as defined by </a:t>
                </a:r>
                <a:r>
                  <a:rPr lang="en-US" sz="1800" dirty="0" err="1">
                    <a:effectLst/>
                    <a:latin typeface="Times New Roman"/>
                    <a:ea typeface="Times New Roman"/>
                    <a:cs typeface="Times New Roman"/>
                  </a:rPr>
                  <a:t>Eqn</a:t>
                </a:r>
                <a:r>
                  <a:rPr lang="en-US" sz="1800" dirty="0">
                    <a:effectLst/>
                    <a:latin typeface="Times New Roman"/>
                    <a:ea typeface="Times New Roman"/>
                    <a:cs typeface="Times New Roman"/>
                  </a:rPr>
                  <a:t> 8.4: </a:t>
                </a:r>
                <a:endParaRPr lang="en-AU" sz="1800" dirty="0">
                  <a:effectLst/>
                  <a:latin typeface="Calibri"/>
                  <a:ea typeface="Calibri"/>
                  <a:cs typeface="Times New Roman"/>
                </a:endParaRPr>
              </a:p>
              <a:p>
                <a:pPr algn="just">
                  <a:lnSpc>
                    <a:spcPct val="200000"/>
                  </a:lnSpc>
                  <a:spcAft>
                    <a:spcPts val="0"/>
                  </a:spcAft>
                </a:pPr>
                <a14:m>
                  <m:oMath xmlns:m="http://schemas.openxmlformats.org/officeDocument/2006/math">
                    <m:r>
                      <a:rPr lang="en-US" sz="1800" i="1">
                        <a:effectLst/>
                        <a:latin typeface="Cambria Math"/>
                        <a:ea typeface="Times New Roman"/>
                        <a:cs typeface="Times New Roman"/>
                      </a:rPr>
                      <m:t>                                        </m:t>
                    </m:r>
                    <m:sSub>
                      <m:sSubPr>
                        <m:ctrlPr>
                          <a:rPr lang="en-AU" sz="1800" i="1">
                            <a:effectLst/>
                            <a:latin typeface="Cambria Math"/>
                            <a:ea typeface="Times New Roman"/>
                            <a:cs typeface="Times New Roman"/>
                          </a:rPr>
                        </m:ctrlPr>
                      </m:sSubPr>
                      <m:e>
                        <m:r>
                          <a:rPr lang="en-AU" sz="1800" i="1">
                            <a:effectLst/>
                            <a:latin typeface="Cambria Math"/>
                            <a:ea typeface="Times New Roman"/>
                            <a:cs typeface="Times New Roman"/>
                          </a:rPr>
                          <m:t>𝑘</m:t>
                        </m:r>
                      </m:e>
                      <m:sub>
                        <m:r>
                          <a:rPr lang="en-AU" sz="1800" i="1">
                            <a:effectLst/>
                            <a:latin typeface="Cambria Math"/>
                            <a:ea typeface="Times New Roman"/>
                            <a:cs typeface="Times New Roman"/>
                          </a:rPr>
                          <m:t>𝐴𝑉</m:t>
                        </m:r>
                      </m:sub>
                    </m:sSub>
                    <m:r>
                      <a:rPr lang="en-AU" sz="1800" i="1" baseline="-25000">
                        <a:effectLst/>
                        <a:latin typeface="Cambria Math"/>
                        <a:ea typeface="Times New Roman"/>
                        <a:cs typeface="Times New Roman"/>
                      </a:rPr>
                      <m:t> </m:t>
                    </m:r>
                    <m:r>
                      <a:rPr lang="en-AU" sz="1800" i="1">
                        <a:effectLst/>
                        <a:latin typeface="Cambria Math"/>
                        <a:ea typeface="Times New Roman"/>
                        <a:cs typeface="Times New Roman"/>
                      </a:rPr>
                      <m:t>≡ </m:t>
                    </m:r>
                    <m:f>
                      <m:fPr>
                        <m:ctrlPr>
                          <a:rPr lang="en-AU" sz="1800" i="1">
                            <a:effectLst/>
                            <a:latin typeface="Cambria Math"/>
                            <a:ea typeface="Times New Roman"/>
                            <a:cs typeface="Times New Roman"/>
                          </a:rPr>
                        </m:ctrlPr>
                      </m:fPr>
                      <m:num>
                        <m:sSub>
                          <m:sSubPr>
                            <m:ctrlPr>
                              <a:rPr lang="en-AU" sz="1800" i="1">
                                <a:effectLst/>
                                <a:latin typeface="Cambria Math"/>
                                <a:ea typeface="Times New Roman"/>
                                <a:cs typeface="Times New Roman"/>
                              </a:rPr>
                            </m:ctrlPr>
                          </m:sSubPr>
                          <m:e>
                            <m:r>
                              <a:rPr lang="en-AU" sz="1800" i="1">
                                <a:effectLst/>
                                <a:latin typeface="Cambria Math"/>
                                <a:ea typeface="Times New Roman"/>
                                <a:cs typeface="Times New Roman"/>
                              </a:rPr>
                              <m:t>𝑉</m:t>
                            </m:r>
                          </m:e>
                          <m:sub>
                            <m:r>
                              <a:rPr lang="en-AU" sz="1800" i="1">
                                <a:effectLst/>
                                <a:latin typeface="Cambria Math"/>
                                <a:ea typeface="Times New Roman"/>
                                <a:cs typeface="Times New Roman"/>
                              </a:rPr>
                              <m:t>𝐸</m:t>
                            </m:r>
                          </m:sub>
                        </m:sSub>
                      </m:num>
                      <m:den>
                        <m:sSub>
                          <m:sSubPr>
                            <m:ctrlPr>
                              <a:rPr lang="en-AU" sz="1800" i="1">
                                <a:effectLst/>
                                <a:latin typeface="Cambria Math"/>
                                <a:ea typeface="Times New Roman"/>
                                <a:cs typeface="Times New Roman"/>
                              </a:rPr>
                            </m:ctrlPr>
                          </m:sSubPr>
                          <m:e>
                            <m:r>
                              <a:rPr lang="en-AU" sz="1800" i="1">
                                <a:effectLst/>
                                <a:latin typeface="Cambria Math"/>
                                <a:ea typeface="Times New Roman"/>
                                <a:cs typeface="Times New Roman"/>
                              </a:rPr>
                              <m:t>𝑉</m:t>
                            </m:r>
                          </m:e>
                          <m:sub>
                            <m:r>
                              <a:rPr lang="en-AU" sz="1800" i="1">
                                <a:effectLst/>
                                <a:latin typeface="Cambria Math"/>
                                <a:ea typeface="Times New Roman"/>
                                <a:cs typeface="Times New Roman"/>
                              </a:rPr>
                              <m:t>𝐸</m:t>
                            </m:r>
                          </m:sub>
                        </m:sSub>
                        <m:r>
                          <a:rPr lang="en-AU" sz="1800" i="1">
                            <a:effectLst/>
                            <a:latin typeface="Cambria Math"/>
                            <a:ea typeface="Times New Roman"/>
                            <a:cs typeface="Times New Roman"/>
                          </a:rPr>
                          <m:t>+</m:t>
                        </m:r>
                        <m:sSub>
                          <m:sSubPr>
                            <m:ctrlPr>
                              <a:rPr lang="en-AU" sz="1800" i="1">
                                <a:effectLst/>
                                <a:latin typeface="Cambria Math"/>
                                <a:ea typeface="Times New Roman"/>
                                <a:cs typeface="Times New Roman"/>
                              </a:rPr>
                            </m:ctrlPr>
                          </m:sSubPr>
                          <m:e>
                            <m:r>
                              <a:rPr lang="en-AU" sz="1800" i="1">
                                <a:effectLst/>
                                <a:latin typeface="Cambria Math"/>
                                <a:ea typeface="Times New Roman"/>
                                <a:cs typeface="Times New Roman"/>
                              </a:rPr>
                              <m:t>𝑉</m:t>
                            </m:r>
                          </m:e>
                          <m:sub>
                            <m:r>
                              <a:rPr lang="en-AU" sz="1800" i="1">
                                <a:effectLst/>
                                <a:latin typeface="Cambria Math"/>
                                <a:ea typeface="Times New Roman"/>
                                <a:cs typeface="Times New Roman"/>
                              </a:rPr>
                              <m:t>𝐷</m:t>
                            </m:r>
                          </m:sub>
                        </m:sSub>
                      </m:den>
                    </m:f>
                    <m:sSub>
                      <m:sSubPr>
                        <m:ctrlPr>
                          <a:rPr lang="en-AU" sz="1800" i="1">
                            <a:effectLst/>
                            <a:latin typeface="Cambria Math"/>
                            <a:ea typeface="Times New Roman"/>
                            <a:cs typeface="Times New Roman"/>
                          </a:rPr>
                        </m:ctrlPr>
                      </m:sSubPr>
                      <m:e>
                        <m:r>
                          <a:rPr lang="en-AU" sz="1800" i="1">
                            <a:effectLst/>
                            <a:latin typeface="Cambria Math"/>
                            <a:ea typeface="Times New Roman"/>
                            <a:cs typeface="Times New Roman"/>
                          </a:rPr>
                          <m:t>𝑘</m:t>
                        </m:r>
                      </m:e>
                      <m:sub>
                        <m:r>
                          <a:rPr lang="en-AU" sz="1800" i="1">
                            <a:effectLst/>
                            <a:latin typeface="Cambria Math"/>
                            <a:ea typeface="Times New Roman"/>
                            <a:cs typeface="Times New Roman"/>
                          </a:rPr>
                          <m:t>𝐸</m:t>
                        </m:r>
                      </m:sub>
                    </m:sSub>
                    <m:r>
                      <a:rPr lang="en-AU" sz="1800" i="1">
                        <a:effectLst/>
                        <a:latin typeface="Cambria Math"/>
                        <a:ea typeface="Times New Roman"/>
                        <a:cs typeface="Times New Roman"/>
                      </a:rPr>
                      <m:t>+</m:t>
                    </m:r>
                    <m:f>
                      <m:fPr>
                        <m:ctrlPr>
                          <a:rPr lang="en-AU" sz="1800" i="1">
                            <a:effectLst/>
                            <a:latin typeface="Cambria Math"/>
                            <a:ea typeface="Times New Roman"/>
                            <a:cs typeface="Times New Roman"/>
                          </a:rPr>
                        </m:ctrlPr>
                      </m:fPr>
                      <m:num>
                        <m:sSub>
                          <m:sSubPr>
                            <m:ctrlPr>
                              <a:rPr lang="en-AU" sz="1800" i="1">
                                <a:effectLst/>
                                <a:latin typeface="Cambria Math"/>
                                <a:ea typeface="Times New Roman"/>
                                <a:cs typeface="Times New Roman"/>
                              </a:rPr>
                            </m:ctrlPr>
                          </m:sSubPr>
                          <m:e>
                            <m:r>
                              <a:rPr lang="en-AU" sz="1800" i="1">
                                <a:effectLst/>
                                <a:latin typeface="Cambria Math"/>
                                <a:ea typeface="Times New Roman"/>
                                <a:cs typeface="Times New Roman"/>
                              </a:rPr>
                              <m:t>𝑉</m:t>
                            </m:r>
                          </m:e>
                          <m:sub>
                            <m:r>
                              <a:rPr lang="en-AU" sz="1800" i="1">
                                <a:effectLst/>
                                <a:latin typeface="Cambria Math"/>
                                <a:ea typeface="Times New Roman"/>
                                <a:cs typeface="Times New Roman"/>
                              </a:rPr>
                              <m:t>𝐷</m:t>
                            </m:r>
                          </m:sub>
                        </m:sSub>
                      </m:num>
                      <m:den>
                        <m:sSub>
                          <m:sSubPr>
                            <m:ctrlPr>
                              <a:rPr lang="en-AU" sz="1800" i="1">
                                <a:effectLst/>
                                <a:latin typeface="Cambria Math"/>
                                <a:ea typeface="Times New Roman"/>
                                <a:cs typeface="Times New Roman"/>
                              </a:rPr>
                            </m:ctrlPr>
                          </m:sSubPr>
                          <m:e>
                            <m:r>
                              <a:rPr lang="en-AU" sz="1800" i="1">
                                <a:effectLst/>
                                <a:latin typeface="Cambria Math"/>
                                <a:ea typeface="Times New Roman"/>
                                <a:cs typeface="Times New Roman"/>
                              </a:rPr>
                              <m:t>𝑉</m:t>
                            </m:r>
                          </m:e>
                          <m:sub>
                            <m:r>
                              <a:rPr lang="en-AU" sz="1800" i="1">
                                <a:effectLst/>
                                <a:latin typeface="Cambria Math"/>
                                <a:ea typeface="Times New Roman"/>
                                <a:cs typeface="Times New Roman"/>
                              </a:rPr>
                              <m:t>𝐸</m:t>
                            </m:r>
                          </m:sub>
                        </m:sSub>
                        <m:r>
                          <a:rPr lang="en-AU" sz="1800" i="1">
                            <a:effectLst/>
                            <a:latin typeface="Cambria Math"/>
                            <a:ea typeface="Times New Roman"/>
                            <a:cs typeface="Times New Roman"/>
                          </a:rPr>
                          <m:t>+</m:t>
                        </m:r>
                        <m:sSub>
                          <m:sSubPr>
                            <m:ctrlPr>
                              <a:rPr lang="en-AU" sz="1800" i="1">
                                <a:effectLst/>
                                <a:latin typeface="Cambria Math"/>
                                <a:ea typeface="Times New Roman"/>
                                <a:cs typeface="Times New Roman"/>
                              </a:rPr>
                            </m:ctrlPr>
                          </m:sSubPr>
                          <m:e>
                            <m:r>
                              <a:rPr lang="en-AU" sz="1800" i="1">
                                <a:effectLst/>
                                <a:latin typeface="Cambria Math"/>
                                <a:ea typeface="Times New Roman"/>
                                <a:cs typeface="Times New Roman"/>
                              </a:rPr>
                              <m:t>𝑉</m:t>
                            </m:r>
                          </m:e>
                          <m:sub>
                            <m:r>
                              <a:rPr lang="en-AU" sz="1800" i="1">
                                <a:effectLst/>
                                <a:latin typeface="Cambria Math"/>
                                <a:ea typeface="Times New Roman"/>
                                <a:cs typeface="Times New Roman"/>
                              </a:rPr>
                              <m:t>𝐷</m:t>
                            </m:r>
                          </m:sub>
                        </m:sSub>
                      </m:den>
                    </m:f>
                    <m:sSub>
                      <m:sSubPr>
                        <m:ctrlPr>
                          <a:rPr lang="en-AU" sz="1800" i="1">
                            <a:effectLst/>
                            <a:latin typeface="Cambria Math"/>
                            <a:ea typeface="Times New Roman"/>
                            <a:cs typeface="Times New Roman"/>
                          </a:rPr>
                        </m:ctrlPr>
                      </m:sSubPr>
                      <m:e>
                        <m:r>
                          <a:rPr lang="en-AU" sz="1800" i="1">
                            <a:effectLst/>
                            <a:latin typeface="Cambria Math"/>
                            <a:ea typeface="Times New Roman"/>
                            <a:cs typeface="Times New Roman"/>
                          </a:rPr>
                          <m:t>𝑘</m:t>
                        </m:r>
                      </m:e>
                      <m:sub>
                        <m:r>
                          <a:rPr lang="en-AU" sz="1800" i="1">
                            <a:effectLst/>
                            <a:latin typeface="Cambria Math"/>
                            <a:ea typeface="Times New Roman"/>
                            <a:cs typeface="Times New Roman"/>
                          </a:rPr>
                          <m:t>𝐷</m:t>
                        </m:r>
                      </m:sub>
                    </m:sSub>
                  </m:oMath>
                </a14:m>
                <a:r>
                  <a:rPr lang="en-US" sz="1800" dirty="0">
                    <a:effectLst/>
                    <a:latin typeface="Times New Roman"/>
                    <a:ea typeface="Times New Roman"/>
                    <a:cs typeface="Times New Roman"/>
                  </a:rPr>
                  <a:t> 	   	                                   </a:t>
                </a:r>
                <a:endParaRPr lang="en-AU" sz="1800" dirty="0">
                  <a:effectLst/>
                  <a:latin typeface="Calibri"/>
                  <a:ea typeface="Calibri"/>
                  <a:cs typeface="Times New Roman"/>
                </a:endParaRPr>
              </a:p>
              <a:p>
                <a:pPr marL="68580" indent="0" algn="just">
                  <a:lnSpc>
                    <a:spcPct val="200000"/>
                  </a:lnSpc>
                  <a:spcAft>
                    <a:spcPts val="1000"/>
                  </a:spcAft>
                  <a:buNone/>
                </a:pPr>
                <a:r>
                  <a:rPr lang="en-US" sz="1800" dirty="0" smtClean="0">
                    <a:effectLst/>
                    <a:latin typeface="Times New Roman"/>
                    <a:ea typeface="Times New Roman"/>
                    <a:cs typeface="Times New Roman"/>
                  </a:rPr>
                  <a:t>Thus if for simplicity we imagine the </a:t>
                </a:r>
                <a:r>
                  <a:rPr lang="en-US" sz="1800" dirty="0">
                    <a:effectLst/>
                    <a:latin typeface="Times New Roman"/>
                    <a:ea typeface="Times New Roman"/>
                    <a:cs typeface="Times New Roman"/>
                  </a:rPr>
                  <a:t>above </a:t>
                </a:r>
                <a:r>
                  <a:rPr lang="en-US" sz="1800" i="1" dirty="0">
                    <a:effectLst/>
                    <a:latin typeface="Times New Roman"/>
                    <a:ea typeface="Times New Roman"/>
                    <a:cs typeface="Times New Roman"/>
                  </a:rPr>
                  <a:t>capital cash </a:t>
                </a:r>
                <a:r>
                  <a:rPr lang="en-US" sz="1800" i="1" dirty="0" smtClean="0">
                    <a:effectLst/>
                    <a:latin typeface="Times New Roman"/>
                    <a:ea typeface="Times New Roman"/>
                    <a:cs typeface="Times New Roman"/>
                  </a:rPr>
                  <a:t>flow </a:t>
                </a:r>
                <a:r>
                  <a:rPr lang="en-US" sz="1800" dirty="0" smtClean="0">
                    <a:effectLst/>
                    <a:latin typeface="Times New Roman"/>
                    <a:ea typeface="Times New Roman"/>
                    <a:cs typeface="Times New Roman"/>
                  </a:rPr>
                  <a:t>(</a:t>
                </a:r>
                <a:r>
                  <a:rPr lang="en-US" sz="1800" i="1" dirty="0" err="1" smtClean="0">
                    <a:effectLst/>
                    <a:latin typeface="Times New Roman"/>
                    <a:ea typeface="Times New Roman"/>
                    <a:cs typeface="Times New Roman"/>
                  </a:rPr>
                  <a:t>CCF</a:t>
                </a:r>
                <a:r>
                  <a:rPr lang="en-US" sz="1800" dirty="0">
                    <a:effectLst/>
                    <a:latin typeface="Times New Roman"/>
                    <a:ea typeface="Times New Roman"/>
                    <a:cs typeface="Times New Roman"/>
                  </a:rPr>
                  <a:t>) in perpetuity, we have </a:t>
                </a:r>
                <a:endParaRPr lang="en-AU" sz="1800" dirty="0">
                  <a:effectLst/>
                  <a:latin typeface="Calibri"/>
                  <a:ea typeface="Calibri"/>
                  <a:cs typeface="Times New Roman"/>
                </a:endParaRPr>
              </a:p>
              <a:p>
                <a:pPr algn="just">
                  <a:lnSpc>
                    <a:spcPct val="200000"/>
                  </a:lnSpc>
                  <a:spcAft>
                    <a:spcPts val="1000"/>
                  </a:spcAft>
                </a:pPr>
                <a:r>
                  <a:rPr lang="en-US" sz="1800" dirty="0">
                    <a:effectLst/>
                    <a:latin typeface="Times New Roman"/>
                    <a:ea typeface="Times New Roman"/>
                    <a:cs typeface="Times New Roman"/>
                  </a:rPr>
                  <a:t>		              </a:t>
                </a:r>
                <a14:m>
                  <m:oMath xmlns:m="http://schemas.openxmlformats.org/officeDocument/2006/math">
                    <m:sSub>
                      <m:sSubPr>
                        <m:ctrlPr>
                          <a:rPr lang="en-AU" sz="1800" i="1">
                            <a:effectLst/>
                            <a:latin typeface="Cambria Math"/>
                            <a:ea typeface="Calibri"/>
                            <a:cs typeface="Times New Roman"/>
                          </a:rPr>
                        </m:ctrlPr>
                      </m:sSubPr>
                      <m:e>
                        <m:r>
                          <a:rPr lang="en-US" sz="1800" i="1">
                            <a:effectLst/>
                            <a:latin typeface="Cambria Math"/>
                            <a:ea typeface="Calibri"/>
                            <a:cs typeface="Times New Roman"/>
                          </a:rPr>
                          <m:t>𝑉</m:t>
                        </m:r>
                      </m:e>
                      <m:sub>
                        <m:r>
                          <a:rPr lang="en-US" sz="1800" i="1">
                            <a:effectLst/>
                            <a:latin typeface="Cambria Math"/>
                            <a:ea typeface="Calibri"/>
                            <a:cs typeface="Times New Roman"/>
                          </a:rPr>
                          <m:t>𝑝𝑟𝑜𝑗𝑒𝑐𝑡</m:t>
                        </m:r>
                      </m:sub>
                    </m:sSub>
                  </m:oMath>
                </a14:m>
                <a:r>
                  <a:rPr lang="en-US" sz="1800" dirty="0">
                    <a:effectLst/>
                    <a:latin typeface="Times New Roman"/>
                    <a:ea typeface="Times New Roman"/>
                    <a:cs typeface="Times New Roman"/>
                  </a:rPr>
                  <a:t>  </a:t>
                </a:r>
                <a:r>
                  <a:rPr lang="en-US" sz="1800" dirty="0" smtClean="0">
                    <a:effectLst/>
                    <a:latin typeface="Times New Roman"/>
                    <a:ea typeface="Times New Roman"/>
                    <a:cs typeface="Times New Roman"/>
                  </a:rPr>
                  <a:t>= </a:t>
                </a:r>
                <a:r>
                  <a:rPr lang="en-AU" sz="1800" dirty="0" smtClean="0">
                    <a:latin typeface="Times New Roman"/>
                    <a:ea typeface="Times New Roman"/>
                  </a:rPr>
                  <a:t> </a:t>
                </a:r>
                <a14:m>
                  <m:oMath xmlns:m="http://schemas.openxmlformats.org/officeDocument/2006/math">
                    <m:f>
                      <m:fPr>
                        <m:ctrlPr>
                          <a:rPr lang="en-AU" sz="1800" i="1">
                            <a:effectLst/>
                            <a:latin typeface="Cambria Math"/>
                            <a:ea typeface="Times New Roman"/>
                            <a:cs typeface="Times New Roman"/>
                          </a:rPr>
                        </m:ctrlPr>
                      </m:fPr>
                      <m:num>
                        <m:r>
                          <a:rPr lang="en-AU" sz="1800" b="0" i="1" smtClean="0">
                            <a:effectLst/>
                            <a:latin typeface="Cambria Math"/>
                            <a:ea typeface="Times New Roman"/>
                            <a:cs typeface="Times New Roman"/>
                          </a:rPr>
                          <m:t>𝐶</m:t>
                        </m:r>
                        <m:r>
                          <a:rPr lang="en-US" sz="1800" i="1">
                            <a:effectLst/>
                            <a:latin typeface="Cambria Math"/>
                            <a:ea typeface="Times New Roman"/>
                            <a:cs typeface="Times New Roman"/>
                          </a:rPr>
                          <m:t>𝐶𝐹</m:t>
                        </m:r>
                      </m:num>
                      <m:den>
                        <m:sSub>
                          <m:sSubPr>
                            <m:ctrlPr>
                              <a:rPr lang="en-AU" sz="1800" i="1">
                                <a:effectLst/>
                                <a:latin typeface="Cambria Math"/>
                                <a:ea typeface="Times New Roman"/>
                                <a:cs typeface="Times New Roman"/>
                              </a:rPr>
                            </m:ctrlPr>
                          </m:sSubPr>
                          <m:e>
                            <m:r>
                              <a:rPr lang="en-US" sz="1800" i="1">
                                <a:effectLst/>
                                <a:latin typeface="Cambria Math"/>
                                <a:ea typeface="Times New Roman"/>
                                <a:cs typeface="Times New Roman"/>
                              </a:rPr>
                              <m:t>𝑘</m:t>
                            </m:r>
                          </m:e>
                          <m:sub>
                            <m:r>
                              <a:rPr lang="en-AU" sz="1800" b="0" i="1" smtClean="0">
                                <a:effectLst/>
                                <a:latin typeface="Cambria Math"/>
                                <a:ea typeface="Times New Roman"/>
                                <a:cs typeface="Times New Roman"/>
                              </a:rPr>
                              <m:t>𝐴𝑉</m:t>
                            </m:r>
                          </m:sub>
                        </m:sSub>
                      </m:den>
                    </m:f>
                  </m:oMath>
                </a14:m>
                <a:r>
                  <a:rPr lang="en-US" sz="1800" baseline="30000" dirty="0">
                    <a:effectLst/>
                    <a:latin typeface="Times New Roman"/>
                    <a:ea typeface="Calibri"/>
                    <a:cs typeface="Times New Roman"/>
                  </a:rPr>
                  <a:t>	</a:t>
                </a:r>
                <a:r>
                  <a:rPr lang="en-US" sz="1800" baseline="30000" dirty="0" smtClean="0">
                    <a:effectLst/>
                    <a:latin typeface="Times New Roman"/>
                    <a:ea typeface="Calibri"/>
                    <a:cs typeface="Times New Roman"/>
                  </a:rPr>
                  <a:t>                                                     </a:t>
                </a:r>
                <a:r>
                  <a:rPr lang="en-US" sz="1800" dirty="0">
                    <a:effectLst/>
                    <a:latin typeface="Times New Roman"/>
                    <a:ea typeface="Calibri"/>
                    <a:cs typeface="Times New Roman"/>
                  </a:rPr>
                  <a:t>(15.5)</a:t>
                </a:r>
                <a:endParaRPr lang="en-AU" sz="1800" dirty="0">
                  <a:effectLst/>
                  <a:latin typeface="Calibri"/>
                  <a:ea typeface="Calibri"/>
                  <a:cs typeface="Times New Roman"/>
                </a:endParaRPr>
              </a:p>
              <a:p>
                <a:endParaRPr lang="en-AU"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14400" y="1600200"/>
                <a:ext cx="7772400" cy="4755360"/>
              </a:xfrm>
              <a:blipFill rotWithShape="1">
                <a:blip r:embed="rId2"/>
                <a:stretch>
                  <a:fillRect r="-627"/>
                </a:stretch>
              </a:blipFill>
            </p:spPr>
            <p:txBody>
              <a:bodyPr/>
              <a:lstStyle/>
              <a:p>
                <a:r>
                  <a:rPr lang="en-AU">
                    <a:noFill/>
                  </a:rPr>
                  <a:t> </a:t>
                </a:r>
              </a:p>
            </p:txBody>
          </p:sp>
        </mc:Fallback>
      </mc:AlternateContent>
    </p:spTree>
    <p:extLst>
      <p:ext uri="{BB962C8B-B14F-4D97-AF65-F5344CB8AC3E}">
        <p14:creationId xmlns:p14="http://schemas.microsoft.com/office/powerpoint/2010/main" val="2081882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6" presetClass="entr" presetSubtype="16"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26" dur="2000" fill="hold"/>
                                        <p:tgtEl>
                                          <p:spTgt spid="3">
                                            <p:txEl>
                                              <p:pRg st="3" end="3"/>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630936"/>
          </a:xfrm>
        </p:spPr>
        <p:txBody>
          <a:bodyPr/>
          <a:lstStyle/>
          <a:p>
            <a:r>
              <a:rPr lang="en-US" sz="2800" dirty="0">
                <a:solidFill>
                  <a:srgbClr val="DBF5F9">
                    <a:satMod val="200000"/>
                  </a:srgbClr>
                </a:solidFill>
                <a:latin typeface="Times New Roman"/>
                <a:ea typeface="Times New Roman"/>
                <a:cs typeface="Times New Roman"/>
              </a:rPr>
              <a:t>(2) </a:t>
            </a:r>
            <a:r>
              <a:rPr lang="en-US" sz="2800" i="1" dirty="0">
                <a:solidFill>
                  <a:srgbClr val="DBF5F9">
                    <a:satMod val="200000"/>
                  </a:srgbClr>
                </a:solidFill>
                <a:latin typeface="Times New Roman"/>
                <a:ea typeface="Times New Roman"/>
                <a:cs typeface="Times New Roman"/>
              </a:rPr>
              <a:t>The capital cash flow (</a:t>
            </a:r>
            <a:r>
              <a:rPr lang="en-US" sz="2800" i="1" dirty="0" err="1">
                <a:solidFill>
                  <a:srgbClr val="DBF5F9">
                    <a:satMod val="200000"/>
                  </a:srgbClr>
                </a:solidFill>
                <a:latin typeface="Times New Roman"/>
                <a:ea typeface="Times New Roman"/>
                <a:cs typeface="Times New Roman"/>
              </a:rPr>
              <a:t>CCF</a:t>
            </a:r>
            <a:r>
              <a:rPr lang="en-US" sz="2800" i="1" dirty="0">
                <a:solidFill>
                  <a:srgbClr val="DBF5F9">
                    <a:satMod val="200000"/>
                  </a:srgbClr>
                </a:solidFill>
                <a:latin typeface="Times New Roman"/>
                <a:ea typeface="Times New Roman"/>
                <a:cs typeface="Times New Roman"/>
              </a:rPr>
              <a:t>) method</a:t>
            </a:r>
            <a:r>
              <a:rPr lang="en-US" sz="2800" dirty="0">
                <a:solidFill>
                  <a:srgbClr val="DBF5F9">
                    <a:satMod val="200000"/>
                  </a:srgbClr>
                </a:solidFill>
                <a:latin typeface="Times New Roman"/>
                <a:ea typeface="Times New Roman"/>
                <a:cs typeface="Times New Roman"/>
              </a:rPr>
              <a:t> (</a:t>
            </a:r>
            <a:r>
              <a:rPr lang="en-US" sz="2800" i="1" dirty="0" err="1">
                <a:solidFill>
                  <a:srgbClr val="DBF5F9">
                    <a:satMod val="200000"/>
                  </a:srgbClr>
                </a:solidFill>
                <a:latin typeface="Times New Roman"/>
                <a:ea typeface="Times New Roman"/>
                <a:cs typeface="Times New Roman"/>
              </a:rPr>
              <a:t>cont</a:t>
            </a:r>
            <a:r>
              <a:rPr lang="en-US" sz="2800" dirty="0">
                <a:solidFill>
                  <a:srgbClr val="DBF5F9">
                    <a:satMod val="200000"/>
                  </a:srgbClr>
                </a:solidFill>
                <a:latin typeface="Times New Roman"/>
                <a:ea typeface="Times New Roman"/>
                <a:cs typeface="Times New Roman"/>
              </a:rPr>
              <a:t>)</a:t>
            </a:r>
            <a:r>
              <a:rPr lang="en-AU" sz="3600" dirty="0">
                <a:solidFill>
                  <a:srgbClr val="DBF5F9">
                    <a:satMod val="200000"/>
                  </a:srgbClr>
                </a:solidFill>
                <a:latin typeface="Calibri"/>
                <a:ea typeface="Calibri"/>
                <a:cs typeface="Times New Roman"/>
              </a:rPr>
              <a:t/>
            </a:r>
            <a:br>
              <a:rPr lang="en-AU" sz="3600" dirty="0">
                <a:solidFill>
                  <a:srgbClr val="DBF5F9">
                    <a:satMod val="200000"/>
                  </a:srgbClr>
                </a:solidFill>
                <a:latin typeface="Calibri"/>
                <a:ea typeface="Calibri"/>
                <a:cs typeface="Times New Roman"/>
              </a:rPr>
            </a:br>
            <a:endParaRPr lang="en-AU" dirty="0"/>
          </a:p>
        </p:txBody>
      </p:sp>
      <p:sp>
        <p:nvSpPr>
          <p:cNvPr id="3" name="Content Placeholder 2"/>
          <p:cNvSpPr>
            <a:spLocks noGrp="1"/>
          </p:cNvSpPr>
          <p:nvPr>
            <p:ph idx="1"/>
          </p:nvPr>
        </p:nvSpPr>
        <p:spPr>
          <a:xfrm>
            <a:off x="914400" y="1219200"/>
            <a:ext cx="7772400" cy="5334000"/>
          </a:xfrm>
        </p:spPr>
        <p:txBody>
          <a:bodyPr>
            <a:normAutofit fontScale="55000" lnSpcReduction="20000"/>
          </a:bodyPr>
          <a:lstStyle/>
          <a:p>
            <a:pPr marL="68580" indent="0" algn="just">
              <a:lnSpc>
                <a:spcPct val="200000"/>
              </a:lnSpc>
              <a:spcAft>
                <a:spcPts val="1000"/>
              </a:spcAft>
              <a:buNone/>
            </a:pPr>
            <a:r>
              <a:rPr lang="en-US" sz="3200" dirty="0" smtClean="0">
                <a:effectLst/>
                <a:latin typeface="Times New Roman"/>
                <a:ea typeface="Calibri"/>
                <a:cs typeface="Times New Roman"/>
              </a:rPr>
              <a:t>We </a:t>
            </a:r>
            <a:r>
              <a:rPr lang="en-US" sz="3200" dirty="0">
                <a:effectLst/>
                <a:latin typeface="Times New Roman"/>
                <a:ea typeface="Calibri"/>
                <a:cs typeface="Times New Roman"/>
              </a:rPr>
              <a:t>observed in </a:t>
            </a:r>
            <a:r>
              <a:rPr lang="en-US" sz="3200" dirty="0" smtClean="0">
                <a:effectLst/>
                <a:latin typeface="Times New Roman"/>
                <a:ea typeface="Calibri"/>
                <a:cs typeface="Times New Roman"/>
              </a:rPr>
              <a:t>Chapter 14, </a:t>
            </a:r>
            <a:r>
              <a:rPr lang="en-US" sz="3200" dirty="0">
                <a:effectLst/>
                <a:latin typeface="Times New Roman"/>
                <a:ea typeface="Calibri"/>
                <a:cs typeface="Times New Roman"/>
              </a:rPr>
              <a:t>that provided we allow that the appropriate rate with which to discount the tax savings due to debt (</a:t>
            </a:r>
            <a:r>
              <a:rPr lang="en-US" sz="3200" i="1" dirty="0" err="1">
                <a:effectLst/>
                <a:latin typeface="Times New Roman"/>
                <a:ea typeface="Calibri"/>
                <a:cs typeface="Times New Roman"/>
              </a:rPr>
              <a:t>k</a:t>
            </a:r>
            <a:r>
              <a:rPr lang="en-US" sz="3200" i="1" baseline="-25000" dirty="0" err="1">
                <a:effectLst/>
                <a:latin typeface="Times New Roman"/>
                <a:ea typeface="Calibri"/>
                <a:cs typeface="Times New Roman"/>
              </a:rPr>
              <a:t>TS</a:t>
            </a:r>
            <a:r>
              <a:rPr lang="en-US" sz="3200" dirty="0">
                <a:effectLst/>
                <a:latin typeface="Times New Roman"/>
                <a:ea typeface="Calibri"/>
                <a:cs typeface="Times New Roman"/>
              </a:rPr>
              <a:t>) is the unlevered cost of equity (</a:t>
            </a:r>
            <a:r>
              <a:rPr lang="en-US" sz="3200" i="1" dirty="0" err="1">
                <a:effectLst/>
                <a:latin typeface="Times New Roman"/>
                <a:ea typeface="Calibri"/>
                <a:cs typeface="Times New Roman"/>
              </a:rPr>
              <a:t>k</a:t>
            </a:r>
            <a:r>
              <a:rPr lang="en-US" sz="3200" i="1" baseline="-25000" dirty="0" err="1">
                <a:effectLst/>
                <a:latin typeface="Times New Roman"/>
                <a:ea typeface="Calibri"/>
                <a:cs typeface="Times New Roman"/>
              </a:rPr>
              <a:t>U</a:t>
            </a:r>
            <a:r>
              <a:rPr lang="en-US" sz="3200" dirty="0">
                <a:effectLst/>
                <a:latin typeface="Times New Roman"/>
                <a:ea typeface="Calibri"/>
                <a:cs typeface="Times New Roman"/>
              </a:rPr>
              <a:t>), </a:t>
            </a:r>
            <a:r>
              <a:rPr lang="en-US" sz="3200" i="1" dirty="0" err="1">
                <a:effectLst/>
                <a:latin typeface="Times New Roman"/>
                <a:ea typeface="Calibri"/>
                <a:cs typeface="Times New Roman"/>
              </a:rPr>
              <a:t>k</a:t>
            </a:r>
            <a:r>
              <a:rPr lang="en-US" sz="3200" i="1" baseline="-25000" dirty="0" err="1">
                <a:effectLst/>
                <a:latin typeface="Times New Roman"/>
                <a:ea typeface="Calibri"/>
                <a:cs typeface="Times New Roman"/>
              </a:rPr>
              <a:t>AV</a:t>
            </a:r>
            <a:r>
              <a:rPr lang="en-US" sz="3200" dirty="0">
                <a:effectLst/>
                <a:latin typeface="Times New Roman"/>
                <a:ea typeface="Calibri"/>
                <a:cs typeface="Times New Roman"/>
              </a:rPr>
              <a:t> remains equal to </a:t>
            </a:r>
            <a:r>
              <a:rPr lang="en-US" sz="3200" i="1" dirty="0" err="1">
                <a:effectLst/>
                <a:latin typeface="Times New Roman"/>
                <a:ea typeface="Calibri"/>
                <a:cs typeface="Times New Roman"/>
              </a:rPr>
              <a:t>k</a:t>
            </a:r>
            <a:r>
              <a:rPr lang="en-US" sz="3200" i="1" baseline="-25000" dirty="0" err="1">
                <a:effectLst/>
                <a:latin typeface="Times New Roman"/>
                <a:ea typeface="Calibri"/>
                <a:cs typeface="Times New Roman"/>
              </a:rPr>
              <a:t>U</a:t>
            </a:r>
            <a:r>
              <a:rPr lang="en-US" sz="3200" i="1" baseline="-25000" dirty="0">
                <a:effectLst/>
                <a:latin typeface="Times New Roman"/>
                <a:ea typeface="Calibri"/>
                <a:cs typeface="Times New Roman"/>
              </a:rPr>
              <a:t>  </a:t>
            </a:r>
            <a:r>
              <a:rPr lang="en-US" sz="3200" dirty="0">
                <a:effectLst/>
                <a:latin typeface="Times New Roman"/>
                <a:ea typeface="Calibri"/>
                <a:cs typeface="Times New Roman"/>
              </a:rPr>
              <a:t>independent of leverage, as </a:t>
            </a:r>
            <a:r>
              <a:rPr lang="en-US" sz="3200" dirty="0" err="1">
                <a:effectLst/>
                <a:latin typeface="Times New Roman"/>
                <a:ea typeface="Calibri"/>
                <a:cs typeface="Times New Roman"/>
              </a:rPr>
              <a:t>Eqn</a:t>
            </a:r>
            <a:r>
              <a:rPr lang="en-US" sz="3200" dirty="0">
                <a:effectLst/>
                <a:latin typeface="Times New Roman"/>
                <a:ea typeface="Calibri"/>
                <a:cs typeface="Times New Roman"/>
              </a:rPr>
              <a:t> 8.5:</a:t>
            </a:r>
            <a:endParaRPr lang="en-AU" sz="2800" dirty="0">
              <a:effectLst/>
              <a:latin typeface="Calibri"/>
              <a:ea typeface="Calibri"/>
              <a:cs typeface="Times New Roman"/>
            </a:endParaRPr>
          </a:p>
          <a:p>
            <a:pPr indent="457200" algn="just">
              <a:lnSpc>
                <a:spcPct val="200000"/>
              </a:lnSpc>
              <a:spcAft>
                <a:spcPts val="1000"/>
              </a:spcAft>
            </a:pPr>
            <a:r>
              <a:rPr lang="en-US" sz="3200" i="1" dirty="0">
                <a:effectLst/>
                <a:latin typeface="Times New Roman"/>
                <a:ea typeface="Calibri"/>
                <a:cs typeface="Times New Roman"/>
              </a:rPr>
              <a:t>			</a:t>
            </a:r>
            <a:r>
              <a:rPr lang="en-US" sz="3200" i="1" dirty="0" err="1">
                <a:effectLst/>
                <a:latin typeface="Times New Roman"/>
                <a:ea typeface="Calibri"/>
                <a:cs typeface="Times New Roman"/>
              </a:rPr>
              <a:t>k</a:t>
            </a:r>
            <a:r>
              <a:rPr lang="en-US" sz="3200" i="1" baseline="-25000" dirty="0" err="1">
                <a:effectLst/>
                <a:latin typeface="Times New Roman"/>
                <a:ea typeface="Calibri"/>
                <a:cs typeface="Times New Roman"/>
              </a:rPr>
              <a:t>AV</a:t>
            </a:r>
            <a:r>
              <a:rPr lang="en-US" sz="3200" dirty="0">
                <a:effectLst/>
                <a:latin typeface="Times New Roman"/>
                <a:ea typeface="Calibri"/>
                <a:cs typeface="Times New Roman"/>
              </a:rPr>
              <a:t> = </a:t>
            </a:r>
            <a:r>
              <a:rPr lang="en-US" sz="3200" i="1" dirty="0" err="1">
                <a:effectLst/>
                <a:latin typeface="Times New Roman"/>
                <a:ea typeface="Calibri"/>
                <a:cs typeface="Times New Roman"/>
              </a:rPr>
              <a:t>k</a:t>
            </a:r>
            <a:r>
              <a:rPr lang="en-US" sz="3200" i="1" baseline="-25000" dirty="0" err="1">
                <a:effectLst/>
                <a:latin typeface="Times New Roman"/>
                <a:ea typeface="Calibri"/>
                <a:cs typeface="Times New Roman"/>
              </a:rPr>
              <a:t>U</a:t>
            </a:r>
            <a:endParaRPr lang="en-AU" sz="2800" dirty="0">
              <a:effectLst/>
              <a:latin typeface="Calibri"/>
              <a:ea typeface="Calibri"/>
              <a:cs typeface="Times New Roman"/>
            </a:endParaRPr>
          </a:p>
          <a:p>
            <a:pPr algn="just">
              <a:lnSpc>
                <a:spcPct val="200000"/>
              </a:lnSpc>
              <a:spcAft>
                <a:spcPts val="1000"/>
              </a:spcAft>
            </a:pPr>
            <a:r>
              <a:rPr lang="en-US" sz="3200" dirty="0" smtClean="0">
                <a:effectLst/>
                <a:latin typeface="Times New Roman"/>
                <a:ea typeface="Calibri"/>
                <a:cs typeface="Times New Roman"/>
              </a:rPr>
              <a:t>In </a:t>
            </a:r>
            <a:r>
              <a:rPr lang="en-US" sz="3200" dirty="0">
                <a:effectLst/>
                <a:latin typeface="Times New Roman"/>
                <a:ea typeface="Calibri"/>
                <a:cs typeface="Times New Roman"/>
              </a:rPr>
              <a:t>this case, the </a:t>
            </a:r>
            <a:r>
              <a:rPr lang="en-US" sz="3200" i="1" dirty="0" err="1">
                <a:effectLst/>
                <a:latin typeface="Times New Roman"/>
                <a:ea typeface="Calibri"/>
                <a:cs typeface="Times New Roman"/>
              </a:rPr>
              <a:t>CCF</a:t>
            </a:r>
            <a:r>
              <a:rPr lang="en-US" sz="3200" dirty="0">
                <a:effectLst/>
                <a:latin typeface="Times New Roman"/>
                <a:ea typeface="Calibri"/>
                <a:cs typeface="Times New Roman"/>
              </a:rPr>
              <a:t> method has the advantage that the discount rate </a:t>
            </a:r>
            <a:r>
              <a:rPr lang="en-US" sz="3200" i="1" dirty="0" err="1">
                <a:effectLst/>
                <a:latin typeface="Times New Roman"/>
                <a:ea typeface="Calibri"/>
                <a:cs typeface="Times New Roman"/>
              </a:rPr>
              <a:t>k</a:t>
            </a:r>
            <a:r>
              <a:rPr lang="en-US" sz="3200" i="1" baseline="-25000" dirty="0" err="1">
                <a:effectLst/>
                <a:latin typeface="Times New Roman"/>
                <a:ea typeface="Calibri"/>
                <a:cs typeface="Times New Roman"/>
              </a:rPr>
              <a:t>AV</a:t>
            </a:r>
            <a:r>
              <a:rPr lang="en-US" sz="3200" dirty="0">
                <a:effectLst/>
                <a:latin typeface="Times New Roman"/>
                <a:ea typeface="Calibri"/>
                <a:cs typeface="Times New Roman"/>
              </a:rPr>
              <a:t> remains fixed as </a:t>
            </a:r>
            <a:r>
              <a:rPr lang="en-US" sz="3200" i="1" dirty="0" err="1">
                <a:effectLst/>
                <a:latin typeface="Times New Roman"/>
                <a:ea typeface="Calibri"/>
                <a:cs typeface="Times New Roman"/>
              </a:rPr>
              <a:t>k</a:t>
            </a:r>
            <a:r>
              <a:rPr lang="en-US" sz="3200" i="1" baseline="-25000" dirty="0" err="1">
                <a:effectLst/>
                <a:latin typeface="Times New Roman"/>
                <a:ea typeface="Calibri"/>
                <a:cs typeface="Times New Roman"/>
              </a:rPr>
              <a:t>U</a:t>
            </a:r>
            <a:r>
              <a:rPr lang="en-US" sz="3200" dirty="0">
                <a:effectLst/>
                <a:latin typeface="Times New Roman"/>
                <a:ea typeface="Calibri"/>
                <a:cs typeface="Times New Roman"/>
              </a:rPr>
              <a:t>. </a:t>
            </a:r>
            <a:endParaRPr lang="en-US" sz="3200" dirty="0" smtClean="0">
              <a:effectLst/>
              <a:latin typeface="Times New Roman"/>
              <a:ea typeface="Calibri"/>
              <a:cs typeface="Times New Roman"/>
            </a:endParaRPr>
          </a:p>
          <a:p>
            <a:pPr algn="just">
              <a:lnSpc>
                <a:spcPct val="200000"/>
              </a:lnSpc>
              <a:spcAft>
                <a:spcPts val="1000"/>
              </a:spcAft>
            </a:pPr>
            <a:r>
              <a:rPr lang="en-US" sz="3200" dirty="0" smtClean="0">
                <a:effectLst/>
                <a:latin typeface="Times New Roman"/>
                <a:ea typeface="Times New Roman"/>
                <a:cs typeface="Times New Roman"/>
              </a:rPr>
              <a:t>For </a:t>
            </a:r>
            <a:r>
              <a:rPr lang="en-US" sz="3200" dirty="0">
                <a:effectLst/>
                <a:latin typeface="Times New Roman"/>
                <a:ea typeface="Times New Roman"/>
                <a:cs typeface="Times New Roman"/>
              </a:rPr>
              <a:t>this reason, in the case of known but changing debt levels, the </a:t>
            </a:r>
            <a:r>
              <a:rPr lang="en-US" sz="3200" i="1" dirty="0" err="1">
                <a:effectLst/>
                <a:latin typeface="Times New Roman"/>
                <a:ea typeface="Times New Roman"/>
                <a:cs typeface="Times New Roman"/>
              </a:rPr>
              <a:t>CCF</a:t>
            </a:r>
            <a:r>
              <a:rPr lang="en-US" sz="3200" dirty="0">
                <a:effectLst/>
                <a:latin typeface="Times New Roman"/>
                <a:ea typeface="Times New Roman"/>
                <a:cs typeface="Times New Roman"/>
              </a:rPr>
              <a:t> method </a:t>
            </a:r>
            <a:r>
              <a:rPr lang="en-US" sz="3200" dirty="0" smtClean="0">
                <a:effectLst/>
                <a:latin typeface="Times New Roman"/>
                <a:ea typeface="Times New Roman"/>
                <a:cs typeface="Times New Roman"/>
              </a:rPr>
              <a:t>may be </a:t>
            </a:r>
            <a:r>
              <a:rPr lang="en-US" sz="3200" dirty="0">
                <a:effectLst/>
                <a:latin typeface="Times New Roman"/>
                <a:ea typeface="Times New Roman"/>
                <a:cs typeface="Times New Roman"/>
              </a:rPr>
              <a:t>the preferred method.</a:t>
            </a:r>
            <a:endParaRPr lang="en-AU" sz="2800" dirty="0">
              <a:effectLst/>
              <a:latin typeface="Calibri"/>
              <a:ea typeface="Calibri"/>
              <a:cs typeface="Times New Roman"/>
            </a:endParaRPr>
          </a:p>
          <a:p>
            <a:endParaRPr lang="en-AU" dirty="0"/>
          </a:p>
        </p:txBody>
      </p:sp>
    </p:spTree>
    <p:extLst>
      <p:ext uri="{BB962C8B-B14F-4D97-AF65-F5344CB8AC3E}">
        <p14:creationId xmlns:p14="http://schemas.microsoft.com/office/powerpoint/2010/main" val="157514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par>
                                <p:cTn id="18" presetID="42"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anim calcmode="lin" valueType="num">
                                      <p:cBhvr>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smtClean="0"/>
              <a:t>Break time</a:t>
            </a:r>
            <a:endParaRPr lang="en-AU" i="1"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1143000"/>
            <a:ext cx="7213600" cy="541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3804546"/>
      </p:ext>
    </p:extLst>
  </p:cSld>
  <p:clrMapOvr>
    <a:masterClrMapping/>
  </p:clrMapOvr>
  <p:transition spd="slow">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164336"/>
          </a:xfrm>
        </p:spPr>
        <p:txBody>
          <a:bodyPr/>
          <a:lstStyle/>
          <a:p>
            <a:r>
              <a:rPr lang="en-AU" sz="2400" b="1" i="1" dirty="0">
                <a:latin typeface="Times New Roman"/>
                <a:ea typeface="Times New Roman"/>
              </a:rPr>
              <a:t>Illustrative Example 15.1: E</a:t>
            </a:r>
            <a:r>
              <a:rPr lang="en-US" sz="2400" b="1" i="1" dirty="0" err="1">
                <a:latin typeface="Times New Roman"/>
                <a:ea typeface="Calibri"/>
              </a:rPr>
              <a:t>quivalence</a:t>
            </a:r>
            <a:r>
              <a:rPr lang="en-US" sz="2400" b="1" i="1" dirty="0">
                <a:latin typeface="Times New Roman"/>
                <a:ea typeface="Calibri"/>
              </a:rPr>
              <a:t> of the </a:t>
            </a:r>
            <a:r>
              <a:rPr lang="en-US" sz="2400" b="1" i="1" dirty="0" err="1">
                <a:latin typeface="Times New Roman"/>
                <a:ea typeface="Calibri"/>
              </a:rPr>
              <a:t>CCF</a:t>
            </a:r>
            <a:r>
              <a:rPr lang="en-US" sz="2400" b="1" i="1" dirty="0">
                <a:latin typeface="Times New Roman"/>
                <a:ea typeface="Calibri"/>
              </a:rPr>
              <a:t> and </a:t>
            </a:r>
            <a:r>
              <a:rPr lang="en-US" sz="2400" b="1" i="1" dirty="0" err="1">
                <a:latin typeface="Times New Roman"/>
                <a:ea typeface="Calibri"/>
              </a:rPr>
              <a:t>APV</a:t>
            </a:r>
            <a:r>
              <a:rPr lang="en-US" sz="2400" b="1" i="1" dirty="0">
                <a:latin typeface="Times New Roman"/>
                <a:ea typeface="Calibri"/>
              </a:rPr>
              <a:t> methods of discounting </a:t>
            </a:r>
            <a:r>
              <a:rPr lang="en-US" sz="2400" b="1" i="1" dirty="0" smtClean="0">
                <a:latin typeface="Times New Roman"/>
                <a:ea typeface="Calibri"/>
              </a:rPr>
              <a:t/>
            </a:r>
            <a:br>
              <a:rPr lang="en-US" sz="2400" b="1" i="1" dirty="0" smtClean="0">
                <a:latin typeface="Times New Roman"/>
                <a:ea typeface="Calibri"/>
              </a:rPr>
            </a:br>
            <a:r>
              <a:rPr lang="en-US" sz="2400" b="1" i="1" dirty="0" smtClean="0">
                <a:latin typeface="Times New Roman"/>
                <a:ea typeface="Calibri"/>
              </a:rPr>
              <a:t>(</a:t>
            </a:r>
            <a:r>
              <a:rPr lang="en-US" sz="2400" b="1" i="1" dirty="0">
                <a:latin typeface="Times New Roman"/>
                <a:ea typeface="Calibri"/>
              </a:rPr>
              <a:t>demonstration of </a:t>
            </a:r>
            <a:r>
              <a:rPr lang="en-US" sz="2400" b="1" i="1" dirty="0" err="1">
                <a:latin typeface="Times New Roman"/>
                <a:ea typeface="Calibri"/>
              </a:rPr>
              <a:t>k</a:t>
            </a:r>
            <a:r>
              <a:rPr lang="en-US" sz="2400" b="1" i="1" baseline="-25000" dirty="0" err="1">
                <a:latin typeface="Times New Roman"/>
                <a:ea typeface="Calibri"/>
              </a:rPr>
              <a:t>AV</a:t>
            </a:r>
            <a:r>
              <a:rPr lang="en-US" sz="2400" b="1" i="1" dirty="0">
                <a:latin typeface="Times New Roman"/>
                <a:ea typeface="Calibri"/>
              </a:rPr>
              <a:t> = </a:t>
            </a:r>
            <a:r>
              <a:rPr lang="en-US" sz="2400" b="1" i="1" dirty="0" err="1">
                <a:latin typeface="Times New Roman"/>
                <a:ea typeface="Calibri"/>
              </a:rPr>
              <a:t>k</a:t>
            </a:r>
            <a:r>
              <a:rPr lang="en-US" sz="2400" b="1" i="1" baseline="-25000" dirty="0" err="1">
                <a:latin typeface="Times New Roman"/>
                <a:ea typeface="Calibri"/>
              </a:rPr>
              <a:t>U</a:t>
            </a:r>
            <a:r>
              <a:rPr lang="en-US" sz="2400" b="1" i="1" baseline="-25000" dirty="0">
                <a:latin typeface="Times New Roman"/>
                <a:ea typeface="Calibri"/>
              </a:rPr>
              <a:t> </a:t>
            </a:r>
            <a:r>
              <a:rPr lang="en-US" sz="2400" b="1" i="1" baseline="-25000" dirty="0" smtClean="0">
                <a:latin typeface="Times New Roman"/>
                <a:ea typeface="Calibri"/>
              </a:rPr>
              <a:t> </a:t>
            </a:r>
            <a:r>
              <a:rPr lang="en-US" sz="2400" b="1" i="1" dirty="0" smtClean="0">
                <a:latin typeface="Times New Roman"/>
                <a:ea typeface="Calibri"/>
              </a:rPr>
              <a:t>provided </a:t>
            </a:r>
            <a:r>
              <a:rPr lang="en-US" sz="2400" b="1" i="1" dirty="0" err="1">
                <a:latin typeface="Times New Roman"/>
                <a:ea typeface="Calibri"/>
              </a:rPr>
              <a:t>k</a:t>
            </a:r>
            <a:r>
              <a:rPr lang="en-US" sz="2400" b="1" i="1" baseline="-25000" dirty="0" err="1">
                <a:latin typeface="Times New Roman"/>
                <a:ea typeface="Calibri"/>
              </a:rPr>
              <a:t>TS</a:t>
            </a:r>
            <a:r>
              <a:rPr lang="en-US" sz="2400" b="1" i="1" dirty="0">
                <a:latin typeface="Times New Roman"/>
                <a:ea typeface="Calibri"/>
              </a:rPr>
              <a:t> = </a:t>
            </a:r>
            <a:r>
              <a:rPr lang="en-US" sz="2400" b="1" i="1" dirty="0" err="1">
                <a:latin typeface="Times New Roman"/>
                <a:ea typeface="Calibri"/>
              </a:rPr>
              <a:t>k</a:t>
            </a:r>
            <a:r>
              <a:rPr lang="en-US" sz="2400" b="1" i="1" baseline="-25000" dirty="0" err="1">
                <a:latin typeface="Times New Roman"/>
                <a:ea typeface="Calibri"/>
              </a:rPr>
              <a:t>U</a:t>
            </a:r>
            <a:r>
              <a:rPr lang="en-US" sz="2400" b="1" i="1" dirty="0">
                <a:latin typeface="Times New Roman"/>
                <a:ea typeface="Calibri"/>
              </a:rPr>
              <a:t>).</a:t>
            </a:r>
            <a:endParaRPr lang="en-AU" sz="2400" dirty="0"/>
          </a:p>
        </p:txBody>
      </p:sp>
      <p:sp>
        <p:nvSpPr>
          <p:cNvPr id="3" name="Content Placeholder 2"/>
          <p:cNvSpPr>
            <a:spLocks noGrp="1"/>
          </p:cNvSpPr>
          <p:nvPr>
            <p:ph idx="1"/>
          </p:nvPr>
        </p:nvSpPr>
        <p:spPr>
          <a:xfrm>
            <a:off x="914400" y="1981200"/>
            <a:ext cx="7772400" cy="4374360"/>
          </a:xfrm>
        </p:spPr>
        <p:txBody>
          <a:bodyPr>
            <a:normAutofit fontScale="47500" lnSpcReduction="20000"/>
          </a:bodyPr>
          <a:lstStyle/>
          <a:p>
            <a:pPr algn="just">
              <a:lnSpc>
                <a:spcPct val="200000"/>
              </a:lnSpc>
              <a:spcAft>
                <a:spcPts val="0"/>
              </a:spcAft>
            </a:pPr>
            <a:r>
              <a:rPr lang="en-AU" sz="3200" dirty="0">
                <a:latin typeface="Times New Roman"/>
                <a:ea typeface="Times New Roman"/>
                <a:cs typeface="Times New Roman"/>
              </a:rPr>
              <a:t>Company </a:t>
            </a:r>
            <a:r>
              <a:rPr lang="en-AU" sz="3200" b="1" i="1" dirty="0">
                <a:latin typeface="Times New Roman"/>
                <a:ea typeface="Times New Roman"/>
                <a:cs typeface="Times New Roman"/>
              </a:rPr>
              <a:t>Stewart </a:t>
            </a:r>
            <a:r>
              <a:rPr lang="en-AU" sz="3200" dirty="0">
                <a:latin typeface="Times New Roman"/>
                <a:ea typeface="Times New Roman"/>
                <a:cs typeface="Times New Roman"/>
              </a:rPr>
              <a:t>is a Scottish firm that manufactures steel rods for re-enforcing concrete. The company is considering an investment opportunity that will last 3 years and require $30 million of initial funding, which would be provided by a $30 million initial issue of debt.  </a:t>
            </a:r>
            <a:endParaRPr lang="en-AU" sz="3200" dirty="0" smtClean="0">
              <a:latin typeface="Times New Roman"/>
              <a:ea typeface="Times New Roman"/>
              <a:cs typeface="Times New Roman"/>
            </a:endParaRPr>
          </a:p>
          <a:p>
            <a:pPr algn="just">
              <a:lnSpc>
                <a:spcPct val="200000"/>
              </a:lnSpc>
              <a:spcAft>
                <a:spcPts val="0"/>
              </a:spcAft>
            </a:pPr>
            <a:r>
              <a:rPr lang="en-AU" sz="3200" dirty="0" smtClean="0">
                <a:latin typeface="Times New Roman"/>
                <a:ea typeface="Times New Roman"/>
                <a:cs typeface="Times New Roman"/>
              </a:rPr>
              <a:t>The </a:t>
            </a:r>
            <a:r>
              <a:rPr lang="en-AU" sz="3200" dirty="0">
                <a:latin typeface="Times New Roman"/>
                <a:ea typeface="Times New Roman"/>
                <a:cs typeface="Times New Roman"/>
              </a:rPr>
              <a:t>re-payment schedule for the loan would require repayments of $10 million at the end of Year 2 and $20 million at the end of Year 3. </a:t>
            </a:r>
            <a:endParaRPr lang="en-AU" sz="3200" dirty="0" smtClean="0">
              <a:latin typeface="Times New Roman"/>
              <a:ea typeface="Times New Roman"/>
              <a:cs typeface="Times New Roman"/>
            </a:endParaRPr>
          </a:p>
          <a:p>
            <a:pPr algn="just">
              <a:lnSpc>
                <a:spcPct val="200000"/>
              </a:lnSpc>
              <a:spcAft>
                <a:spcPts val="0"/>
              </a:spcAft>
            </a:pPr>
            <a:r>
              <a:rPr lang="en-AU" sz="3200" dirty="0" smtClean="0">
                <a:latin typeface="Times New Roman"/>
                <a:ea typeface="Times New Roman"/>
                <a:cs typeface="Times New Roman"/>
              </a:rPr>
              <a:t>The </a:t>
            </a:r>
            <a:r>
              <a:rPr lang="en-AU" sz="3200" dirty="0">
                <a:latin typeface="Times New Roman"/>
                <a:ea typeface="Times New Roman"/>
                <a:cs typeface="Times New Roman"/>
              </a:rPr>
              <a:t>initial investment (of $30 million) would be depreciated in three equal payments of $10 million over each of the three years of the investment.  The interest payments for the debt would be 10% over each of the three years repayments.  The corporate tax rate is 30%.  Both interest payments and depreciation costs are tax deductible.</a:t>
            </a:r>
            <a:endParaRPr lang="en-AU" sz="2800" dirty="0">
              <a:latin typeface="Calibri"/>
              <a:ea typeface="Calibri"/>
              <a:cs typeface="Times New Roman"/>
            </a:endParaRPr>
          </a:p>
          <a:p>
            <a:endParaRPr lang="en-AU" dirty="0"/>
          </a:p>
        </p:txBody>
      </p:sp>
    </p:spTree>
    <p:extLst>
      <p:ext uri="{BB962C8B-B14F-4D97-AF65-F5344CB8AC3E}">
        <p14:creationId xmlns:p14="http://schemas.microsoft.com/office/powerpoint/2010/main" val="382006873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200" b="1" i="1" dirty="0">
                <a:solidFill>
                  <a:srgbClr val="DBF5F9">
                    <a:satMod val="200000"/>
                  </a:srgbClr>
                </a:solidFill>
                <a:latin typeface="Times New Roman"/>
                <a:ea typeface="Times New Roman"/>
              </a:rPr>
              <a:t>Illustrative </a:t>
            </a:r>
            <a:r>
              <a:rPr lang="en-AU" sz="3200" b="1" i="1" dirty="0" smtClean="0">
                <a:solidFill>
                  <a:srgbClr val="DBF5F9">
                    <a:satMod val="200000"/>
                  </a:srgbClr>
                </a:solidFill>
                <a:latin typeface="Times New Roman"/>
                <a:ea typeface="Times New Roman"/>
              </a:rPr>
              <a:t>Example (</a:t>
            </a:r>
            <a:r>
              <a:rPr lang="en-AU" sz="3200" b="1" i="1" dirty="0" err="1" smtClean="0">
                <a:solidFill>
                  <a:srgbClr val="DBF5F9">
                    <a:satMod val="200000"/>
                  </a:srgbClr>
                </a:solidFill>
                <a:latin typeface="Times New Roman"/>
                <a:ea typeface="Times New Roman"/>
              </a:rPr>
              <a:t>cont</a:t>
            </a:r>
            <a:r>
              <a:rPr lang="en-AU" sz="3200" b="1" i="1" dirty="0" smtClean="0">
                <a:solidFill>
                  <a:srgbClr val="DBF5F9">
                    <a:satMod val="200000"/>
                  </a:srgbClr>
                </a:solidFill>
                <a:latin typeface="Times New Roman"/>
                <a:ea typeface="Times New Roman"/>
              </a:rPr>
              <a:t>)</a:t>
            </a:r>
            <a:endParaRPr lang="en-AU" sz="3200" dirty="0"/>
          </a:p>
        </p:txBody>
      </p:sp>
      <p:sp>
        <p:nvSpPr>
          <p:cNvPr id="3" name="Content Placeholder 2"/>
          <p:cNvSpPr>
            <a:spLocks noGrp="1"/>
          </p:cNvSpPr>
          <p:nvPr>
            <p:ph idx="1"/>
          </p:nvPr>
        </p:nvSpPr>
        <p:spPr>
          <a:xfrm>
            <a:off x="914400" y="1371600"/>
            <a:ext cx="7772400" cy="4983960"/>
          </a:xfrm>
        </p:spPr>
        <p:txBody>
          <a:bodyPr>
            <a:normAutofit fontScale="85000" lnSpcReduction="10000"/>
          </a:bodyPr>
          <a:lstStyle/>
          <a:p>
            <a:pPr algn="just">
              <a:lnSpc>
                <a:spcPct val="200000"/>
              </a:lnSpc>
              <a:spcAft>
                <a:spcPts val="0"/>
              </a:spcAft>
            </a:pPr>
            <a:r>
              <a:rPr lang="en-AU" sz="3200" dirty="0">
                <a:latin typeface="Times New Roman"/>
                <a:ea typeface="Times New Roman"/>
                <a:cs typeface="Times New Roman"/>
              </a:rPr>
              <a:t>The firm estimates that its unlevered cost of equity (</a:t>
            </a:r>
            <a:r>
              <a:rPr lang="en-AU" sz="3200" i="1" dirty="0" err="1">
                <a:latin typeface="Times New Roman"/>
                <a:ea typeface="Times New Roman"/>
                <a:cs typeface="Times New Roman"/>
              </a:rPr>
              <a:t>k</a:t>
            </a:r>
            <a:r>
              <a:rPr lang="en-AU" sz="3200" i="1" baseline="-25000" dirty="0" err="1">
                <a:latin typeface="Times New Roman"/>
                <a:ea typeface="Times New Roman"/>
                <a:cs typeface="Times New Roman"/>
              </a:rPr>
              <a:t>U</a:t>
            </a:r>
            <a:r>
              <a:rPr lang="en-AU" sz="3200" dirty="0">
                <a:latin typeface="Times New Roman"/>
                <a:ea typeface="Times New Roman"/>
                <a:cs typeface="Times New Roman"/>
              </a:rPr>
              <a:t>) at 14%.</a:t>
            </a:r>
            <a:endParaRPr lang="en-AU" sz="2800" dirty="0">
              <a:latin typeface="Calibri"/>
              <a:ea typeface="Calibri"/>
              <a:cs typeface="Times New Roman"/>
            </a:endParaRPr>
          </a:p>
          <a:p>
            <a:pPr algn="just">
              <a:lnSpc>
                <a:spcPct val="200000"/>
              </a:lnSpc>
              <a:spcAft>
                <a:spcPts val="0"/>
              </a:spcAft>
            </a:pPr>
            <a:r>
              <a:rPr lang="en-AU" sz="3200" dirty="0">
                <a:latin typeface="Times New Roman"/>
                <a:ea typeface="Times New Roman"/>
                <a:cs typeface="Times New Roman"/>
              </a:rPr>
              <a:t>	Company </a:t>
            </a:r>
            <a:r>
              <a:rPr lang="en-AU" sz="3200" i="1" dirty="0">
                <a:latin typeface="Times New Roman"/>
                <a:ea typeface="Times New Roman"/>
                <a:cs typeface="Times New Roman"/>
              </a:rPr>
              <a:t>Stewart</a:t>
            </a:r>
            <a:r>
              <a:rPr lang="en-AU" sz="3200" dirty="0">
                <a:latin typeface="Times New Roman"/>
                <a:ea typeface="Times New Roman"/>
                <a:cs typeface="Times New Roman"/>
              </a:rPr>
              <a:t> considers that the appropriate rate at which to discount the tax savings due to the tax deductibility of its interest payments is the </a:t>
            </a:r>
            <a:r>
              <a:rPr lang="en-AU" sz="3200" u="sng" dirty="0">
                <a:latin typeface="Times New Roman"/>
                <a:ea typeface="Times New Roman"/>
                <a:cs typeface="Times New Roman"/>
              </a:rPr>
              <a:t>unlevered cost of equity</a:t>
            </a:r>
            <a:r>
              <a:rPr lang="en-AU" sz="3200" dirty="0">
                <a:latin typeface="Times New Roman"/>
                <a:ea typeface="Times New Roman"/>
                <a:cs typeface="Times New Roman"/>
              </a:rPr>
              <a:t> = </a:t>
            </a:r>
            <a:r>
              <a:rPr lang="en-AU" sz="3200" i="1" dirty="0" err="1">
                <a:latin typeface="Times New Roman"/>
                <a:ea typeface="Times New Roman"/>
                <a:cs typeface="Times New Roman"/>
              </a:rPr>
              <a:t>k</a:t>
            </a:r>
            <a:r>
              <a:rPr lang="en-AU" sz="3200" i="1" baseline="-25000" dirty="0" err="1">
                <a:latin typeface="Times New Roman"/>
                <a:ea typeface="Times New Roman"/>
                <a:cs typeface="Times New Roman"/>
              </a:rPr>
              <a:t>U</a:t>
            </a:r>
            <a:r>
              <a:rPr lang="en-AU" sz="3200" dirty="0">
                <a:latin typeface="Times New Roman"/>
                <a:ea typeface="Times New Roman"/>
                <a:cs typeface="Times New Roman"/>
              </a:rPr>
              <a:t> (=14%).</a:t>
            </a:r>
            <a:endParaRPr lang="en-AU" sz="2800" dirty="0">
              <a:latin typeface="Calibri"/>
              <a:ea typeface="Calibri"/>
              <a:cs typeface="Times New Roman"/>
            </a:endParaRPr>
          </a:p>
          <a:p>
            <a:endParaRPr lang="en-AU" dirty="0"/>
          </a:p>
        </p:txBody>
      </p:sp>
    </p:spTree>
    <p:extLst>
      <p:ext uri="{BB962C8B-B14F-4D97-AF65-F5344CB8AC3E}">
        <p14:creationId xmlns:p14="http://schemas.microsoft.com/office/powerpoint/2010/main" val="7892540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630936"/>
          </a:xfrm>
        </p:spPr>
        <p:txBody>
          <a:bodyPr/>
          <a:lstStyle/>
          <a:p>
            <a:r>
              <a:rPr lang="en-AU" sz="2800" b="1" i="1" dirty="0">
                <a:solidFill>
                  <a:srgbClr val="DBF5F9">
                    <a:satMod val="200000"/>
                  </a:srgbClr>
                </a:solidFill>
                <a:latin typeface="Times New Roman"/>
                <a:ea typeface="Times New Roman"/>
              </a:rPr>
              <a:t>Illustrative Example (</a:t>
            </a:r>
            <a:r>
              <a:rPr lang="en-AU" sz="2800" b="1" i="1" dirty="0" err="1">
                <a:solidFill>
                  <a:srgbClr val="DBF5F9">
                    <a:satMod val="200000"/>
                  </a:srgbClr>
                </a:solidFill>
                <a:latin typeface="Times New Roman"/>
                <a:ea typeface="Times New Roman"/>
              </a:rPr>
              <a:t>cont</a:t>
            </a:r>
            <a:r>
              <a:rPr lang="en-AU" sz="2800" b="1" i="1" dirty="0">
                <a:solidFill>
                  <a:srgbClr val="DBF5F9">
                    <a:satMod val="200000"/>
                  </a:srgbClr>
                </a:solidFill>
                <a:latin typeface="Times New Roman"/>
                <a:ea typeface="Times New Roman"/>
              </a:rPr>
              <a:t>)</a:t>
            </a:r>
            <a:endParaRPr lang="en-AU" sz="2800" dirty="0"/>
          </a:p>
        </p:txBody>
      </p:sp>
      <p:sp>
        <p:nvSpPr>
          <p:cNvPr id="3" name="Content Placeholder 2"/>
          <p:cNvSpPr>
            <a:spLocks noGrp="1"/>
          </p:cNvSpPr>
          <p:nvPr>
            <p:ph idx="1"/>
          </p:nvPr>
        </p:nvSpPr>
        <p:spPr>
          <a:xfrm>
            <a:off x="914400" y="1219200"/>
            <a:ext cx="7772400" cy="4831560"/>
          </a:xfrm>
        </p:spPr>
        <p:txBody>
          <a:bodyPr>
            <a:normAutofit/>
          </a:bodyPr>
          <a:lstStyle/>
          <a:p>
            <a:pPr algn="just">
              <a:lnSpc>
                <a:spcPct val="200000"/>
              </a:lnSpc>
              <a:spcAft>
                <a:spcPts val="0"/>
              </a:spcAft>
            </a:pPr>
            <a:r>
              <a:rPr lang="en-AU" sz="2000" dirty="0">
                <a:latin typeface="Times New Roman"/>
                <a:ea typeface="Times New Roman"/>
                <a:cs typeface="Times New Roman"/>
              </a:rPr>
              <a:t>The calculated project cash steams for the project over the 3 years duration of the project can be summarized as follows (numbers are millions of dollars):</a:t>
            </a:r>
            <a:endParaRPr lang="en-AU" sz="2000" dirty="0">
              <a:latin typeface="Calibri"/>
              <a:ea typeface="Calibri"/>
              <a:cs typeface="Times New Roman"/>
            </a:endParaRPr>
          </a:p>
          <a:p>
            <a:pPr>
              <a:lnSpc>
                <a:spcPct val="115000"/>
              </a:lnSpc>
              <a:spcAft>
                <a:spcPts val="0"/>
              </a:spcAft>
            </a:pPr>
            <a:r>
              <a:rPr lang="en-AU" sz="3200" dirty="0">
                <a:latin typeface="Times New Roman"/>
                <a:ea typeface="Times New Roman"/>
                <a:cs typeface="Times New Roman"/>
              </a:rPr>
              <a:t> </a:t>
            </a:r>
            <a:endParaRPr lang="en-AU" sz="2800" dirty="0">
              <a:latin typeface="Calibri"/>
              <a:ea typeface="Calibri"/>
              <a:cs typeface="Times New Roman"/>
            </a:endParaRPr>
          </a:p>
          <a:p>
            <a:endParaRPr lang="en-AU" dirty="0"/>
          </a:p>
        </p:txBody>
      </p:sp>
      <p:graphicFrame>
        <p:nvGraphicFramePr>
          <p:cNvPr id="4" name="Table 3"/>
          <p:cNvGraphicFramePr>
            <a:graphicFrameLocks noGrp="1"/>
          </p:cNvGraphicFramePr>
          <p:nvPr>
            <p:extLst>
              <p:ext uri="{D42A27DB-BD31-4B8C-83A1-F6EECF244321}">
                <p14:modId xmlns:p14="http://schemas.microsoft.com/office/powerpoint/2010/main" val="2557537374"/>
              </p:ext>
            </p:extLst>
          </p:nvPr>
        </p:nvGraphicFramePr>
        <p:xfrm>
          <a:off x="2209800" y="3429000"/>
          <a:ext cx="5448300" cy="2568616"/>
        </p:xfrm>
        <a:graphic>
          <a:graphicData uri="http://schemas.openxmlformats.org/drawingml/2006/table">
            <a:tbl>
              <a:tblPr firstRow="1" firstCol="1" lastRow="1" lastCol="1" bandRow="1" bandCol="1"/>
              <a:tblGrid>
                <a:gridCol w="2797776"/>
                <a:gridCol w="883508"/>
                <a:gridCol w="883508"/>
                <a:gridCol w="883508"/>
              </a:tblGrid>
              <a:tr h="379264">
                <a:tc>
                  <a:txBody>
                    <a:bodyPr/>
                    <a:lstStyle/>
                    <a:p>
                      <a:pPr>
                        <a:lnSpc>
                          <a:spcPct val="115000"/>
                        </a:lnSpc>
                        <a:spcAft>
                          <a:spcPts val="0"/>
                        </a:spcAft>
                      </a:pPr>
                      <a:r>
                        <a:rPr lang="en-AU" sz="1200" dirty="0">
                          <a:effectLst/>
                          <a:latin typeface="Times New Roman"/>
                          <a:ea typeface="Times New Roman"/>
                          <a:cs typeface="Times New Roman"/>
                        </a:rPr>
                        <a:t> </a:t>
                      </a:r>
                      <a:endParaRPr lang="en-A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200" i="1">
                          <a:effectLst/>
                          <a:latin typeface="Times New Roman"/>
                          <a:ea typeface="Times New Roman"/>
                          <a:cs typeface="Times New Roman"/>
                        </a:rPr>
                        <a:t>Year 1</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200" i="1">
                          <a:effectLst/>
                          <a:latin typeface="Times New Roman"/>
                          <a:ea typeface="Times New Roman"/>
                          <a:cs typeface="Times New Roman"/>
                        </a:rPr>
                        <a:t>Year 2</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200" i="1">
                          <a:effectLst/>
                          <a:latin typeface="Times New Roman"/>
                          <a:ea typeface="Times New Roman"/>
                          <a:cs typeface="Times New Roman"/>
                        </a:rPr>
                        <a:t>Year 3</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9264">
                <a:tc>
                  <a:txBody>
                    <a:bodyPr/>
                    <a:lstStyle/>
                    <a:p>
                      <a:pPr>
                        <a:lnSpc>
                          <a:spcPct val="115000"/>
                        </a:lnSpc>
                        <a:spcAft>
                          <a:spcPts val="0"/>
                        </a:spcAft>
                      </a:pPr>
                      <a:r>
                        <a:rPr lang="en-AU" sz="1200" dirty="0" smtClean="0">
                          <a:effectLst/>
                          <a:latin typeface="Times New Roman"/>
                          <a:ea typeface="Times New Roman"/>
                          <a:cs typeface="Times New Roman"/>
                        </a:rPr>
                        <a:t>Revenue – earnings</a:t>
                      </a:r>
                      <a:r>
                        <a:rPr lang="en-AU" sz="1200" baseline="0" dirty="0" smtClean="0">
                          <a:effectLst/>
                          <a:latin typeface="Times New Roman"/>
                          <a:ea typeface="Times New Roman"/>
                          <a:cs typeface="Times New Roman"/>
                        </a:rPr>
                        <a:t> before costs, interest and tax, depreciation and amortization </a:t>
                      </a:r>
                      <a:r>
                        <a:rPr lang="en-AU" sz="1200" dirty="0" smtClean="0">
                          <a:effectLst/>
                          <a:latin typeface="Times New Roman"/>
                          <a:ea typeface="Times New Roman"/>
                          <a:cs typeface="Times New Roman"/>
                        </a:rPr>
                        <a:t>(EBITDA)</a:t>
                      </a:r>
                      <a:endParaRPr lang="en-A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200">
                          <a:effectLst/>
                          <a:latin typeface="Times New Roman"/>
                          <a:ea typeface="Times New Roman"/>
                          <a:cs typeface="Times New Roman"/>
                        </a:rPr>
                        <a:t>40</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200">
                          <a:effectLst/>
                          <a:latin typeface="Times New Roman"/>
                          <a:ea typeface="Times New Roman"/>
                          <a:cs typeface="Times New Roman"/>
                        </a:rPr>
                        <a:t>40</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200">
                          <a:effectLst/>
                          <a:latin typeface="Times New Roman"/>
                          <a:ea typeface="Times New Roman"/>
                          <a:cs typeface="Times New Roman"/>
                        </a:rPr>
                        <a:t>22</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9264">
                <a:tc>
                  <a:txBody>
                    <a:bodyPr/>
                    <a:lstStyle/>
                    <a:p>
                      <a:pPr>
                        <a:lnSpc>
                          <a:spcPct val="115000"/>
                        </a:lnSpc>
                        <a:spcAft>
                          <a:spcPts val="0"/>
                        </a:spcAft>
                      </a:pPr>
                      <a:endParaRPr lang="en-AU" sz="1200" dirty="0" smtClean="0">
                        <a:effectLst/>
                        <a:latin typeface="Times New Roman"/>
                        <a:ea typeface="Times New Roman"/>
                        <a:cs typeface="Times New Roman"/>
                      </a:endParaRPr>
                    </a:p>
                    <a:p>
                      <a:pPr>
                        <a:lnSpc>
                          <a:spcPct val="115000"/>
                        </a:lnSpc>
                        <a:spcAft>
                          <a:spcPts val="0"/>
                        </a:spcAft>
                      </a:pPr>
                      <a:r>
                        <a:rPr lang="en-AU" sz="1200" dirty="0" smtClean="0">
                          <a:effectLst/>
                          <a:latin typeface="Times New Roman"/>
                          <a:ea typeface="Times New Roman"/>
                          <a:cs typeface="Times New Roman"/>
                        </a:rPr>
                        <a:t>Operating </a:t>
                      </a:r>
                      <a:r>
                        <a:rPr lang="en-AU" sz="1200" dirty="0">
                          <a:effectLst/>
                          <a:latin typeface="Times New Roman"/>
                          <a:ea typeface="Times New Roman"/>
                          <a:cs typeface="Times New Roman"/>
                        </a:rPr>
                        <a:t>Payments and Costs</a:t>
                      </a:r>
                      <a:endParaRPr lang="en-A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AU" sz="1200" dirty="0" smtClean="0">
                        <a:effectLst/>
                        <a:latin typeface="Times New Roman"/>
                        <a:ea typeface="Times New Roman"/>
                        <a:cs typeface="Times New Roman"/>
                      </a:endParaRPr>
                    </a:p>
                    <a:p>
                      <a:pPr>
                        <a:lnSpc>
                          <a:spcPct val="115000"/>
                        </a:lnSpc>
                        <a:spcAft>
                          <a:spcPts val="0"/>
                        </a:spcAft>
                      </a:pPr>
                      <a:r>
                        <a:rPr lang="en-AU" sz="1200" dirty="0" smtClean="0">
                          <a:effectLst/>
                          <a:latin typeface="Times New Roman"/>
                          <a:ea typeface="Times New Roman"/>
                          <a:cs typeface="Times New Roman"/>
                        </a:rPr>
                        <a:t>20</a:t>
                      </a:r>
                      <a:endParaRPr lang="en-A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AU" sz="1200" dirty="0" smtClean="0">
                        <a:effectLst/>
                        <a:latin typeface="Times New Roman"/>
                        <a:ea typeface="Times New Roman"/>
                        <a:cs typeface="Times New Roman"/>
                      </a:endParaRPr>
                    </a:p>
                    <a:p>
                      <a:pPr>
                        <a:lnSpc>
                          <a:spcPct val="115000"/>
                        </a:lnSpc>
                        <a:spcAft>
                          <a:spcPts val="0"/>
                        </a:spcAft>
                      </a:pPr>
                      <a:r>
                        <a:rPr lang="en-AU" sz="1200" dirty="0" smtClean="0">
                          <a:effectLst/>
                          <a:latin typeface="Times New Roman"/>
                          <a:ea typeface="Times New Roman"/>
                          <a:cs typeface="Times New Roman"/>
                        </a:rPr>
                        <a:t>20</a:t>
                      </a:r>
                      <a:endParaRPr lang="en-A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AU" sz="1200" dirty="0" smtClean="0">
                        <a:effectLst/>
                        <a:latin typeface="Times New Roman"/>
                        <a:ea typeface="Times New Roman"/>
                        <a:cs typeface="Times New Roman"/>
                      </a:endParaRPr>
                    </a:p>
                    <a:p>
                      <a:pPr>
                        <a:lnSpc>
                          <a:spcPct val="115000"/>
                        </a:lnSpc>
                        <a:spcAft>
                          <a:spcPts val="0"/>
                        </a:spcAft>
                      </a:pPr>
                      <a:r>
                        <a:rPr lang="en-AU" sz="1200" dirty="0" smtClean="0">
                          <a:effectLst/>
                          <a:latin typeface="Times New Roman"/>
                          <a:ea typeface="Times New Roman"/>
                          <a:cs typeface="Times New Roman"/>
                        </a:rPr>
                        <a:t>10</a:t>
                      </a:r>
                      <a:endParaRPr lang="en-A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9264">
                <a:tc>
                  <a:txBody>
                    <a:bodyPr/>
                    <a:lstStyle/>
                    <a:p>
                      <a:pPr>
                        <a:lnSpc>
                          <a:spcPct val="115000"/>
                        </a:lnSpc>
                        <a:spcAft>
                          <a:spcPts val="0"/>
                        </a:spcAft>
                      </a:pPr>
                      <a:r>
                        <a:rPr lang="en-AU" sz="1200" dirty="0">
                          <a:effectLst/>
                          <a:latin typeface="Times New Roman"/>
                          <a:ea typeface="Times New Roman"/>
                          <a:cs typeface="Times New Roman"/>
                        </a:rPr>
                        <a:t>Interest Payments</a:t>
                      </a:r>
                      <a:endParaRPr lang="en-A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200">
                          <a:effectLst/>
                          <a:latin typeface="Times New Roman"/>
                          <a:ea typeface="Times New Roman"/>
                          <a:cs typeface="Times New Roman"/>
                        </a:rPr>
                        <a:t>3</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200">
                          <a:effectLst/>
                          <a:latin typeface="Times New Roman"/>
                          <a:ea typeface="Times New Roman"/>
                          <a:cs typeface="Times New Roman"/>
                        </a:rPr>
                        <a:t>3</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200">
                          <a:effectLst/>
                          <a:latin typeface="Times New Roman"/>
                          <a:ea typeface="Times New Roman"/>
                          <a:cs typeface="Times New Roman"/>
                        </a:rPr>
                        <a:t>2</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9264">
                <a:tc>
                  <a:txBody>
                    <a:bodyPr/>
                    <a:lstStyle/>
                    <a:p>
                      <a:pPr>
                        <a:lnSpc>
                          <a:spcPct val="115000"/>
                        </a:lnSpc>
                        <a:spcAft>
                          <a:spcPts val="0"/>
                        </a:spcAft>
                      </a:pPr>
                      <a:r>
                        <a:rPr lang="en-AU" sz="1200">
                          <a:effectLst/>
                          <a:latin typeface="Times New Roman"/>
                          <a:ea typeface="Times New Roman"/>
                          <a:cs typeface="Times New Roman"/>
                        </a:rPr>
                        <a:t>Tax</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200">
                          <a:effectLst/>
                          <a:latin typeface="Times New Roman"/>
                          <a:ea typeface="Times New Roman"/>
                          <a:cs typeface="Times New Roman"/>
                        </a:rPr>
                        <a:t>2.1</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200">
                          <a:effectLst/>
                          <a:latin typeface="Times New Roman"/>
                          <a:ea typeface="Times New Roman"/>
                          <a:cs typeface="Times New Roman"/>
                        </a:rPr>
                        <a:t>2.1</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200">
                          <a:effectLst/>
                          <a:latin typeface="Times New Roman"/>
                          <a:ea typeface="Times New Roman"/>
                          <a:cs typeface="Times New Roman"/>
                        </a:rPr>
                        <a:t>0</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9264">
                <a:tc>
                  <a:txBody>
                    <a:bodyPr/>
                    <a:lstStyle/>
                    <a:p>
                      <a:pPr>
                        <a:lnSpc>
                          <a:spcPct val="115000"/>
                        </a:lnSpc>
                        <a:spcAft>
                          <a:spcPts val="0"/>
                        </a:spcAft>
                      </a:pPr>
                      <a:r>
                        <a:rPr lang="en-AU" sz="1200" dirty="0">
                          <a:effectLst/>
                          <a:latin typeface="Times New Roman"/>
                          <a:ea typeface="Times New Roman"/>
                          <a:cs typeface="Times New Roman"/>
                        </a:rPr>
                        <a:t>Loan repayment schedule</a:t>
                      </a:r>
                      <a:endParaRPr lang="en-A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200">
                          <a:effectLst/>
                          <a:latin typeface="Times New Roman"/>
                          <a:ea typeface="Times New Roman"/>
                          <a:cs typeface="Times New Roman"/>
                        </a:rPr>
                        <a:t>0</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200">
                          <a:effectLst/>
                          <a:latin typeface="Times New Roman"/>
                          <a:ea typeface="Times New Roman"/>
                          <a:cs typeface="Times New Roman"/>
                        </a:rPr>
                        <a:t>10</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200" dirty="0">
                          <a:effectLst/>
                          <a:latin typeface="Times New Roman"/>
                          <a:ea typeface="Times New Roman"/>
                          <a:cs typeface="Times New Roman"/>
                        </a:rPr>
                        <a:t>20</a:t>
                      </a:r>
                      <a:endParaRPr lang="en-A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9313016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609600"/>
          </a:xfrm>
        </p:spPr>
        <p:txBody>
          <a:bodyPr/>
          <a:lstStyle/>
          <a:p>
            <a:r>
              <a:rPr lang="en-AU" sz="3200" i="1" dirty="0">
                <a:solidFill>
                  <a:prstClr val="white"/>
                </a:solidFill>
                <a:latin typeface="Times New Roman"/>
                <a:ea typeface="Times New Roman"/>
                <a:cs typeface="Times New Roman"/>
              </a:rPr>
              <a:t> PART </a:t>
            </a:r>
            <a:r>
              <a:rPr lang="en-AU" sz="3200" i="1" dirty="0" smtClean="0">
                <a:solidFill>
                  <a:prstClr val="white"/>
                </a:solidFill>
                <a:latin typeface="Times New Roman"/>
                <a:ea typeface="Times New Roman"/>
                <a:cs typeface="Times New Roman"/>
              </a:rPr>
              <a:t>A     </a:t>
            </a:r>
            <a:r>
              <a:rPr lang="en-AU" sz="3200" i="1" dirty="0">
                <a:solidFill>
                  <a:prstClr val="white"/>
                </a:solidFill>
                <a:latin typeface="Times New Roman"/>
                <a:ea typeface="Times New Roman"/>
                <a:cs typeface="Times New Roman"/>
              </a:rPr>
              <a:t>Required:</a:t>
            </a:r>
            <a:endParaRPr lang="en-AU"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14400" y="1066800"/>
                <a:ext cx="7772400" cy="5288760"/>
              </a:xfrm>
            </p:spPr>
            <p:txBody>
              <a:bodyPr>
                <a:normAutofit fontScale="47500" lnSpcReduction="20000"/>
              </a:bodyPr>
              <a:lstStyle/>
              <a:p>
                <a:pPr algn="just">
                  <a:lnSpc>
                    <a:spcPct val="200000"/>
                  </a:lnSpc>
                  <a:spcAft>
                    <a:spcPts val="0"/>
                  </a:spcAft>
                </a:pPr>
                <a:r>
                  <a:rPr lang="en-AU" sz="3200" dirty="0" smtClean="0">
                    <a:effectLst/>
                    <a:latin typeface="Times New Roman"/>
                    <a:ea typeface="Times New Roman"/>
                    <a:cs typeface="Times New Roman"/>
                  </a:rPr>
                  <a:t>(</a:t>
                </a:r>
                <a:r>
                  <a:rPr lang="en-AU" sz="3200" i="1" dirty="0">
                    <a:effectLst/>
                    <a:latin typeface="Times New Roman"/>
                    <a:ea typeface="Times New Roman"/>
                    <a:cs typeface="Times New Roman"/>
                  </a:rPr>
                  <a:t>a</a:t>
                </a:r>
                <a:r>
                  <a:rPr lang="en-AU" sz="3200" dirty="0">
                    <a:effectLst/>
                    <a:latin typeface="Times New Roman"/>
                    <a:ea typeface="Times New Roman"/>
                    <a:cs typeface="Times New Roman"/>
                  </a:rPr>
                  <a:t>)	Show</a:t>
                </a:r>
                <a:r>
                  <a:rPr lang="en-AU" sz="3200" b="1" dirty="0">
                    <a:effectLst/>
                    <a:latin typeface="Times New Roman"/>
                    <a:ea typeface="Times New Roman"/>
                    <a:cs typeface="Times New Roman"/>
                  </a:rPr>
                  <a:t> </a:t>
                </a:r>
                <a:r>
                  <a:rPr lang="en-AU" sz="3200" dirty="0">
                    <a:effectLst/>
                    <a:latin typeface="Times New Roman"/>
                    <a:ea typeface="Times New Roman"/>
                    <a:cs typeface="Times New Roman"/>
                  </a:rPr>
                  <a:t>how the above (</a:t>
                </a:r>
                <a:r>
                  <a:rPr lang="en-AU" sz="3200" i="1" dirty="0" err="1">
                    <a:effectLst/>
                    <a:latin typeface="Times New Roman"/>
                    <a:ea typeface="Times New Roman"/>
                    <a:cs typeface="Times New Roman"/>
                  </a:rPr>
                  <a:t>i</a:t>
                </a:r>
                <a:r>
                  <a:rPr lang="en-AU" sz="3200" dirty="0">
                    <a:effectLst/>
                    <a:latin typeface="Times New Roman"/>
                    <a:ea typeface="Times New Roman"/>
                    <a:cs typeface="Times New Roman"/>
                  </a:rPr>
                  <a:t>) “interest payment” and (</a:t>
                </a:r>
                <a:r>
                  <a:rPr lang="en-AU" sz="3200" i="1" dirty="0">
                    <a:effectLst/>
                    <a:latin typeface="Times New Roman"/>
                    <a:ea typeface="Times New Roman"/>
                    <a:cs typeface="Times New Roman"/>
                  </a:rPr>
                  <a:t>ii</a:t>
                </a:r>
                <a:r>
                  <a:rPr lang="en-AU" sz="3200" dirty="0">
                    <a:effectLst/>
                    <a:latin typeface="Times New Roman"/>
                    <a:ea typeface="Times New Roman"/>
                    <a:cs typeface="Times New Roman"/>
                  </a:rPr>
                  <a:t>) “tax” items have been calculated</a:t>
                </a:r>
                <a:r>
                  <a:rPr lang="en-AU" sz="3200" dirty="0" smtClean="0">
                    <a:effectLst/>
                    <a:latin typeface="Times New Roman"/>
                    <a:ea typeface="Times New Roman"/>
                    <a:cs typeface="Times New Roman"/>
                  </a:rPr>
                  <a:t>.</a:t>
                </a:r>
              </a:p>
              <a:p>
                <a:pPr algn="just">
                  <a:lnSpc>
                    <a:spcPct val="200000"/>
                  </a:lnSpc>
                  <a:spcAft>
                    <a:spcPts val="0"/>
                  </a:spcAft>
                </a:pPr>
                <a:endParaRPr lang="en-AU" sz="2800" dirty="0">
                  <a:effectLst/>
                  <a:latin typeface="Calibri"/>
                  <a:ea typeface="Calibri"/>
                  <a:cs typeface="Times New Roman"/>
                </a:endParaRPr>
              </a:p>
              <a:p>
                <a:pPr algn="just">
                  <a:lnSpc>
                    <a:spcPct val="200000"/>
                  </a:lnSpc>
                  <a:spcAft>
                    <a:spcPts val="0"/>
                  </a:spcAft>
                </a:pPr>
                <a:r>
                  <a:rPr lang="en-AU" sz="3200" dirty="0">
                    <a:effectLst/>
                    <a:latin typeface="Times New Roman"/>
                    <a:ea typeface="Times New Roman"/>
                    <a:cs typeface="Times New Roman"/>
                  </a:rPr>
                  <a:t>(</a:t>
                </a:r>
                <a:r>
                  <a:rPr lang="en-AU" sz="3200" i="1" dirty="0">
                    <a:effectLst/>
                    <a:latin typeface="Times New Roman"/>
                    <a:ea typeface="Times New Roman"/>
                    <a:cs typeface="Times New Roman"/>
                  </a:rPr>
                  <a:t>b</a:t>
                </a:r>
                <a:r>
                  <a:rPr lang="en-AU" sz="3200" dirty="0">
                    <a:effectLst/>
                    <a:latin typeface="Times New Roman"/>
                    <a:ea typeface="Times New Roman"/>
                    <a:cs typeface="Times New Roman"/>
                  </a:rPr>
                  <a:t>)	</a:t>
                </a:r>
                <a:r>
                  <a:rPr lang="en-AU" sz="3200" dirty="0" smtClean="0">
                    <a:effectLst/>
                    <a:latin typeface="Times New Roman"/>
                    <a:ea typeface="Times New Roman"/>
                    <a:cs typeface="Times New Roman"/>
                  </a:rPr>
                  <a:t>Assuming that the firm’s weighted </a:t>
                </a:r>
                <a:r>
                  <a:rPr lang="en-AU" sz="3200" dirty="0">
                    <a:effectLst/>
                    <a:latin typeface="Times New Roman"/>
                    <a:ea typeface="Times New Roman"/>
                    <a:cs typeface="Times New Roman"/>
                  </a:rPr>
                  <a:t>average cost of the firm’s capital (</a:t>
                </a:r>
                <a:r>
                  <a:rPr lang="en-AU" sz="3200" i="1" dirty="0" err="1">
                    <a:effectLst/>
                    <a:latin typeface="Times New Roman"/>
                    <a:ea typeface="Times New Roman"/>
                    <a:cs typeface="Times New Roman"/>
                  </a:rPr>
                  <a:t>k</a:t>
                </a:r>
                <a:r>
                  <a:rPr lang="en-AU" sz="3200" i="1" baseline="-25000" dirty="0" err="1">
                    <a:effectLst/>
                    <a:latin typeface="Times New Roman"/>
                    <a:ea typeface="Times New Roman"/>
                    <a:cs typeface="Times New Roman"/>
                  </a:rPr>
                  <a:t>AV</a:t>
                </a:r>
                <a:r>
                  <a:rPr lang="en-AU" sz="3200" dirty="0">
                    <a:effectLst/>
                    <a:latin typeface="Times New Roman"/>
                    <a:ea typeface="Times New Roman"/>
                    <a:cs typeface="Times New Roman"/>
                  </a:rPr>
                  <a:t>) with </a:t>
                </a:r>
                <a:r>
                  <a:rPr lang="en-AU" sz="3200" dirty="0" err="1">
                    <a:effectLst/>
                    <a:latin typeface="Times New Roman"/>
                    <a:ea typeface="Times New Roman"/>
                    <a:cs typeface="Times New Roman"/>
                  </a:rPr>
                  <a:t>Eqn</a:t>
                </a:r>
                <a:r>
                  <a:rPr lang="en-AU" sz="3200" dirty="0">
                    <a:effectLst/>
                    <a:latin typeface="Times New Roman"/>
                    <a:ea typeface="Times New Roman"/>
                    <a:cs typeface="Times New Roman"/>
                  </a:rPr>
                  <a:t> 8.4:</a:t>
                </a:r>
                <a:endParaRPr lang="en-AU" sz="2800" dirty="0">
                  <a:effectLst/>
                  <a:latin typeface="Calibri"/>
                  <a:ea typeface="Calibri"/>
                  <a:cs typeface="Times New Roman"/>
                </a:endParaRPr>
              </a:p>
              <a:p>
                <a:pPr algn="just">
                  <a:lnSpc>
                    <a:spcPct val="200000"/>
                  </a:lnSpc>
                  <a:spcAft>
                    <a:spcPts val="0"/>
                  </a:spcAft>
                </a:pPr>
                <a:r>
                  <a:rPr lang="en-AU" sz="3200" dirty="0">
                    <a:effectLst/>
                    <a:latin typeface="Times New Roman"/>
                    <a:ea typeface="Times New Roman"/>
                    <a:cs typeface="Times New Roman"/>
                  </a:rPr>
                  <a:t>                                </a:t>
                </a:r>
                <a:r>
                  <a:rPr lang="en-AU" sz="3200" i="1" dirty="0" err="1">
                    <a:effectLst/>
                    <a:latin typeface="Times New Roman"/>
                    <a:ea typeface="Times New Roman"/>
                    <a:cs typeface="Times New Roman"/>
                  </a:rPr>
                  <a:t>k</a:t>
                </a:r>
                <a:r>
                  <a:rPr lang="en-AU" sz="3200" i="1" baseline="-25000" dirty="0" err="1">
                    <a:effectLst/>
                    <a:latin typeface="Times New Roman"/>
                    <a:ea typeface="Times New Roman"/>
                    <a:cs typeface="Times New Roman"/>
                  </a:rPr>
                  <a:t>AV</a:t>
                </a:r>
                <a:r>
                  <a:rPr lang="en-AU" sz="3200" i="1" baseline="-25000" dirty="0">
                    <a:effectLst/>
                    <a:latin typeface="Times New Roman"/>
                    <a:ea typeface="Times New Roman"/>
                    <a:cs typeface="Times New Roman"/>
                  </a:rPr>
                  <a:t>    </a:t>
                </a:r>
                <a:r>
                  <a:rPr lang="en-AU" sz="3200" dirty="0">
                    <a:effectLst/>
                    <a:latin typeface="Times New Roman"/>
                    <a:ea typeface="Times New Roman"/>
                    <a:cs typeface="Times New Roman"/>
                  </a:rPr>
                  <a:t> ≡ 	</a:t>
                </a:r>
                <a14:m>
                  <m:oMath xmlns:m="http://schemas.openxmlformats.org/officeDocument/2006/math">
                    <m:f>
                      <m:fPr>
                        <m:ctrlPr>
                          <a:rPr lang="en-AU" sz="3200" i="1">
                            <a:effectLst/>
                            <a:latin typeface="Cambria Math"/>
                            <a:ea typeface="Times New Roman"/>
                            <a:cs typeface="Times New Roman"/>
                          </a:rPr>
                        </m:ctrlPr>
                      </m:fPr>
                      <m:num>
                        <m:sSub>
                          <m:sSubPr>
                            <m:ctrlPr>
                              <a:rPr lang="en-AU" sz="3200" i="1">
                                <a:effectLst/>
                                <a:latin typeface="Cambria Math"/>
                                <a:ea typeface="Times New Roman"/>
                                <a:cs typeface="Times New Roman"/>
                              </a:rPr>
                            </m:ctrlPr>
                          </m:sSubPr>
                          <m:e>
                            <m:r>
                              <a:rPr lang="en-AU" sz="3200" i="1">
                                <a:effectLst/>
                                <a:latin typeface="Cambria Math"/>
                                <a:ea typeface="Times New Roman"/>
                                <a:cs typeface="Times New Roman"/>
                              </a:rPr>
                              <m:t>𝑉</m:t>
                            </m:r>
                          </m:e>
                          <m:sub>
                            <m:r>
                              <a:rPr lang="en-AU" sz="3200" i="1">
                                <a:effectLst/>
                                <a:latin typeface="Cambria Math"/>
                                <a:ea typeface="Times New Roman"/>
                                <a:cs typeface="Times New Roman"/>
                              </a:rPr>
                              <m:t>𝐷</m:t>
                            </m:r>
                          </m:sub>
                        </m:sSub>
                      </m:num>
                      <m:den>
                        <m:sSub>
                          <m:sSubPr>
                            <m:ctrlPr>
                              <a:rPr lang="en-AU" sz="3200" i="1">
                                <a:effectLst/>
                                <a:latin typeface="Cambria Math"/>
                                <a:ea typeface="Times New Roman"/>
                                <a:cs typeface="Times New Roman"/>
                              </a:rPr>
                            </m:ctrlPr>
                          </m:sSubPr>
                          <m:e>
                            <m:r>
                              <a:rPr lang="en-AU" sz="3200" i="1">
                                <a:effectLst/>
                                <a:latin typeface="Cambria Math"/>
                                <a:ea typeface="Times New Roman"/>
                                <a:cs typeface="Times New Roman"/>
                              </a:rPr>
                              <m:t>𝑉</m:t>
                            </m:r>
                          </m:e>
                          <m:sub>
                            <m:r>
                              <a:rPr lang="en-AU" sz="3200" i="1">
                                <a:effectLst/>
                                <a:latin typeface="Cambria Math"/>
                                <a:ea typeface="Times New Roman"/>
                                <a:cs typeface="Times New Roman"/>
                              </a:rPr>
                              <m:t>𝐷</m:t>
                            </m:r>
                          </m:sub>
                        </m:sSub>
                        <m:r>
                          <a:rPr lang="en-AU" sz="3200" i="1">
                            <a:effectLst/>
                            <a:latin typeface="Cambria Math"/>
                            <a:ea typeface="Times New Roman"/>
                            <a:cs typeface="Times New Roman"/>
                          </a:rPr>
                          <m:t>+</m:t>
                        </m:r>
                        <m:sSub>
                          <m:sSubPr>
                            <m:ctrlPr>
                              <a:rPr lang="en-AU" sz="3200" i="1">
                                <a:effectLst/>
                                <a:latin typeface="Cambria Math"/>
                                <a:ea typeface="Times New Roman"/>
                                <a:cs typeface="Times New Roman"/>
                              </a:rPr>
                            </m:ctrlPr>
                          </m:sSubPr>
                          <m:e>
                            <m:r>
                              <a:rPr lang="en-AU" sz="3200" i="1">
                                <a:effectLst/>
                                <a:latin typeface="Cambria Math"/>
                                <a:ea typeface="Times New Roman"/>
                                <a:cs typeface="Times New Roman"/>
                              </a:rPr>
                              <m:t>𝑉</m:t>
                            </m:r>
                          </m:e>
                          <m:sub>
                            <m:r>
                              <a:rPr lang="en-AU" sz="3200" i="1">
                                <a:effectLst/>
                                <a:latin typeface="Cambria Math"/>
                                <a:ea typeface="Times New Roman"/>
                                <a:cs typeface="Times New Roman"/>
                              </a:rPr>
                              <m:t>𝐸</m:t>
                            </m:r>
                          </m:sub>
                        </m:sSub>
                      </m:den>
                    </m:f>
                  </m:oMath>
                </a14:m>
                <a:r>
                  <a:rPr lang="en-AU" sz="3200" i="1" dirty="0" err="1">
                    <a:effectLst/>
                    <a:latin typeface="Times New Roman"/>
                    <a:ea typeface="Times New Roman"/>
                    <a:cs typeface="Times New Roman"/>
                  </a:rPr>
                  <a:t>k</a:t>
                </a:r>
                <a:r>
                  <a:rPr lang="en-AU" sz="3200" i="1" baseline="-25000" dirty="0" err="1">
                    <a:effectLst/>
                    <a:latin typeface="Times New Roman"/>
                    <a:ea typeface="Times New Roman"/>
                    <a:cs typeface="Times New Roman"/>
                  </a:rPr>
                  <a:t>D</a:t>
                </a:r>
                <a:r>
                  <a:rPr lang="en-AU" sz="3200" dirty="0">
                    <a:effectLst/>
                    <a:latin typeface="Times New Roman"/>
                    <a:ea typeface="Times New Roman"/>
                    <a:cs typeface="Times New Roman"/>
                  </a:rPr>
                  <a:t> +  </a:t>
                </a:r>
                <a14:m>
                  <m:oMath xmlns:m="http://schemas.openxmlformats.org/officeDocument/2006/math">
                    <m:f>
                      <m:fPr>
                        <m:ctrlPr>
                          <a:rPr lang="en-AU" sz="3200" i="1">
                            <a:effectLst/>
                            <a:latin typeface="Cambria Math"/>
                            <a:ea typeface="Times New Roman"/>
                            <a:cs typeface="Times New Roman"/>
                          </a:rPr>
                        </m:ctrlPr>
                      </m:fPr>
                      <m:num>
                        <m:sSub>
                          <m:sSubPr>
                            <m:ctrlPr>
                              <a:rPr lang="en-AU" sz="3200" i="1">
                                <a:effectLst/>
                                <a:latin typeface="Cambria Math"/>
                                <a:ea typeface="Times New Roman"/>
                                <a:cs typeface="Times New Roman"/>
                              </a:rPr>
                            </m:ctrlPr>
                          </m:sSubPr>
                          <m:e>
                            <m:r>
                              <a:rPr lang="en-AU" sz="3200" i="1">
                                <a:effectLst/>
                                <a:latin typeface="Cambria Math"/>
                                <a:ea typeface="Times New Roman"/>
                                <a:cs typeface="Times New Roman"/>
                              </a:rPr>
                              <m:t>𝑉</m:t>
                            </m:r>
                          </m:e>
                          <m:sub>
                            <m:r>
                              <a:rPr lang="en-AU" sz="3200" i="1">
                                <a:effectLst/>
                                <a:latin typeface="Cambria Math"/>
                                <a:ea typeface="Times New Roman"/>
                                <a:cs typeface="Times New Roman"/>
                              </a:rPr>
                              <m:t>𝐸</m:t>
                            </m:r>
                          </m:sub>
                        </m:sSub>
                      </m:num>
                      <m:den>
                        <m:r>
                          <a:rPr lang="en-AU" sz="3200" i="1">
                            <a:effectLst/>
                            <a:latin typeface="Cambria Math"/>
                            <a:ea typeface="Times New Roman"/>
                            <a:cs typeface="Times New Roman"/>
                          </a:rPr>
                          <m:t>  </m:t>
                        </m:r>
                        <m:sSub>
                          <m:sSubPr>
                            <m:ctrlPr>
                              <a:rPr lang="en-AU" sz="3200" i="1">
                                <a:effectLst/>
                                <a:latin typeface="Cambria Math"/>
                                <a:ea typeface="Times New Roman"/>
                                <a:cs typeface="Times New Roman"/>
                              </a:rPr>
                            </m:ctrlPr>
                          </m:sSubPr>
                          <m:e>
                            <m:r>
                              <a:rPr lang="en-AU" sz="3200" i="1">
                                <a:effectLst/>
                                <a:latin typeface="Cambria Math"/>
                                <a:ea typeface="Times New Roman"/>
                                <a:cs typeface="Times New Roman"/>
                              </a:rPr>
                              <m:t>𝑉</m:t>
                            </m:r>
                          </m:e>
                          <m:sub>
                            <m:r>
                              <a:rPr lang="en-AU" sz="3200" i="1">
                                <a:effectLst/>
                                <a:latin typeface="Cambria Math"/>
                                <a:ea typeface="Times New Roman"/>
                                <a:cs typeface="Times New Roman"/>
                              </a:rPr>
                              <m:t>𝐷</m:t>
                            </m:r>
                          </m:sub>
                        </m:sSub>
                        <m:r>
                          <a:rPr lang="en-AU" sz="3200" i="1">
                            <a:effectLst/>
                            <a:latin typeface="Cambria Math"/>
                            <a:ea typeface="Times New Roman"/>
                            <a:cs typeface="Times New Roman"/>
                          </a:rPr>
                          <m:t>+</m:t>
                        </m:r>
                        <m:sSub>
                          <m:sSubPr>
                            <m:ctrlPr>
                              <a:rPr lang="en-AU" sz="3200" i="1">
                                <a:effectLst/>
                                <a:latin typeface="Cambria Math"/>
                                <a:ea typeface="Times New Roman"/>
                                <a:cs typeface="Times New Roman"/>
                              </a:rPr>
                            </m:ctrlPr>
                          </m:sSubPr>
                          <m:e>
                            <m:r>
                              <a:rPr lang="en-AU" sz="3200" i="1">
                                <a:effectLst/>
                                <a:latin typeface="Cambria Math"/>
                                <a:ea typeface="Times New Roman"/>
                                <a:cs typeface="Times New Roman"/>
                              </a:rPr>
                              <m:t>𝑉</m:t>
                            </m:r>
                          </m:e>
                          <m:sub>
                            <m:r>
                              <a:rPr lang="en-AU" sz="3200" i="1">
                                <a:effectLst/>
                                <a:latin typeface="Cambria Math"/>
                                <a:ea typeface="Times New Roman"/>
                                <a:cs typeface="Times New Roman"/>
                              </a:rPr>
                              <m:t>𝐸</m:t>
                            </m:r>
                          </m:sub>
                        </m:sSub>
                      </m:den>
                    </m:f>
                  </m:oMath>
                </a14:m>
                <a:r>
                  <a:rPr lang="en-AU" sz="3200" i="1" dirty="0" err="1">
                    <a:effectLst/>
                    <a:latin typeface="Times New Roman"/>
                    <a:ea typeface="Times New Roman"/>
                    <a:cs typeface="Times New Roman"/>
                  </a:rPr>
                  <a:t>k</a:t>
                </a:r>
                <a:r>
                  <a:rPr lang="en-AU" sz="3200" i="1" baseline="-25000" dirty="0" err="1">
                    <a:effectLst/>
                    <a:latin typeface="Times New Roman"/>
                    <a:ea typeface="Times New Roman"/>
                    <a:cs typeface="Times New Roman"/>
                  </a:rPr>
                  <a:t>E</a:t>
                </a:r>
                <a:r>
                  <a:rPr lang="en-AU" sz="3200" dirty="0">
                    <a:effectLst/>
                    <a:latin typeface="Times New Roman"/>
                    <a:ea typeface="Times New Roman"/>
                    <a:cs typeface="Times New Roman"/>
                  </a:rPr>
                  <a:t>  </a:t>
                </a:r>
                <a:endParaRPr lang="en-AU" sz="3200" dirty="0" smtClean="0">
                  <a:effectLst/>
                  <a:latin typeface="Times New Roman"/>
                  <a:ea typeface="Times New Roman"/>
                  <a:cs typeface="Times New Roman"/>
                </a:endParaRPr>
              </a:p>
              <a:p>
                <a:pPr algn="just">
                  <a:lnSpc>
                    <a:spcPct val="200000"/>
                  </a:lnSpc>
                  <a:spcAft>
                    <a:spcPts val="0"/>
                  </a:spcAft>
                </a:pPr>
                <a:r>
                  <a:rPr lang="en-AU" sz="3200" dirty="0" smtClean="0">
                    <a:latin typeface="Times New Roman"/>
                    <a:ea typeface="Calibri"/>
                    <a:cs typeface="Times New Roman"/>
                  </a:rPr>
                  <a:t>can be determined as the unlevered cost of </a:t>
                </a:r>
                <a:r>
                  <a:rPr lang="en-AU" sz="3200" dirty="0" err="1" smtClean="0">
                    <a:latin typeface="Times New Roman"/>
                    <a:ea typeface="Calibri"/>
                    <a:cs typeface="Times New Roman"/>
                  </a:rPr>
                  <a:t>equty</a:t>
                </a:r>
                <a:r>
                  <a:rPr lang="en-AU" sz="3200" dirty="0" smtClean="0">
                    <a:latin typeface="Times New Roman"/>
                    <a:ea typeface="Calibri"/>
                    <a:cs typeface="Times New Roman"/>
                  </a:rPr>
                  <a:t> (= 14%), use </a:t>
                </a:r>
                <a:r>
                  <a:rPr lang="en-AU" sz="3200" dirty="0" smtClean="0">
                    <a:effectLst/>
                    <a:latin typeface="Times New Roman"/>
                    <a:ea typeface="Times New Roman"/>
                    <a:cs typeface="Times New Roman"/>
                  </a:rPr>
                  <a:t>the </a:t>
                </a:r>
                <a:r>
                  <a:rPr lang="en-AU" sz="3200" i="1" u="sng" dirty="0">
                    <a:effectLst/>
                    <a:latin typeface="Times New Roman"/>
                    <a:ea typeface="Times New Roman"/>
                    <a:cs typeface="Times New Roman"/>
                  </a:rPr>
                  <a:t>capital cash flow</a:t>
                </a:r>
                <a:r>
                  <a:rPr lang="en-AU" sz="3200" dirty="0">
                    <a:effectLst/>
                    <a:latin typeface="Times New Roman"/>
                    <a:ea typeface="Times New Roman"/>
                    <a:cs typeface="Times New Roman"/>
                  </a:rPr>
                  <a:t> method (</a:t>
                </a:r>
                <a:r>
                  <a:rPr lang="en-AU" sz="3200" i="1" dirty="0" err="1">
                    <a:effectLst/>
                    <a:latin typeface="Times New Roman"/>
                    <a:ea typeface="Times New Roman"/>
                    <a:cs typeface="Times New Roman"/>
                  </a:rPr>
                  <a:t>CCF</a:t>
                </a:r>
                <a:r>
                  <a:rPr lang="en-AU" sz="3200" dirty="0">
                    <a:effectLst/>
                    <a:latin typeface="Times New Roman"/>
                    <a:ea typeface="Times New Roman"/>
                    <a:cs typeface="Times New Roman"/>
                  </a:rPr>
                  <a:t>) </a:t>
                </a:r>
                <a:r>
                  <a:rPr lang="en-AU" sz="3200" dirty="0" smtClean="0">
                    <a:effectLst/>
                    <a:latin typeface="Times New Roman"/>
                    <a:ea typeface="Times New Roman"/>
                    <a:cs typeface="Times New Roman"/>
                  </a:rPr>
                  <a:t>to </a:t>
                </a:r>
                <a:r>
                  <a:rPr lang="en-AU" sz="3200" dirty="0">
                    <a:effectLst/>
                    <a:latin typeface="Times New Roman"/>
                    <a:ea typeface="Times New Roman"/>
                    <a:cs typeface="Times New Roman"/>
                  </a:rPr>
                  <a:t>calculate the </a:t>
                </a:r>
                <a:r>
                  <a:rPr lang="en-AU" sz="3200" i="1" dirty="0" err="1">
                    <a:effectLst/>
                    <a:latin typeface="Times New Roman"/>
                    <a:ea typeface="Times New Roman"/>
                    <a:cs typeface="Times New Roman"/>
                  </a:rPr>
                  <a:t>NPV</a:t>
                </a:r>
                <a:r>
                  <a:rPr lang="en-AU" sz="3200" dirty="0">
                    <a:effectLst/>
                    <a:latin typeface="Times New Roman"/>
                    <a:ea typeface="Times New Roman"/>
                    <a:cs typeface="Times New Roman"/>
                  </a:rPr>
                  <a:t> of the above investment </a:t>
                </a:r>
                <a:r>
                  <a:rPr lang="en-AU" sz="3200" dirty="0" smtClean="0">
                    <a:effectLst/>
                    <a:latin typeface="Times New Roman"/>
                    <a:ea typeface="Times New Roman"/>
                    <a:cs typeface="Times New Roman"/>
                  </a:rPr>
                  <a:t>opportunity.</a:t>
                </a:r>
              </a:p>
              <a:p>
                <a:pPr algn="just">
                  <a:lnSpc>
                    <a:spcPct val="200000"/>
                  </a:lnSpc>
                  <a:spcAft>
                    <a:spcPts val="0"/>
                  </a:spcAft>
                </a:pPr>
                <a:endParaRPr lang="en-AU" sz="3200" dirty="0" smtClean="0">
                  <a:effectLst/>
                  <a:latin typeface="Times New Roman"/>
                  <a:ea typeface="Times New Roman"/>
                  <a:cs typeface="Times New Roman"/>
                </a:endParaRPr>
              </a:p>
              <a:p>
                <a:pPr algn="just">
                  <a:lnSpc>
                    <a:spcPct val="200000"/>
                  </a:lnSpc>
                  <a:spcAft>
                    <a:spcPts val="0"/>
                  </a:spcAft>
                </a:pPr>
                <a:r>
                  <a:rPr lang="en-AU" sz="3200" i="1" dirty="0" smtClean="0">
                    <a:latin typeface="Times New Roman"/>
                    <a:ea typeface="Times New Roman"/>
                    <a:cs typeface="Times New Roman"/>
                  </a:rPr>
                  <a:t>(c</a:t>
                </a:r>
                <a:r>
                  <a:rPr lang="en-AU" sz="3200" dirty="0" smtClean="0">
                    <a:latin typeface="Times New Roman"/>
                    <a:ea typeface="Times New Roman"/>
                    <a:cs typeface="Times New Roman"/>
                  </a:rPr>
                  <a:t>)</a:t>
                </a:r>
                <a:r>
                  <a:rPr lang="en-AU" sz="3200" dirty="0">
                    <a:latin typeface="Times New Roman"/>
                    <a:ea typeface="Times New Roman"/>
                    <a:cs typeface="Times New Roman"/>
                  </a:rPr>
                  <a:t>	Assuming that </a:t>
                </a:r>
                <a:r>
                  <a:rPr lang="en-AU" sz="3200" i="1" dirty="0">
                    <a:latin typeface="Times New Roman"/>
                    <a:ea typeface="Times New Roman"/>
                    <a:cs typeface="Times New Roman"/>
                  </a:rPr>
                  <a:t>Stewart</a:t>
                </a:r>
                <a:r>
                  <a:rPr lang="en-AU" sz="3200" dirty="0">
                    <a:latin typeface="Times New Roman"/>
                    <a:ea typeface="Times New Roman"/>
                    <a:cs typeface="Times New Roman"/>
                  </a:rPr>
                  <a:t> goes ahead with the project, calculate </a:t>
                </a:r>
                <a:r>
                  <a:rPr lang="en-AU" sz="3200" u="sng" dirty="0">
                    <a:latin typeface="Times New Roman"/>
                    <a:ea typeface="Times New Roman"/>
                    <a:cs typeface="Times New Roman"/>
                  </a:rPr>
                  <a:t>the theoretical impact 	on the price of </a:t>
                </a:r>
                <a:r>
                  <a:rPr lang="en-AU" sz="3200" i="1" u="sng" dirty="0">
                    <a:latin typeface="Times New Roman"/>
                    <a:ea typeface="Times New Roman"/>
                    <a:cs typeface="Times New Roman"/>
                  </a:rPr>
                  <a:t>Stewart</a:t>
                </a:r>
                <a:r>
                  <a:rPr lang="en-AU" sz="3200" u="sng" dirty="0">
                    <a:latin typeface="Times New Roman"/>
                    <a:ea typeface="Times New Roman"/>
                    <a:cs typeface="Times New Roman"/>
                  </a:rPr>
                  <a:t>’s shares</a:t>
                </a:r>
                <a:r>
                  <a:rPr lang="en-AU" sz="3200" dirty="0">
                    <a:latin typeface="Times New Roman"/>
                    <a:ea typeface="Times New Roman"/>
                    <a:cs typeface="Times New Roman"/>
                  </a:rPr>
                  <a:t> assuming that the project is fully communicated to </a:t>
                </a:r>
                <a:r>
                  <a:rPr lang="en-AU" sz="3200" dirty="0" smtClean="0">
                    <a:latin typeface="Times New Roman"/>
                    <a:ea typeface="Times New Roman"/>
                    <a:cs typeface="Times New Roman"/>
                  </a:rPr>
                  <a:t>the </a:t>
                </a:r>
                <a:r>
                  <a:rPr lang="en-AU" sz="3200" dirty="0">
                    <a:latin typeface="Times New Roman"/>
                    <a:ea typeface="Times New Roman"/>
                    <a:cs typeface="Times New Roman"/>
                  </a:rPr>
                  <a:t>market. </a:t>
                </a:r>
                <a:r>
                  <a:rPr lang="en-AU" sz="3200" i="1" dirty="0">
                    <a:latin typeface="Times New Roman"/>
                    <a:ea typeface="Times New Roman"/>
                    <a:cs typeface="Times New Roman"/>
                  </a:rPr>
                  <a:t>Stewart</a:t>
                </a:r>
                <a:r>
                  <a:rPr lang="en-AU" sz="3200" dirty="0">
                    <a:latin typeface="Times New Roman"/>
                    <a:ea typeface="Times New Roman"/>
                    <a:cs typeface="Times New Roman"/>
                  </a:rPr>
                  <a:t> currently has 2 million shares outstanding.</a:t>
                </a:r>
                <a:endParaRPr lang="en-AU" sz="2800" dirty="0">
                  <a:latin typeface="Calibri"/>
                  <a:ea typeface="Calibri"/>
                  <a:cs typeface="Times New Roman"/>
                </a:endParaRPr>
              </a:p>
              <a:p>
                <a:pPr algn="just">
                  <a:lnSpc>
                    <a:spcPct val="200000"/>
                  </a:lnSpc>
                  <a:spcAft>
                    <a:spcPts val="0"/>
                  </a:spcAft>
                </a:pPr>
                <a:endParaRPr lang="en-AU"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14400" y="1066800"/>
                <a:ext cx="7772400" cy="5288760"/>
              </a:xfrm>
              <a:blipFill rotWithShape="1">
                <a:blip r:embed="rId2"/>
                <a:stretch>
                  <a:fillRect r="-314"/>
                </a:stretch>
              </a:blipFill>
            </p:spPr>
            <p:txBody>
              <a:bodyPr/>
              <a:lstStyle/>
              <a:p>
                <a:r>
                  <a:rPr lang="en-AU">
                    <a:noFill/>
                  </a:rPr>
                  <a:t> </a:t>
                </a:r>
              </a:p>
            </p:txBody>
          </p:sp>
        </mc:Fallback>
      </mc:AlternateContent>
    </p:spTree>
    <p:extLst>
      <p:ext uri="{BB962C8B-B14F-4D97-AF65-F5344CB8AC3E}">
        <p14:creationId xmlns:p14="http://schemas.microsoft.com/office/powerpoint/2010/main" val="24817238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630936"/>
          </a:xfrm>
        </p:spPr>
        <p:txBody>
          <a:bodyPr/>
          <a:lstStyle/>
          <a:p>
            <a:r>
              <a:rPr lang="en-AU" sz="3200" b="1" i="1" dirty="0">
                <a:solidFill>
                  <a:srgbClr val="DBF5F9">
                    <a:satMod val="200000"/>
                  </a:srgbClr>
                </a:solidFill>
                <a:latin typeface="Times New Roman"/>
                <a:ea typeface="Times New Roman"/>
              </a:rPr>
              <a:t>Illustrative Example (</a:t>
            </a:r>
            <a:r>
              <a:rPr lang="en-AU" sz="3200" b="1" i="1" dirty="0" err="1">
                <a:solidFill>
                  <a:srgbClr val="DBF5F9">
                    <a:satMod val="200000"/>
                  </a:srgbClr>
                </a:solidFill>
                <a:latin typeface="Times New Roman"/>
                <a:ea typeface="Times New Roman"/>
              </a:rPr>
              <a:t>cont</a:t>
            </a:r>
            <a:r>
              <a:rPr lang="en-AU" sz="3200" b="1" i="1" dirty="0">
                <a:solidFill>
                  <a:srgbClr val="DBF5F9">
                    <a:satMod val="200000"/>
                  </a:srgbClr>
                </a:solidFill>
                <a:latin typeface="Times New Roman"/>
                <a:ea typeface="Times New Roman"/>
              </a:rPr>
              <a:t>)</a:t>
            </a:r>
            <a:endParaRPr lang="en-AU" dirty="0"/>
          </a:p>
        </p:txBody>
      </p:sp>
      <p:sp>
        <p:nvSpPr>
          <p:cNvPr id="3" name="Content Placeholder 2"/>
          <p:cNvSpPr>
            <a:spLocks noGrp="1"/>
          </p:cNvSpPr>
          <p:nvPr>
            <p:ph idx="1"/>
          </p:nvPr>
        </p:nvSpPr>
        <p:spPr>
          <a:xfrm>
            <a:off x="914400" y="1295400"/>
            <a:ext cx="7772400" cy="5060160"/>
          </a:xfrm>
        </p:spPr>
        <p:txBody>
          <a:bodyPr>
            <a:normAutofit fontScale="47500" lnSpcReduction="20000"/>
          </a:bodyPr>
          <a:lstStyle/>
          <a:p>
            <a:pPr algn="just">
              <a:lnSpc>
                <a:spcPct val="200000"/>
              </a:lnSpc>
              <a:spcAft>
                <a:spcPts val="0"/>
              </a:spcAft>
            </a:pPr>
            <a:r>
              <a:rPr lang="en-AU" sz="3200" b="1" dirty="0">
                <a:latin typeface="Times New Roman"/>
                <a:ea typeface="Times New Roman"/>
                <a:cs typeface="Times New Roman"/>
              </a:rPr>
              <a:t>SOLUTION:</a:t>
            </a:r>
            <a:endParaRPr lang="en-AU" sz="2800" dirty="0">
              <a:latin typeface="Calibri"/>
              <a:ea typeface="Calibri"/>
              <a:cs typeface="Times New Roman"/>
            </a:endParaRPr>
          </a:p>
          <a:p>
            <a:pPr marL="228600" algn="just">
              <a:lnSpc>
                <a:spcPct val="200000"/>
              </a:lnSpc>
              <a:spcAft>
                <a:spcPts val="0"/>
              </a:spcAft>
            </a:pPr>
            <a:r>
              <a:rPr lang="en-AU" sz="3200" dirty="0">
                <a:latin typeface="Times New Roman"/>
                <a:ea typeface="Times New Roman"/>
                <a:cs typeface="Times New Roman"/>
              </a:rPr>
              <a:t>(</a:t>
            </a:r>
            <a:r>
              <a:rPr lang="en-AU" sz="3200" i="1" dirty="0">
                <a:latin typeface="Times New Roman"/>
                <a:ea typeface="Times New Roman"/>
                <a:cs typeface="Times New Roman"/>
              </a:rPr>
              <a:t>a</a:t>
            </a:r>
            <a:r>
              <a:rPr lang="en-AU" sz="3200" dirty="0">
                <a:latin typeface="Times New Roman"/>
                <a:ea typeface="Times New Roman"/>
                <a:cs typeface="Times New Roman"/>
              </a:rPr>
              <a:t>)  (</a:t>
            </a:r>
            <a:r>
              <a:rPr lang="en-AU" sz="3200" i="1" dirty="0" err="1">
                <a:latin typeface="Times New Roman"/>
                <a:ea typeface="Times New Roman"/>
                <a:cs typeface="Times New Roman"/>
              </a:rPr>
              <a:t>i</a:t>
            </a:r>
            <a:r>
              <a:rPr lang="en-AU" sz="3200" dirty="0">
                <a:latin typeface="Times New Roman"/>
                <a:ea typeface="Times New Roman"/>
                <a:cs typeface="Times New Roman"/>
              </a:rPr>
              <a:t>) interest payments:</a:t>
            </a:r>
            <a:endParaRPr lang="en-AU" sz="2800" dirty="0">
              <a:latin typeface="Calibri"/>
              <a:ea typeface="Calibri"/>
              <a:cs typeface="Times New Roman"/>
            </a:endParaRPr>
          </a:p>
          <a:p>
            <a:pPr marL="457200" algn="just">
              <a:lnSpc>
                <a:spcPct val="200000"/>
              </a:lnSpc>
              <a:spcAft>
                <a:spcPts val="0"/>
              </a:spcAft>
            </a:pPr>
            <a:r>
              <a:rPr lang="en-AU" sz="3200" dirty="0">
                <a:latin typeface="Times New Roman"/>
                <a:ea typeface="Times New Roman"/>
                <a:cs typeface="Times New Roman"/>
              </a:rPr>
              <a:t>      = Debt </a:t>
            </a:r>
            <a:r>
              <a:rPr lang="en-AU" sz="3200" i="1" dirty="0">
                <a:latin typeface="Times New Roman"/>
                <a:ea typeface="Times New Roman"/>
                <a:cs typeface="Times New Roman"/>
              </a:rPr>
              <a:t>x</a:t>
            </a:r>
            <a:r>
              <a:rPr lang="en-AU" sz="3200" dirty="0">
                <a:latin typeface="Times New Roman"/>
                <a:ea typeface="Times New Roman"/>
                <a:cs typeface="Times New Roman"/>
              </a:rPr>
              <a:t> interest rate</a:t>
            </a:r>
            <a:endParaRPr lang="en-AU" sz="2800" dirty="0">
              <a:latin typeface="Calibri"/>
              <a:ea typeface="Calibri"/>
              <a:cs typeface="Times New Roman"/>
            </a:endParaRPr>
          </a:p>
          <a:p>
            <a:pPr marL="457200" algn="just">
              <a:lnSpc>
                <a:spcPct val="200000"/>
              </a:lnSpc>
              <a:spcAft>
                <a:spcPts val="0"/>
              </a:spcAft>
            </a:pPr>
            <a:r>
              <a:rPr lang="en-AU" sz="3200" dirty="0">
                <a:latin typeface="Times New Roman"/>
                <a:ea typeface="Times New Roman"/>
                <a:cs typeface="Times New Roman"/>
              </a:rPr>
              <a:t>year 1: $30 million </a:t>
            </a:r>
            <a:r>
              <a:rPr lang="en-AU" sz="3200" i="1" dirty="0">
                <a:latin typeface="Times New Roman"/>
                <a:ea typeface="Times New Roman"/>
                <a:cs typeface="Times New Roman"/>
              </a:rPr>
              <a:t>x</a:t>
            </a:r>
            <a:r>
              <a:rPr lang="en-AU" sz="3200" dirty="0">
                <a:latin typeface="Times New Roman"/>
                <a:ea typeface="Times New Roman"/>
                <a:cs typeface="Times New Roman"/>
              </a:rPr>
              <a:t> 0.1 = $3 million</a:t>
            </a:r>
            <a:endParaRPr lang="en-AU" sz="2800" dirty="0">
              <a:latin typeface="Calibri"/>
              <a:ea typeface="Calibri"/>
              <a:cs typeface="Times New Roman"/>
            </a:endParaRPr>
          </a:p>
          <a:p>
            <a:pPr marL="457200" algn="just">
              <a:lnSpc>
                <a:spcPct val="200000"/>
              </a:lnSpc>
              <a:spcAft>
                <a:spcPts val="0"/>
              </a:spcAft>
            </a:pPr>
            <a:r>
              <a:rPr lang="en-AU" sz="3200" dirty="0">
                <a:latin typeface="Times New Roman"/>
                <a:ea typeface="Times New Roman"/>
                <a:cs typeface="Times New Roman"/>
              </a:rPr>
              <a:t>year 2: $30 million </a:t>
            </a:r>
            <a:r>
              <a:rPr lang="en-AU" sz="3200" i="1" dirty="0">
                <a:latin typeface="Times New Roman"/>
                <a:ea typeface="Times New Roman"/>
                <a:cs typeface="Times New Roman"/>
              </a:rPr>
              <a:t>x</a:t>
            </a:r>
            <a:r>
              <a:rPr lang="en-AU" sz="3200" dirty="0">
                <a:latin typeface="Times New Roman"/>
                <a:ea typeface="Times New Roman"/>
                <a:cs typeface="Times New Roman"/>
              </a:rPr>
              <a:t> 0.1 = $3 million</a:t>
            </a:r>
            <a:endParaRPr lang="en-AU" sz="2800" dirty="0">
              <a:latin typeface="Calibri"/>
              <a:ea typeface="Calibri"/>
              <a:cs typeface="Times New Roman"/>
            </a:endParaRPr>
          </a:p>
          <a:p>
            <a:pPr marL="457200" algn="just">
              <a:lnSpc>
                <a:spcPct val="200000"/>
              </a:lnSpc>
              <a:spcAft>
                <a:spcPts val="0"/>
              </a:spcAft>
            </a:pPr>
            <a:r>
              <a:rPr lang="en-AU" sz="3200" dirty="0">
                <a:latin typeface="Times New Roman"/>
                <a:ea typeface="Times New Roman"/>
                <a:cs typeface="Times New Roman"/>
              </a:rPr>
              <a:t>year 3: $20 million </a:t>
            </a:r>
            <a:r>
              <a:rPr lang="en-AU" sz="3200" i="1" dirty="0">
                <a:latin typeface="Times New Roman"/>
                <a:ea typeface="Times New Roman"/>
                <a:cs typeface="Times New Roman"/>
              </a:rPr>
              <a:t>x</a:t>
            </a:r>
            <a:r>
              <a:rPr lang="en-AU" sz="3200" dirty="0">
                <a:latin typeface="Times New Roman"/>
                <a:ea typeface="Times New Roman"/>
                <a:cs typeface="Times New Roman"/>
              </a:rPr>
              <a:t> 0.1 = $2 million</a:t>
            </a:r>
            <a:endParaRPr lang="en-AU" sz="2800" dirty="0">
              <a:latin typeface="Calibri"/>
              <a:ea typeface="Calibri"/>
              <a:cs typeface="Times New Roman"/>
            </a:endParaRPr>
          </a:p>
          <a:p>
            <a:pPr algn="just">
              <a:lnSpc>
                <a:spcPct val="200000"/>
              </a:lnSpc>
              <a:spcAft>
                <a:spcPts val="0"/>
              </a:spcAft>
            </a:pPr>
            <a:r>
              <a:rPr lang="en-AU" sz="3200" dirty="0">
                <a:latin typeface="Times New Roman"/>
                <a:ea typeface="Times New Roman"/>
                <a:cs typeface="Times New Roman"/>
              </a:rPr>
              <a:t>(</a:t>
            </a:r>
            <a:r>
              <a:rPr lang="en-AU" sz="3200" i="1" dirty="0">
                <a:latin typeface="Times New Roman"/>
                <a:ea typeface="Times New Roman"/>
                <a:cs typeface="Times New Roman"/>
              </a:rPr>
              <a:t>ii</a:t>
            </a:r>
            <a:r>
              <a:rPr lang="en-AU" sz="3200" dirty="0">
                <a:latin typeface="Times New Roman"/>
                <a:ea typeface="Times New Roman"/>
                <a:cs typeface="Times New Roman"/>
              </a:rPr>
              <a:t>)</a:t>
            </a:r>
            <a:r>
              <a:rPr lang="en-AU" sz="3200" b="1" dirty="0">
                <a:latin typeface="Times New Roman"/>
                <a:ea typeface="Times New Roman"/>
                <a:cs typeface="Times New Roman"/>
              </a:rPr>
              <a:t> </a:t>
            </a:r>
            <a:r>
              <a:rPr lang="en-AU" sz="3200" dirty="0">
                <a:latin typeface="Times New Roman"/>
                <a:ea typeface="Times New Roman"/>
                <a:cs typeface="Times New Roman"/>
              </a:rPr>
              <a:t>tax =  (Revenue – Operating payments – Interest payments - Depreciation) </a:t>
            </a:r>
            <a:r>
              <a:rPr lang="en-AU" sz="3200" i="1" dirty="0">
                <a:latin typeface="Times New Roman"/>
                <a:ea typeface="Times New Roman"/>
                <a:cs typeface="Times New Roman"/>
              </a:rPr>
              <a:t>x</a:t>
            </a:r>
            <a:r>
              <a:rPr lang="en-AU" sz="3200" dirty="0">
                <a:latin typeface="Times New Roman"/>
                <a:ea typeface="Times New Roman"/>
                <a:cs typeface="Times New Roman"/>
              </a:rPr>
              <a:t> tax rate</a:t>
            </a:r>
            <a:endParaRPr lang="en-AU" sz="2800" dirty="0">
              <a:latin typeface="Calibri"/>
              <a:ea typeface="Calibri"/>
              <a:cs typeface="Times New Roman"/>
            </a:endParaRPr>
          </a:p>
          <a:p>
            <a:pPr marL="457200" algn="just">
              <a:lnSpc>
                <a:spcPct val="200000"/>
              </a:lnSpc>
              <a:spcAft>
                <a:spcPts val="0"/>
              </a:spcAft>
            </a:pPr>
            <a:r>
              <a:rPr lang="en-AU" sz="3200" dirty="0">
                <a:latin typeface="Times New Roman"/>
                <a:ea typeface="Times New Roman"/>
                <a:cs typeface="Times New Roman"/>
              </a:rPr>
              <a:t>year 1: $(40 - 20 – 3 - 10)</a:t>
            </a:r>
            <a:r>
              <a:rPr lang="en-AU" sz="3200" i="1" dirty="0">
                <a:latin typeface="Times New Roman"/>
                <a:ea typeface="Times New Roman"/>
                <a:cs typeface="Times New Roman"/>
              </a:rPr>
              <a:t> x</a:t>
            </a:r>
            <a:r>
              <a:rPr lang="en-AU" sz="3200" dirty="0">
                <a:latin typeface="Times New Roman"/>
                <a:ea typeface="Times New Roman"/>
                <a:cs typeface="Times New Roman"/>
              </a:rPr>
              <a:t> 0.3 = $2.1 million</a:t>
            </a:r>
            <a:endParaRPr lang="en-AU" sz="2800" dirty="0">
              <a:latin typeface="Calibri"/>
              <a:ea typeface="Calibri"/>
              <a:cs typeface="Times New Roman"/>
            </a:endParaRPr>
          </a:p>
          <a:p>
            <a:pPr marL="457200" algn="just">
              <a:lnSpc>
                <a:spcPct val="200000"/>
              </a:lnSpc>
              <a:spcAft>
                <a:spcPts val="0"/>
              </a:spcAft>
            </a:pPr>
            <a:r>
              <a:rPr lang="en-AU" sz="3200" dirty="0">
                <a:latin typeface="Times New Roman"/>
                <a:ea typeface="Times New Roman"/>
                <a:cs typeface="Times New Roman"/>
              </a:rPr>
              <a:t>year 2: $(40 - 20 – 3 - 10)</a:t>
            </a:r>
            <a:r>
              <a:rPr lang="en-AU" sz="3200" i="1" dirty="0">
                <a:latin typeface="Times New Roman"/>
                <a:ea typeface="Times New Roman"/>
                <a:cs typeface="Times New Roman"/>
              </a:rPr>
              <a:t> x</a:t>
            </a:r>
            <a:r>
              <a:rPr lang="en-AU" sz="3200" dirty="0">
                <a:latin typeface="Times New Roman"/>
                <a:ea typeface="Times New Roman"/>
                <a:cs typeface="Times New Roman"/>
              </a:rPr>
              <a:t> 0.3 = $2.1 million</a:t>
            </a:r>
            <a:endParaRPr lang="en-AU" sz="2800" dirty="0">
              <a:latin typeface="Calibri"/>
              <a:ea typeface="Calibri"/>
              <a:cs typeface="Times New Roman"/>
            </a:endParaRPr>
          </a:p>
          <a:p>
            <a:pPr marL="457200" algn="just">
              <a:lnSpc>
                <a:spcPct val="200000"/>
              </a:lnSpc>
              <a:spcAft>
                <a:spcPts val="0"/>
              </a:spcAft>
            </a:pPr>
            <a:r>
              <a:rPr lang="en-AU" sz="3200" dirty="0">
                <a:latin typeface="Times New Roman"/>
                <a:ea typeface="Times New Roman"/>
                <a:cs typeface="Times New Roman"/>
              </a:rPr>
              <a:t>year 3: $(22 – 10 – 2 - 10)</a:t>
            </a:r>
            <a:r>
              <a:rPr lang="en-AU" sz="3200" i="1" dirty="0">
                <a:latin typeface="Times New Roman"/>
                <a:ea typeface="Times New Roman"/>
                <a:cs typeface="Times New Roman"/>
              </a:rPr>
              <a:t> x</a:t>
            </a:r>
            <a:r>
              <a:rPr lang="en-AU" sz="3200" dirty="0">
                <a:latin typeface="Times New Roman"/>
                <a:ea typeface="Times New Roman"/>
                <a:cs typeface="Times New Roman"/>
              </a:rPr>
              <a:t> 0.3 = $0 </a:t>
            </a:r>
            <a:r>
              <a:rPr lang="en-AU" sz="3200" dirty="0" smtClean="0">
                <a:latin typeface="Times New Roman"/>
                <a:ea typeface="Times New Roman"/>
                <a:cs typeface="Times New Roman"/>
              </a:rPr>
              <a:t>million</a:t>
            </a:r>
          </a:p>
          <a:p>
            <a:pPr marL="457200" algn="just">
              <a:lnSpc>
                <a:spcPct val="200000"/>
              </a:lnSpc>
              <a:spcAft>
                <a:spcPts val="0"/>
              </a:spcAft>
            </a:pPr>
            <a:endParaRPr lang="en-AU" sz="2800" dirty="0">
              <a:latin typeface="Calibri"/>
              <a:ea typeface="Calibri"/>
              <a:cs typeface="Times New Roman"/>
            </a:endParaRPr>
          </a:p>
          <a:p>
            <a:endParaRPr lang="en-AU" dirty="0"/>
          </a:p>
        </p:txBody>
      </p:sp>
    </p:spTree>
    <p:extLst>
      <p:ext uri="{BB962C8B-B14F-4D97-AF65-F5344CB8AC3E}">
        <p14:creationId xmlns:p14="http://schemas.microsoft.com/office/powerpoint/2010/main" val="3687164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1000"/>
                                        <p:tgtEl>
                                          <p:spTgt spid="3">
                                            <p:txEl>
                                              <p:pRg st="8" end="8"/>
                                            </p:txEl>
                                          </p:spTgt>
                                        </p:tgtEl>
                                      </p:cBhvr>
                                    </p:animEffect>
                                    <p:anim calcmode="lin" valueType="num">
                                      <p:cBhvr>
                                        <p:cTn id="4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1000"/>
                                        <p:tgtEl>
                                          <p:spTgt spid="3">
                                            <p:txEl>
                                              <p:pRg st="9" end="9"/>
                                            </p:txEl>
                                          </p:spTgt>
                                        </p:tgtEl>
                                      </p:cBhvr>
                                    </p:animEffect>
                                    <p:anim calcmode="lin" valueType="num">
                                      <p:cBhvr>
                                        <p:cTn id="5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76200"/>
          </a:xfrm>
        </p:spPr>
        <p:txBody>
          <a:bodyPr/>
          <a:lstStyle/>
          <a:p>
            <a:pPr marL="411480" lvl="0" indent="-342900">
              <a:lnSpc>
                <a:spcPct val="150000"/>
              </a:lnSpc>
              <a:spcBef>
                <a:spcPts val="700"/>
              </a:spcBef>
            </a:pPr>
            <a:r>
              <a:rPr lang="en-AU" dirty="0" smtClean="0"/>
              <a:t>.</a:t>
            </a:r>
            <a:endParaRPr lang="en-AU" dirty="0"/>
          </a:p>
        </p:txBody>
      </p:sp>
      <p:sp>
        <p:nvSpPr>
          <p:cNvPr id="3" name="Content Placeholder 2"/>
          <p:cNvSpPr>
            <a:spLocks noGrp="1"/>
          </p:cNvSpPr>
          <p:nvPr>
            <p:ph idx="1"/>
          </p:nvPr>
        </p:nvSpPr>
        <p:spPr>
          <a:xfrm>
            <a:off x="914400" y="838200"/>
            <a:ext cx="7772400" cy="5867400"/>
          </a:xfrm>
        </p:spPr>
        <p:txBody>
          <a:bodyPr>
            <a:normAutofit/>
          </a:bodyPr>
          <a:lstStyle/>
          <a:p>
            <a:r>
              <a:rPr lang="en-AU" sz="1400" dirty="0" smtClean="0">
                <a:latin typeface="Times New Roman" pitchFamily="18" charset="0"/>
                <a:cs typeface="Times New Roman" pitchFamily="18" charset="0"/>
              </a:rPr>
              <a:t>(</a:t>
            </a:r>
            <a:r>
              <a:rPr lang="en-AU" sz="1400" i="1" dirty="0" smtClean="0">
                <a:latin typeface="Times New Roman" pitchFamily="18" charset="0"/>
                <a:cs typeface="Times New Roman" pitchFamily="18" charset="0"/>
              </a:rPr>
              <a:t>b</a:t>
            </a:r>
            <a:r>
              <a:rPr lang="en-AU" sz="1400" dirty="0" smtClean="0">
                <a:latin typeface="Times New Roman" pitchFamily="18" charset="0"/>
                <a:cs typeface="Times New Roman" pitchFamily="18" charset="0"/>
              </a:rPr>
              <a:t>) We have:</a:t>
            </a:r>
            <a:endParaRPr lang="en-AU" sz="1400" dirty="0">
              <a:latin typeface="Times New Roman" pitchFamily="18" charset="0"/>
              <a:cs typeface="Times New Roman"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846056012"/>
              </p:ext>
            </p:extLst>
          </p:nvPr>
        </p:nvGraphicFramePr>
        <p:xfrm>
          <a:off x="1219200" y="1143000"/>
          <a:ext cx="7162800" cy="5288280"/>
        </p:xfrm>
        <a:graphic>
          <a:graphicData uri="http://schemas.openxmlformats.org/drawingml/2006/table">
            <a:tbl>
              <a:tblPr firstRow="1" firstCol="1" lastRow="1" lastCol="1" bandRow="1" bandCol="1"/>
              <a:tblGrid>
                <a:gridCol w="2370440"/>
                <a:gridCol w="1633567"/>
                <a:gridCol w="1525226"/>
                <a:gridCol w="1633567"/>
              </a:tblGrid>
              <a:tr h="352552">
                <a:tc>
                  <a:txBody>
                    <a:bodyPr/>
                    <a:lstStyle/>
                    <a:p>
                      <a:pPr>
                        <a:lnSpc>
                          <a:spcPct val="115000"/>
                        </a:lnSpc>
                        <a:spcAft>
                          <a:spcPts val="0"/>
                        </a:spcAft>
                      </a:pPr>
                      <a:r>
                        <a:rPr lang="en-AU" sz="1200" dirty="0">
                          <a:effectLst/>
                          <a:latin typeface="Times New Roman"/>
                          <a:ea typeface="Times New Roman"/>
                          <a:cs typeface="Times New Roman"/>
                        </a:rPr>
                        <a:t> </a:t>
                      </a:r>
                      <a:endParaRPr lang="en-A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200" dirty="0">
                          <a:effectLst/>
                          <a:latin typeface="Times New Roman"/>
                          <a:ea typeface="Times New Roman"/>
                          <a:cs typeface="Times New Roman"/>
                        </a:rPr>
                        <a:t>Year 1</a:t>
                      </a:r>
                      <a:endParaRPr lang="en-A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200" dirty="0">
                          <a:effectLst/>
                          <a:latin typeface="Times New Roman"/>
                          <a:ea typeface="Times New Roman"/>
                          <a:cs typeface="Times New Roman"/>
                        </a:rPr>
                        <a:t>Year 2</a:t>
                      </a:r>
                      <a:endParaRPr lang="en-A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200" dirty="0">
                          <a:effectLst/>
                          <a:latin typeface="Times New Roman"/>
                          <a:ea typeface="Times New Roman"/>
                          <a:cs typeface="Times New Roman"/>
                        </a:rPr>
                        <a:t>Year 3</a:t>
                      </a:r>
                      <a:endParaRPr lang="en-A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5312">
                <a:tc>
                  <a:txBody>
                    <a:bodyPr/>
                    <a:lstStyle/>
                    <a:p>
                      <a:pPr>
                        <a:lnSpc>
                          <a:spcPct val="115000"/>
                        </a:lnSpc>
                        <a:spcAft>
                          <a:spcPts val="0"/>
                        </a:spcAft>
                      </a:pPr>
                      <a:endParaRPr lang="en-AU" sz="1200" dirty="0" smtClean="0">
                        <a:effectLst/>
                        <a:latin typeface="Times New Roman"/>
                        <a:ea typeface="Times New Roman"/>
                        <a:cs typeface="Times New Roman"/>
                      </a:endParaRPr>
                    </a:p>
                    <a:p>
                      <a:pPr>
                        <a:lnSpc>
                          <a:spcPct val="115000"/>
                        </a:lnSpc>
                        <a:spcAft>
                          <a:spcPts val="0"/>
                        </a:spcAft>
                      </a:pPr>
                      <a:r>
                        <a:rPr lang="en-AU" sz="1200" dirty="0" smtClean="0">
                          <a:effectLst/>
                          <a:latin typeface="Times New Roman"/>
                          <a:ea typeface="Times New Roman"/>
                          <a:cs typeface="Times New Roman"/>
                        </a:rPr>
                        <a:t>Cash </a:t>
                      </a:r>
                      <a:r>
                        <a:rPr lang="en-AU" sz="1200" dirty="0">
                          <a:effectLst/>
                          <a:latin typeface="Times New Roman"/>
                          <a:ea typeface="Times New Roman"/>
                          <a:cs typeface="Times New Roman"/>
                        </a:rPr>
                        <a:t>flow available to equity</a:t>
                      </a:r>
                      <a:endParaRPr lang="en-A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AU" sz="1200" dirty="0" smtClean="0">
                        <a:effectLst/>
                        <a:latin typeface="Times New Roman"/>
                        <a:ea typeface="Times New Roman"/>
                        <a:cs typeface="Times New Roman"/>
                      </a:endParaRPr>
                    </a:p>
                    <a:p>
                      <a:pPr>
                        <a:lnSpc>
                          <a:spcPct val="115000"/>
                        </a:lnSpc>
                        <a:spcAft>
                          <a:spcPts val="0"/>
                        </a:spcAft>
                      </a:pPr>
                      <a:r>
                        <a:rPr lang="en-AU" sz="1200" dirty="0" smtClean="0">
                          <a:effectLst/>
                          <a:latin typeface="Times New Roman"/>
                          <a:ea typeface="Times New Roman"/>
                          <a:cs typeface="Times New Roman"/>
                        </a:rPr>
                        <a:t>= </a:t>
                      </a:r>
                      <a:r>
                        <a:rPr lang="en-AU" sz="1200" dirty="0">
                          <a:effectLst/>
                          <a:latin typeface="Times New Roman"/>
                          <a:ea typeface="Times New Roman"/>
                          <a:cs typeface="Times New Roman"/>
                        </a:rPr>
                        <a:t>$(40 – 20 – 3 – 10)(0.7) +10 = </a:t>
                      </a:r>
                      <a:r>
                        <a:rPr lang="en-AU" sz="1200" b="1" u="sng" dirty="0">
                          <a:effectLst/>
                          <a:latin typeface="Times New Roman"/>
                          <a:ea typeface="Times New Roman"/>
                          <a:cs typeface="Times New Roman"/>
                        </a:rPr>
                        <a:t>$14.9</a:t>
                      </a:r>
                      <a:r>
                        <a:rPr lang="en-AU" sz="1200" dirty="0">
                          <a:effectLst/>
                          <a:latin typeface="Times New Roman"/>
                          <a:ea typeface="Times New Roman"/>
                          <a:cs typeface="Times New Roman"/>
                        </a:rPr>
                        <a:t>; </a:t>
                      </a:r>
                      <a:endParaRPr lang="en-AU" sz="1100" dirty="0">
                        <a:effectLst/>
                        <a:latin typeface="Calibri"/>
                        <a:ea typeface="Calibri"/>
                        <a:cs typeface="Times New Roman"/>
                      </a:endParaRPr>
                    </a:p>
                    <a:p>
                      <a:pPr>
                        <a:lnSpc>
                          <a:spcPct val="115000"/>
                        </a:lnSpc>
                        <a:spcAft>
                          <a:spcPts val="0"/>
                        </a:spcAft>
                      </a:pPr>
                      <a:endParaRPr lang="en-AU" sz="1200" dirty="0" smtClean="0">
                        <a:effectLst/>
                        <a:latin typeface="Times New Roman"/>
                        <a:ea typeface="Times New Roman"/>
                        <a:cs typeface="Times New Roman"/>
                      </a:endParaRPr>
                    </a:p>
                    <a:p>
                      <a:pPr>
                        <a:lnSpc>
                          <a:spcPct val="115000"/>
                        </a:lnSpc>
                        <a:spcAft>
                          <a:spcPts val="0"/>
                        </a:spcAft>
                      </a:pPr>
                      <a:endParaRPr lang="en-AU" sz="1200" dirty="0" smtClean="0">
                        <a:effectLst/>
                        <a:latin typeface="Times New Roman"/>
                        <a:ea typeface="Times New Roman"/>
                        <a:cs typeface="Times New Roman"/>
                      </a:endParaRPr>
                    </a:p>
                    <a:p>
                      <a:pPr>
                        <a:lnSpc>
                          <a:spcPct val="115000"/>
                        </a:lnSpc>
                        <a:spcAft>
                          <a:spcPts val="0"/>
                        </a:spcAft>
                      </a:pPr>
                      <a:endParaRPr lang="en-AU" sz="1200" dirty="0" smtClean="0">
                        <a:effectLst/>
                        <a:latin typeface="Times New Roman"/>
                        <a:ea typeface="Times New Roman"/>
                        <a:cs typeface="Times New Roman"/>
                      </a:endParaRPr>
                    </a:p>
                    <a:p>
                      <a:pPr>
                        <a:lnSpc>
                          <a:spcPct val="115000"/>
                        </a:lnSpc>
                        <a:spcAft>
                          <a:spcPts val="0"/>
                        </a:spcAft>
                      </a:pPr>
                      <a:r>
                        <a:rPr lang="en-AU" sz="1200" dirty="0" smtClean="0">
                          <a:effectLst/>
                          <a:latin typeface="Times New Roman"/>
                          <a:ea typeface="Times New Roman"/>
                          <a:cs typeface="Times New Roman"/>
                        </a:rPr>
                        <a:t>alternatively </a:t>
                      </a:r>
                      <a:r>
                        <a:rPr lang="en-AU" sz="1200" dirty="0">
                          <a:effectLst/>
                          <a:latin typeface="Times New Roman"/>
                          <a:ea typeface="Times New Roman"/>
                          <a:cs typeface="Times New Roman"/>
                        </a:rPr>
                        <a:t>as:</a:t>
                      </a:r>
                      <a:endParaRPr lang="en-AU" sz="1100" dirty="0">
                        <a:effectLst/>
                        <a:latin typeface="Calibri"/>
                        <a:ea typeface="Calibri"/>
                        <a:cs typeface="Times New Roman"/>
                      </a:endParaRPr>
                    </a:p>
                    <a:p>
                      <a:pPr>
                        <a:lnSpc>
                          <a:spcPct val="115000"/>
                        </a:lnSpc>
                        <a:spcAft>
                          <a:spcPts val="0"/>
                        </a:spcAft>
                      </a:pPr>
                      <a:r>
                        <a:rPr lang="en-AU" sz="1200" dirty="0">
                          <a:effectLst/>
                          <a:latin typeface="Times New Roman"/>
                          <a:ea typeface="Times New Roman"/>
                          <a:cs typeface="Times New Roman"/>
                        </a:rPr>
                        <a:t>(= 40 – 20 - 3 – 2.1 -0) = </a:t>
                      </a:r>
                      <a:r>
                        <a:rPr lang="en-AU" sz="1200" b="1" u="sng" dirty="0">
                          <a:effectLst/>
                          <a:latin typeface="Times New Roman"/>
                          <a:ea typeface="Times New Roman"/>
                          <a:cs typeface="Times New Roman"/>
                        </a:rPr>
                        <a:t>$14.9</a:t>
                      </a:r>
                      <a:r>
                        <a:rPr lang="en-AU" sz="1200" dirty="0">
                          <a:effectLst/>
                          <a:latin typeface="Times New Roman"/>
                          <a:ea typeface="Times New Roman"/>
                          <a:cs typeface="Times New Roman"/>
                        </a:rPr>
                        <a:t> million</a:t>
                      </a:r>
                      <a:endParaRPr lang="en-A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AU" sz="1200" dirty="0" smtClean="0">
                        <a:effectLst/>
                        <a:latin typeface="Times New Roman"/>
                        <a:ea typeface="Times New Roman"/>
                        <a:cs typeface="Times New Roman"/>
                      </a:endParaRPr>
                    </a:p>
                    <a:p>
                      <a:pPr>
                        <a:lnSpc>
                          <a:spcPct val="115000"/>
                        </a:lnSpc>
                        <a:spcAft>
                          <a:spcPts val="0"/>
                        </a:spcAft>
                      </a:pPr>
                      <a:r>
                        <a:rPr lang="en-AU" sz="1200" dirty="0" smtClean="0">
                          <a:effectLst/>
                          <a:latin typeface="Times New Roman"/>
                          <a:ea typeface="Times New Roman"/>
                          <a:cs typeface="Times New Roman"/>
                        </a:rPr>
                        <a:t>= $(40 – 20 – 3 – 10)(0.7) +10 - 10 = </a:t>
                      </a:r>
                      <a:r>
                        <a:rPr lang="en-AU" sz="1200" b="1" u="sng" dirty="0" smtClean="0">
                          <a:effectLst/>
                          <a:latin typeface="Times New Roman"/>
                          <a:ea typeface="Times New Roman"/>
                          <a:cs typeface="Times New Roman"/>
                        </a:rPr>
                        <a:t>$4.9</a:t>
                      </a:r>
                      <a:r>
                        <a:rPr lang="en-AU" sz="1200" dirty="0" smtClean="0">
                          <a:effectLst/>
                          <a:latin typeface="Times New Roman"/>
                          <a:ea typeface="Times New Roman"/>
                          <a:cs typeface="Times New Roman"/>
                        </a:rPr>
                        <a:t>; </a:t>
                      </a:r>
                      <a:endParaRPr lang="en-AU" sz="1100" dirty="0" smtClean="0">
                        <a:effectLst/>
                        <a:latin typeface="Calibri"/>
                        <a:ea typeface="Calibri"/>
                        <a:cs typeface="Times New Roman"/>
                      </a:endParaRPr>
                    </a:p>
                    <a:p>
                      <a:pPr>
                        <a:lnSpc>
                          <a:spcPct val="115000"/>
                        </a:lnSpc>
                        <a:spcAft>
                          <a:spcPts val="0"/>
                        </a:spcAft>
                      </a:pPr>
                      <a:endParaRPr lang="en-AU" sz="1200" dirty="0" smtClean="0">
                        <a:effectLst/>
                        <a:latin typeface="Times New Roman"/>
                        <a:ea typeface="Times New Roman"/>
                        <a:cs typeface="Times New Roman"/>
                      </a:endParaRPr>
                    </a:p>
                    <a:p>
                      <a:pPr>
                        <a:lnSpc>
                          <a:spcPct val="115000"/>
                        </a:lnSpc>
                        <a:spcAft>
                          <a:spcPts val="0"/>
                        </a:spcAft>
                      </a:pPr>
                      <a:endParaRPr lang="en-AU" sz="1200" dirty="0" smtClean="0">
                        <a:effectLst/>
                        <a:latin typeface="Times New Roman"/>
                        <a:ea typeface="Times New Roman"/>
                        <a:cs typeface="Times New Roman"/>
                      </a:endParaRPr>
                    </a:p>
                    <a:p>
                      <a:pPr>
                        <a:lnSpc>
                          <a:spcPct val="115000"/>
                        </a:lnSpc>
                        <a:spcAft>
                          <a:spcPts val="0"/>
                        </a:spcAft>
                      </a:pPr>
                      <a:r>
                        <a:rPr lang="en-AU" sz="1200" dirty="0" smtClean="0">
                          <a:effectLst/>
                          <a:latin typeface="Times New Roman"/>
                          <a:ea typeface="Times New Roman"/>
                          <a:cs typeface="Times New Roman"/>
                        </a:rPr>
                        <a:t>alternatively as:</a:t>
                      </a:r>
                      <a:endParaRPr lang="en-AU" sz="1100" dirty="0" smtClean="0">
                        <a:effectLst/>
                        <a:latin typeface="Calibri"/>
                        <a:ea typeface="Calibri"/>
                        <a:cs typeface="Times New Roman"/>
                      </a:endParaRPr>
                    </a:p>
                    <a:p>
                      <a:pPr>
                        <a:lnSpc>
                          <a:spcPct val="115000"/>
                        </a:lnSpc>
                        <a:spcAft>
                          <a:spcPts val="0"/>
                        </a:spcAft>
                      </a:pPr>
                      <a:r>
                        <a:rPr lang="en-AU" sz="1200" dirty="0" smtClean="0">
                          <a:effectLst/>
                          <a:latin typeface="Times New Roman"/>
                          <a:ea typeface="Times New Roman"/>
                          <a:cs typeface="Times New Roman"/>
                        </a:rPr>
                        <a:t> (= 40 – 20 - 3– 2.1 -10) = </a:t>
                      </a:r>
                      <a:r>
                        <a:rPr lang="en-AU" sz="1200" b="1" u="sng" dirty="0" smtClean="0">
                          <a:effectLst/>
                          <a:latin typeface="Times New Roman"/>
                          <a:ea typeface="Times New Roman"/>
                          <a:cs typeface="Times New Roman"/>
                        </a:rPr>
                        <a:t>$4.9</a:t>
                      </a:r>
                      <a:endParaRPr lang="en-A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AU" sz="1200" dirty="0" smtClean="0">
                        <a:effectLst/>
                        <a:latin typeface="Times New Roman"/>
                        <a:ea typeface="Times New Roman"/>
                        <a:cs typeface="Times New Roman"/>
                      </a:endParaRPr>
                    </a:p>
                    <a:p>
                      <a:pPr>
                        <a:lnSpc>
                          <a:spcPct val="115000"/>
                        </a:lnSpc>
                        <a:spcAft>
                          <a:spcPts val="0"/>
                        </a:spcAft>
                      </a:pPr>
                      <a:r>
                        <a:rPr lang="en-AU" sz="1200" dirty="0" smtClean="0">
                          <a:effectLst/>
                          <a:latin typeface="Times New Roman"/>
                          <a:ea typeface="Times New Roman"/>
                          <a:cs typeface="Times New Roman"/>
                        </a:rPr>
                        <a:t>= </a:t>
                      </a:r>
                      <a:r>
                        <a:rPr lang="en-AU" sz="1200" dirty="0">
                          <a:effectLst/>
                          <a:latin typeface="Times New Roman"/>
                          <a:ea typeface="Times New Roman"/>
                          <a:cs typeface="Times New Roman"/>
                        </a:rPr>
                        <a:t>$(22 – 10 – 2 – 10)(0.7) +10 -20</a:t>
                      </a:r>
                      <a:endParaRPr lang="en-AU" sz="1100" dirty="0">
                        <a:effectLst/>
                        <a:latin typeface="Calibri"/>
                        <a:ea typeface="Calibri"/>
                        <a:cs typeface="Times New Roman"/>
                      </a:endParaRPr>
                    </a:p>
                    <a:p>
                      <a:pPr>
                        <a:lnSpc>
                          <a:spcPct val="115000"/>
                        </a:lnSpc>
                        <a:spcAft>
                          <a:spcPts val="0"/>
                        </a:spcAft>
                      </a:pPr>
                      <a:r>
                        <a:rPr lang="en-AU" sz="1200" dirty="0">
                          <a:effectLst/>
                          <a:latin typeface="Times New Roman"/>
                          <a:ea typeface="Times New Roman"/>
                          <a:cs typeface="Times New Roman"/>
                        </a:rPr>
                        <a:t> = - </a:t>
                      </a:r>
                      <a:r>
                        <a:rPr lang="en-AU" sz="1200" b="1" u="sng" dirty="0">
                          <a:effectLst/>
                          <a:latin typeface="Times New Roman"/>
                          <a:ea typeface="Times New Roman"/>
                          <a:cs typeface="Times New Roman"/>
                        </a:rPr>
                        <a:t>$10.0</a:t>
                      </a:r>
                      <a:r>
                        <a:rPr lang="en-AU" sz="1200" dirty="0">
                          <a:effectLst/>
                          <a:latin typeface="Times New Roman"/>
                          <a:ea typeface="Times New Roman"/>
                          <a:cs typeface="Times New Roman"/>
                        </a:rPr>
                        <a:t>; </a:t>
                      </a:r>
                      <a:endParaRPr lang="en-AU" sz="1100" dirty="0">
                        <a:effectLst/>
                        <a:latin typeface="Calibri"/>
                        <a:ea typeface="Calibri"/>
                        <a:cs typeface="Times New Roman"/>
                      </a:endParaRPr>
                    </a:p>
                    <a:p>
                      <a:pPr>
                        <a:lnSpc>
                          <a:spcPct val="115000"/>
                        </a:lnSpc>
                        <a:spcAft>
                          <a:spcPts val="0"/>
                        </a:spcAft>
                      </a:pPr>
                      <a:endParaRPr lang="en-AU" sz="1200" dirty="0" smtClean="0">
                        <a:effectLst/>
                        <a:latin typeface="Times New Roman"/>
                        <a:ea typeface="Times New Roman"/>
                        <a:cs typeface="Times New Roman"/>
                      </a:endParaRPr>
                    </a:p>
                    <a:p>
                      <a:pPr>
                        <a:lnSpc>
                          <a:spcPct val="115000"/>
                        </a:lnSpc>
                        <a:spcAft>
                          <a:spcPts val="0"/>
                        </a:spcAft>
                      </a:pPr>
                      <a:endParaRPr lang="en-AU" sz="1200" dirty="0" smtClean="0">
                        <a:effectLst/>
                        <a:latin typeface="Times New Roman"/>
                        <a:ea typeface="Times New Roman"/>
                        <a:cs typeface="Times New Roman"/>
                      </a:endParaRPr>
                    </a:p>
                    <a:p>
                      <a:pPr>
                        <a:lnSpc>
                          <a:spcPct val="115000"/>
                        </a:lnSpc>
                        <a:spcAft>
                          <a:spcPts val="0"/>
                        </a:spcAft>
                      </a:pPr>
                      <a:r>
                        <a:rPr lang="en-AU" sz="1200" dirty="0" smtClean="0">
                          <a:effectLst/>
                          <a:latin typeface="Times New Roman"/>
                          <a:ea typeface="Times New Roman"/>
                          <a:cs typeface="Times New Roman"/>
                        </a:rPr>
                        <a:t>alternatively </a:t>
                      </a:r>
                      <a:r>
                        <a:rPr lang="en-AU" sz="1200" dirty="0">
                          <a:effectLst/>
                          <a:latin typeface="Times New Roman"/>
                          <a:ea typeface="Times New Roman"/>
                          <a:cs typeface="Times New Roman"/>
                        </a:rPr>
                        <a:t>as:</a:t>
                      </a:r>
                      <a:endParaRPr lang="en-AU" sz="1100" dirty="0">
                        <a:effectLst/>
                        <a:latin typeface="Calibri"/>
                        <a:ea typeface="Calibri"/>
                        <a:cs typeface="Times New Roman"/>
                      </a:endParaRPr>
                    </a:p>
                    <a:p>
                      <a:pPr>
                        <a:lnSpc>
                          <a:spcPct val="115000"/>
                        </a:lnSpc>
                        <a:spcAft>
                          <a:spcPts val="0"/>
                        </a:spcAft>
                      </a:pPr>
                      <a:r>
                        <a:rPr lang="en-AU" sz="1200" dirty="0">
                          <a:effectLst/>
                          <a:latin typeface="Times New Roman"/>
                          <a:ea typeface="Times New Roman"/>
                          <a:cs typeface="Times New Roman"/>
                        </a:rPr>
                        <a:t> (= 22-10 -2 - 0</a:t>
                      </a:r>
                      <a:endParaRPr lang="en-AU" sz="1100" dirty="0">
                        <a:effectLst/>
                        <a:latin typeface="Calibri"/>
                        <a:ea typeface="Calibri"/>
                        <a:cs typeface="Times New Roman"/>
                      </a:endParaRPr>
                    </a:p>
                    <a:p>
                      <a:pPr>
                        <a:lnSpc>
                          <a:spcPct val="115000"/>
                        </a:lnSpc>
                        <a:spcAft>
                          <a:spcPts val="0"/>
                        </a:spcAft>
                      </a:pPr>
                      <a:r>
                        <a:rPr lang="en-AU" sz="1200" dirty="0">
                          <a:effectLst/>
                          <a:latin typeface="Times New Roman"/>
                          <a:ea typeface="Times New Roman"/>
                          <a:cs typeface="Times New Roman"/>
                        </a:rPr>
                        <a:t>-20) = - </a:t>
                      </a:r>
                      <a:r>
                        <a:rPr lang="en-AU" sz="1200" b="1" u="sng" dirty="0">
                          <a:effectLst/>
                          <a:latin typeface="Times New Roman"/>
                          <a:ea typeface="Times New Roman"/>
                          <a:cs typeface="Times New Roman"/>
                        </a:rPr>
                        <a:t>$10.0</a:t>
                      </a:r>
                      <a:endParaRPr lang="en-A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5104">
                <a:tc>
                  <a:txBody>
                    <a:bodyPr/>
                    <a:lstStyle/>
                    <a:p>
                      <a:pPr>
                        <a:lnSpc>
                          <a:spcPct val="115000"/>
                        </a:lnSpc>
                        <a:spcAft>
                          <a:spcPts val="0"/>
                        </a:spcAft>
                      </a:pPr>
                      <a:r>
                        <a:rPr lang="en-AU" sz="1200" dirty="0">
                          <a:effectLst/>
                          <a:latin typeface="Times New Roman"/>
                          <a:ea typeface="Times New Roman"/>
                          <a:cs typeface="Times New Roman"/>
                        </a:rPr>
                        <a:t>Cash flow available to debt</a:t>
                      </a:r>
                      <a:endParaRPr lang="en-A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200" b="1">
                          <a:effectLst/>
                          <a:latin typeface="Times New Roman"/>
                          <a:ea typeface="Times New Roman"/>
                          <a:cs typeface="Times New Roman"/>
                        </a:rPr>
                        <a:t>3.0</a:t>
                      </a:r>
                      <a:r>
                        <a:rPr lang="en-AU" sz="1200">
                          <a:effectLst/>
                          <a:latin typeface="Times New Roman"/>
                          <a:ea typeface="Times New Roman"/>
                          <a:cs typeface="Times New Roman"/>
                        </a:rPr>
                        <a:t> million</a:t>
                      </a:r>
                      <a:endParaRPr lang="en-AU" sz="1100">
                        <a:effectLst/>
                        <a:latin typeface="Calibri"/>
                        <a:ea typeface="Calibri"/>
                        <a:cs typeface="Times New Roman"/>
                      </a:endParaRPr>
                    </a:p>
                    <a:p>
                      <a:pPr>
                        <a:lnSpc>
                          <a:spcPct val="115000"/>
                        </a:lnSpc>
                        <a:spcAft>
                          <a:spcPts val="0"/>
                        </a:spcAft>
                      </a:pPr>
                      <a:r>
                        <a:rPr lang="en-AU" sz="1200">
                          <a:effectLst/>
                          <a:latin typeface="Times New Roman"/>
                          <a:ea typeface="Times New Roman"/>
                          <a:cs typeface="Times New Roman"/>
                        </a:rPr>
                        <a:t>(=3 + 0)</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200" b="1">
                          <a:effectLst/>
                          <a:latin typeface="Times New Roman"/>
                          <a:ea typeface="Times New Roman"/>
                          <a:cs typeface="Times New Roman"/>
                        </a:rPr>
                        <a:t>13.0</a:t>
                      </a:r>
                      <a:r>
                        <a:rPr lang="en-AU" sz="1200">
                          <a:effectLst/>
                          <a:latin typeface="Times New Roman"/>
                          <a:ea typeface="Times New Roman"/>
                          <a:cs typeface="Times New Roman"/>
                        </a:rPr>
                        <a:t> million</a:t>
                      </a:r>
                      <a:endParaRPr lang="en-AU" sz="1100">
                        <a:effectLst/>
                        <a:latin typeface="Calibri"/>
                        <a:ea typeface="Calibri"/>
                        <a:cs typeface="Times New Roman"/>
                      </a:endParaRPr>
                    </a:p>
                    <a:p>
                      <a:pPr>
                        <a:lnSpc>
                          <a:spcPct val="115000"/>
                        </a:lnSpc>
                        <a:spcAft>
                          <a:spcPts val="0"/>
                        </a:spcAft>
                      </a:pPr>
                      <a:r>
                        <a:rPr lang="en-AU" sz="1200">
                          <a:effectLst/>
                          <a:latin typeface="Times New Roman"/>
                          <a:ea typeface="Times New Roman"/>
                          <a:cs typeface="Times New Roman"/>
                        </a:rPr>
                        <a:t>(=3+ 10)</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200" b="1" dirty="0">
                          <a:effectLst/>
                          <a:latin typeface="Times New Roman"/>
                          <a:ea typeface="Times New Roman"/>
                          <a:cs typeface="Times New Roman"/>
                        </a:rPr>
                        <a:t>22.0</a:t>
                      </a:r>
                      <a:r>
                        <a:rPr lang="en-AU" sz="1200" dirty="0">
                          <a:effectLst/>
                          <a:latin typeface="Times New Roman"/>
                          <a:ea typeface="Times New Roman"/>
                          <a:cs typeface="Times New Roman"/>
                        </a:rPr>
                        <a:t> million</a:t>
                      </a:r>
                      <a:endParaRPr lang="en-AU" sz="1100" dirty="0">
                        <a:effectLst/>
                        <a:latin typeface="Calibri"/>
                        <a:ea typeface="Calibri"/>
                        <a:cs typeface="Times New Roman"/>
                      </a:endParaRPr>
                    </a:p>
                    <a:p>
                      <a:pPr>
                        <a:lnSpc>
                          <a:spcPct val="115000"/>
                        </a:lnSpc>
                        <a:spcAft>
                          <a:spcPts val="0"/>
                        </a:spcAft>
                      </a:pPr>
                      <a:r>
                        <a:rPr lang="en-AU" sz="1200" dirty="0">
                          <a:effectLst/>
                          <a:latin typeface="Times New Roman"/>
                          <a:ea typeface="Times New Roman"/>
                          <a:cs typeface="Times New Roman"/>
                        </a:rPr>
                        <a:t>(=2 +20)</a:t>
                      </a:r>
                      <a:endParaRPr lang="en-A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5104">
                <a:tc>
                  <a:txBody>
                    <a:bodyPr/>
                    <a:lstStyle/>
                    <a:p>
                      <a:pPr>
                        <a:lnSpc>
                          <a:spcPct val="115000"/>
                        </a:lnSpc>
                        <a:spcAft>
                          <a:spcPts val="0"/>
                        </a:spcAft>
                      </a:pPr>
                      <a:r>
                        <a:rPr lang="en-AU" sz="1200">
                          <a:effectLst/>
                          <a:latin typeface="Times New Roman"/>
                          <a:ea typeface="Times New Roman"/>
                          <a:cs typeface="Times New Roman"/>
                        </a:rPr>
                        <a:t>Total cash flow </a:t>
                      </a:r>
                      <a:endParaRPr lang="en-AU" sz="1100">
                        <a:effectLst/>
                        <a:latin typeface="Calibri"/>
                        <a:ea typeface="Calibri"/>
                        <a:cs typeface="Times New Roman"/>
                      </a:endParaRPr>
                    </a:p>
                    <a:p>
                      <a:pPr>
                        <a:lnSpc>
                          <a:spcPct val="115000"/>
                        </a:lnSpc>
                        <a:spcAft>
                          <a:spcPts val="0"/>
                        </a:spcAft>
                      </a:pPr>
                      <a:r>
                        <a:rPr lang="en-AU" sz="1200">
                          <a:effectLst/>
                          <a:latin typeface="Times New Roman"/>
                          <a:ea typeface="Times New Roman"/>
                          <a:cs typeface="Times New Roman"/>
                        </a:rPr>
                        <a:t>(add above two rows)</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200">
                          <a:effectLst/>
                          <a:latin typeface="Times New Roman"/>
                          <a:ea typeface="Times New Roman"/>
                          <a:cs typeface="Times New Roman"/>
                        </a:rPr>
                        <a:t>17.9 million</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200">
                          <a:effectLst/>
                          <a:latin typeface="Times New Roman"/>
                          <a:ea typeface="Times New Roman"/>
                          <a:cs typeface="Times New Roman"/>
                        </a:rPr>
                        <a:t>17.9 million</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200" dirty="0">
                          <a:effectLst/>
                          <a:latin typeface="Times New Roman"/>
                          <a:ea typeface="Times New Roman"/>
                          <a:cs typeface="Times New Roman"/>
                        </a:rPr>
                        <a:t>12.0 million</a:t>
                      </a:r>
                      <a:endParaRPr lang="en-A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552">
                <a:tc>
                  <a:txBody>
                    <a:bodyPr/>
                    <a:lstStyle/>
                    <a:p>
                      <a:pPr>
                        <a:lnSpc>
                          <a:spcPct val="115000"/>
                        </a:lnSpc>
                        <a:spcAft>
                          <a:spcPts val="0"/>
                        </a:spcAft>
                      </a:pPr>
                      <a:r>
                        <a:rPr lang="en-AU" sz="1200">
                          <a:effectLst/>
                          <a:latin typeface="Times New Roman"/>
                          <a:ea typeface="Times New Roman"/>
                          <a:cs typeface="Times New Roman"/>
                        </a:rPr>
                        <a:t>Discount factor, </a:t>
                      </a:r>
                      <a:r>
                        <a:rPr lang="en-AU" sz="1200" i="1">
                          <a:effectLst/>
                          <a:latin typeface="Times New Roman"/>
                          <a:ea typeface="Times New Roman"/>
                          <a:cs typeface="Times New Roman"/>
                        </a:rPr>
                        <a:t>k</a:t>
                      </a:r>
                      <a:r>
                        <a:rPr lang="en-AU" sz="1200" i="1" baseline="-25000">
                          <a:effectLst/>
                          <a:latin typeface="Times New Roman"/>
                          <a:ea typeface="Times New Roman"/>
                          <a:cs typeface="Times New Roman"/>
                        </a:rPr>
                        <a:t>AV</a:t>
                      </a:r>
                      <a:r>
                        <a:rPr lang="en-AU" sz="1200">
                          <a:effectLst/>
                          <a:latin typeface="Times New Roman"/>
                          <a:ea typeface="Times New Roman"/>
                          <a:cs typeface="Times New Roman"/>
                        </a:rPr>
                        <a:t> = </a:t>
                      </a:r>
                      <a:r>
                        <a:rPr lang="en-AU" sz="1200" b="1">
                          <a:effectLst/>
                          <a:latin typeface="Times New Roman"/>
                          <a:ea typeface="Times New Roman"/>
                          <a:cs typeface="Times New Roman"/>
                        </a:rPr>
                        <a:t>14%</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200">
                          <a:effectLst/>
                          <a:latin typeface="Times New Roman"/>
                          <a:ea typeface="Times New Roman"/>
                          <a:cs typeface="Times New Roman"/>
                        </a:rPr>
                        <a:t>.877</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200">
                          <a:effectLst/>
                          <a:latin typeface="Times New Roman"/>
                          <a:ea typeface="Times New Roman"/>
                          <a:cs typeface="Times New Roman"/>
                        </a:rPr>
                        <a:t>.7695</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200">
                          <a:effectLst/>
                          <a:latin typeface="Times New Roman"/>
                          <a:ea typeface="Times New Roman"/>
                          <a:cs typeface="Times New Roman"/>
                        </a:rPr>
                        <a:t>.675</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552">
                <a:tc>
                  <a:txBody>
                    <a:bodyPr/>
                    <a:lstStyle/>
                    <a:p>
                      <a:pPr>
                        <a:lnSpc>
                          <a:spcPct val="115000"/>
                        </a:lnSpc>
                        <a:spcAft>
                          <a:spcPts val="0"/>
                        </a:spcAft>
                      </a:pPr>
                      <a:r>
                        <a:rPr lang="en-AU" sz="1200">
                          <a:effectLst/>
                          <a:latin typeface="Times New Roman"/>
                          <a:ea typeface="Times New Roman"/>
                          <a:cs typeface="Times New Roman"/>
                        </a:rPr>
                        <a:t>Present value of cash flows</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200">
                          <a:effectLst/>
                          <a:latin typeface="Times New Roman"/>
                          <a:ea typeface="Times New Roman"/>
                          <a:cs typeface="Times New Roman"/>
                        </a:rPr>
                        <a:t>15.7 million</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200">
                          <a:effectLst/>
                          <a:latin typeface="Times New Roman"/>
                          <a:ea typeface="Times New Roman"/>
                          <a:cs typeface="Times New Roman"/>
                        </a:rPr>
                        <a:t>13.8 million</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200">
                          <a:effectLst/>
                          <a:latin typeface="Times New Roman"/>
                          <a:ea typeface="Times New Roman"/>
                          <a:cs typeface="Times New Roman"/>
                        </a:rPr>
                        <a:t>8.1 million</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5104">
                <a:tc>
                  <a:txBody>
                    <a:bodyPr/>
                    <a:lstStyle/>
                    <a:p>
                      <a:pPr>
                        <a:lnSpc>
                          <a:spcPct val="115000"/>
                        </a:lnSpc>
                        <a:spcAft>
                          <a:spcPts val="0"/>
                        </a:spcAft>
                      </a:pPr>
                      <a:r>
                        <a:rPr lang="en-AU" sz="1200" dirty="0">
                          <a:effectLst/>
                          <a:latin typeface="Times New Roman"/>
                          <a:ea typeface="Times New Roman"/>
                          <a:cs typeface="Times New Roman"/>
                        </a:rPr>
                        <a:t>            </a:t>
                      </a:r>
                      <a:endParaRPr lang="en-AU" sz="1100" dirty="0">
                        <a:effectLst/>
                        <a:latin typeface="Calibri"/>
                        <a:ea typeface="Calibri"/>
                        <a:cs typeface="Times New Roman"/>
                      </a:endParaRPr>
                    </a:p>
                    <a:p>
                      <a:pPr>
                        <a:lnSpc>
                          <a:spcPct val="115000"/>
                        </a:lnSpc>
                        <a:spcAft>
                          <a:spcPts val="0"/>
                        </a:spcAft>
                      </a:pPr>
                      <a:r>
                        <a:rPr lang="en-AU" sz="1200" dirty="0">
                          <a:effectLst/>
                          <a:latin typeface="Times New Roman"/>
                          <a:ea typeface="Times New Roman"/>
                          <a:cs typeface="Times New Roman"/>
                        </a:rPr>
                        <a:t>             </a:t>
                      </a:r>
                      <a:r>
                        <a:rPr lang="en-AU" sz="1200" b="1" i="1" dirty="0" err="1">
                          <a:effectLst/>
                          <a:latin typeface="Times New Roman"/>
                          <a:ea typeface="Times New Roman"/>
                          <a:cs typeface="Times New Roman"/>
                        </a:rPr>
                        <a:t>V</a:t>
                      </a:r>
                      <a:r>
                        <a:rPr lang="en-AU" sz="1200" b="1" i="1" baseline="-25000" dirty="0" err="1">
                          <a:effectLst/>
                          <a:latin typeface="Times New Roman"/>
                          <a:ea typeface="Times New Roman"/>
                          <a:cs typeface="Times New Roman"/>
                        </a:rPr>
                        <a:t>project</a:t>
                      </a:r>
                      <a:r>
                        <a:rPr lang="en-AU" sz="1200" b="1" i="1" dirty="0">
                          <a:effectLst/>
                          <a:latin typeface="Times New Roman"/>
                          <a:ea typeface="Times New Roman"/>
                          <a:cs typeface="Times New Roman"/>
                        </a:rPr>
                        <a:t> </a:t>
                      </a:r>
                      <a:r>
                        <a:rPr lang="en-AU" sz="1200" b="1" dirty="0">
                          <a:effectLst/>
                          <a:latin typeface="Times New Roman"/>
                          <a:ea typeface="Times New Roman"/>
                          <a:cs typeface="Times New Roman"/>
                        </a:rPr>
                        <a:t>(</a:t>
                      </a:r>
                      <a:r>
                        <a:rPr lang="en-AU" sz="1200" b="1" i="1" dirty="0">
                          <a:effectLst/>
                          <a:latin typeface="Times New Roman"/>
                          <a:ea typeface="Times New Roman"/>
                          <a:cs typeface="Times New Roman"/>
                        </a:rPr>
                        <a:t>V</a:t>
                      </a:r>
                      <a:r>
                        <a:rPr lang="en-AU" sz="1200" b="1" i="1" baseline="-25000" dirty="0">
                          <a:effectLst/>
                          <a:latin typeface="Times New Roman"/>
                          <a:ea typeface="Times New Roman"/>
                          <a:cs typeface="Times New Roman"/>
                        </a:rPr>
                        <a:t>D</a:t>
                      </a:r>
                      <a:r>
                        <a:rPr lang="en-AU" sz="1200" b="1" dirty="0">
                          <a:effectLst/>
                          <a:latin typeface="Times New Roman"/>
                          <a:ea typeface="Times New Roman"/>
                          <a:cs typeface="Times New Roman"/>
                        </a:rPr>
                        <a:t> + </a:t>
                      </a:r>
                      <a:r>
                        <a:rPr lang="en-AU" sz="1200" b="1" i="1" dirty="0" err="1">
                          <a:effectLst/>
                          <a:latin typeface="Times New Roman"/>
                          <a:ea typeface="Times New Roman"/>
                          <a:cs typeface="Times New Roman"/>
                        </a:rPr>
                        <a:t>V</a:t>
                      </a:r>
                      <a:r>
                        <a:rPr lang="en-AU" sz="1200" b="1" i="1" baseline="-25000" dirty="0" err="1">
                          <a:effectLst/>
                          <a:latin typeface="Times New Roman"/>
                          <a:ea typeface="Times New Roman"/>
                          <a:cs typeface="Times New Roman"/>
                        </a:rPr>
                        <a:t>E</a:t>
                      </a:r>
                      <a:r>
                        <a:rPr lang="en-AU" sz="1200" b="1" dirty="0">
                          <a:effectLst/>
                          <a:latin typeface="Times New Roman"/>
                          <a:ea typeface="Times New Roman"/>
                          <a:cs typeface="Times New Roman"/>
                        </a:rPr>
                        <a:t>) =</a:t>
                      </a:r>
                      <a:endParaRPr lang="en-A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200" b="1" dirty="0">
                          <a:effectLst/>
                          <a:latin typeface="Times New Roman"/>
                          <a:ea typeface="Times New Roman"/>
                          <a:cs typeface="Times New Roman"/>
                        </a:rPr>
                        <a:t>37.6 (37.575)</a:t>
                      </a:r>
                      <a:r>
                        <a:rPr lang="en-AU" sz="1200" dirty="0">
                          <a:effectLst/>
                          <a:latin typeface="Times New Roman"/>
                          <a:ea typeface="Times New Roman"/>
                          <a:cs typeface="Times New Roman"/>
                        </a:rPr>
                        <a:t> </a:t>
                      </a:r>
                      <a:r>
                        <a:rPr lang="en-AU" sz="1200" b="1" dirty="0">
                          <a:effectLst/>
                          <a:latin typeface="Times New Roman"/>
                          <a:ea typeface="Times New Roman"/>
                          <a:cs typeface="Times New Roman"/>
                        </a:rPr>
                        <a:t>million</a:t>
                      </a:r>
                      <a:endParaRPr lang="en-A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200">
                          <a:effectLst/>
                          <a:latin typeface="Times New Roman"/>
                          <a:ea typeface="Times New Roman"/>
                          <a:cs typeface="Times New Roman"/>
                        </a:rPr>
                        <a:t> </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200" dirty="0">
                          <a:effectLst/>
                          <a:latin typeface="Times New Roman"/>
                          <a:ea typeface="Times New Roman"/>
                          <a:cs typeface="Times New Roman"/>
                        </a:rPr>
                        <a:t> </a:t>
                      </a:r>
                      <a:endParaRPr lang="en-A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9489191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12064"/>
            <a:ext cx="8382000" cy="630936"/>
          </a:xfrm>
        </p:spPr>
        <p:txBody>
          <a:bodyPr/>
          <a:lstStyle/>
          <a:p>
            <a:r>
              <a:rPr lang="en-AU" sz="3200" dirty="0" smtClean="0"/>
              <a:t>Two new approaches to discounting cash flows</a:t>
            </a:r>
            <a:endParaRPr lang="en-AU" sz="3200" dirty="0"/>
          </a:p>
        </p:txBody>
      </p:sp>
      <p:sp>
        <p:nvSpPr>
          <p:cNvPr id="3" name="Content Placeholder 2"/>
          <p:cNvSpPr>
            <a:spLocks noGrp="1"/>
          </p:cNvSpPr>
          <p:nvPr>
            <p:ph idx="1"/>
          </p:nvPr>
        </p:nvSpPr>
        <p:spPr>
          <a:xfrm>
            <a:off x="914400" y="1447800"/>
            <a:ext cx="7772400" cy="4907760"/>
          </a:xfrm>
        </p:spPr>
        <p:txBody>
          <a:bodyPr>
            <a:normAutofit fontScale="92500" lnSpcReduction="10000"/>
          </a:bodyPr>
          <a:lstStyle/>
          <a:p>
            <a:pPr marL="68580" indent="0">
              <a:buNone/>
            </a:pPr>
            <a:r>
              <a:rPr lang="en-AU" sz="3200" dirty="0">
                <a:latin typeface="Times New Roman"/>
                <a:ea typeface="Times New Roman"/>
              </a:rPr>
              <a:t>We introduce two additional approaches to </a:t>
            </a:r>
            <a:r>
              <a:rPr lang="en-AU" sz="3200" dirty="0" smtClean="0">
                <a:latin typeface="Times New Roman"/>
                <a:ea typeface="Times New Roman"/>
              </a:rPr>
              <a:t>discounting</a:t>
            </a:r>
          </a:p>
          <a:p>
            <a:pPr algn="just">
              <a:lnSpc>
                <a:spcPct val="200000"/>
              </a:lnSpc>
              <a:spcAft>
                <a:spcPts val="0"/>
              </a:spcAft>
            </a:pPr>
            <a:r>
              <a:rPr lang="en-AU" sz="3200" dirty="0">
                <a:latin typeface="Times New Roman"/>
                <a:ea typeface="Times New Roman"/>
                <a:cs typeface="Times New Roman"/>
              </a:rPr>
              <a:t>(1)  </a:t>
            </a:r>
            <a:r>
              <a:rPr lang="en-AU" sz="3200" dirty="0" smtClean="0">
                <a:latin typeface="Times New Roman"/>
                <a:ea typeface="Times New Roman"/>
                <a:cs typeface="Times New Roman"/>
              </a:rPr>
              <a:t>the </a:t>
            </a:r>
            <a:r>
              <a:rPr lang="en-AU" sz="3200" i="1" dirty="0">
                <a:latin typeface="Times New Roman"/>
                <a:ea typeface="Times New Roman"/>
                <a:cs typeface="Times New Roman"/>
              </a:rPr>
              <a:t>adjusted present value</a:t>
            </a:r>
            <a:r>
              <a:rPr lang="en-AU" sz="3200" dirty="0">
                <a:latin typeface="Times New Roman"/>
                <a:ea typeface="Times New Roman"/>
                <a:cs typeface="Times New Roman"/>
              </a:rPr>
              <a:t> </a:t>
            </a:r>
            <a:r>
              <a:rPr lang="en-AU" sz="3200" dirty="0" smtClean="0">
                <a:latin typeface="Times New Roman"/>
                <a:ea typeface="Times New Roman"/>
                <a:cs typeface="Times New Roman"/>
              </a:rPr>
              <a:t>(</a:t>
            </a:r>
            <a:r>
              <a:rPr lang="en-AU" sz="3200" i="1" dirty="0" err="1" smtClean="0">
                <a:latin typeface="Times New Roman"/>
                <a:ea typeface="Times New Roman"/>
                <a:cs typeface="Times New Roman"/>
              </a:rPr>
              <a:t>APV</a:t>
            </a:r>
            <a:r>
              <a:rPr lang="en-AU" sz="3200" i="1" dirty="0" smtClean="0">
                <a:latin typeface="Times New Roman"/>
                <a:ea typeface="Times New Roman"/>
                <a:cs typeface="Times New Roman"/>
              </a:rPr>
              <a:t>)</a:t>
            </a:r>
          </a:p>
          <a:p>
            <a:pPr marL="68580" indent="0" algn="just">
              <a:lnSpc>
                <a:spcPct val="200000"/>
              </a:lnSpc>
              <a:spcAft>
                <a:spcPts val="0"/>
              </a:spcAft>
              <a:buNone/>
            </a:pPr>
            <a:r>
              <a:rPr lang="en-AU" sz="3200" i="1" dirty="0" smtClean="0">
                <a:latin typeface="Times New Roman"/>
                <a:ea typeface="Times New Roman"/>
                <a:cs typeface="Times New Roman"/>
              </a:rPr>
              <a:t>         </a:t>
            </a:r>
            <a:r>
              <a:rPr lang="en-AU" sz="3200" dirty="0" smtClean="0">
                <a:latin typeface="Times New Roman"/>
                <a:ea typeface="Times New Roman"/>
                <a:cs typeface="Times New Roman"/>
              </a:rPr>
              <a:t>   method</a:t>
            </a:r>
            <a:r>
              <a:rPr lang="en-AU" sz="3200" dirty="0">
                <a:latin typeface="Times New Roman"/>
                <a:ea typeface="Times New Roman"/>
                <a:cs typeface="Times New Roman"/>
              </a:rPr>
              <a:t>, </a:t>
            </a:r>
            <a:endParaRPr lang="en-AU" sz="2800" dirty="0">
              <a:latin typeface="Calibri"/>
              <a:ea typeface="Calibri"/>
              <a:cs typeface="Times New Roman"/>
            </a:endParaRPr>
          </a:p>
          <a:p>
            <a:pPr algn="just">
              <a:lnSpc>
                <a:spcPct val="200000"/>
              </a:lnSpc>
              <a:spcAft>
                <a:spcPts val="0"/>
              </a:spcAft>
            </a:pPr>
            <a:r>
              <a:rPr lang="en-AU" sz="3200" dirty="0" smtClean="0">
                <a:latin typeface="Times New Roman"/>
                <a:ea typeface="Times New Roman"/>
                <a:cs typeface="Times New Roman"/>
              </a:rPr>
              <a:t>(</a:t>
            </a:r>
            <a:r>
              <a:rPr lang="en-AU" sz="3200" dirty="0">
                <a:latin typeface="Times New Roman"/>
                <a:ea typeface="Times New Roman"/>
                <a:cs typeface="Times New Roman"/>
              </a:rPr>
              <a:t>2)  the </a:t>
            </a:r>
            <a:r>
              <a:rPr lang="en-AU" sz="3200" i="1" dirty="0">
                <a:latin typeface="Times New Roman"/>
                <a:ea typeface="Times New Roman"/>
                <a:cs typeface="Times New Roman"/>
              </a:rPr>
              <a:t>capital cash flow</a:t>
            </a:r>
            <a:r>
              <a:rPr lang="en-AU" sz="3200" dirty="0">
                <a:latin typeface="Times New Roman"/>
                <a:ea typeface="Times New Roman"/>
                <a:cs typeface="Times New Roman"/>
              </a:rPr>
              <a:t> (</a:t>
            </a:r>
            <a:r>
              <a:rPr lang="en-AU" sz="3200" i="1" dirty="0" err="1">
                <a:latin typeface="Times New Roman"/>
                <a:ea typeface="Times New Roman"/>
                <a:cs typeface="Times New Roman"/>
              </a:rPr>
              <a:t>CCF</a:t>
            </a:r>
            <a:r>
              <a:rPr lang="en-AU" sz="3200" dirty="0">
                <a:latin typeface="Times New Roman"/>
                <a:ea typeface="Times New Roman"/>
                <a:cs typeface="Times New Roman"/>
              </a:rPr>
              <a:t>) </a:t>
            </a:r>
            <a:endParaRPr lang="en-AU" sz="3200" dirty="0" smtClean="0">
              <a:latin typeface="Times New Roman"/>
              <a:ea typeface="Times New Roman"/>
              <a:cs typeface="Times New Roman"/>
            </a:endParaRPr>
          </a:p>
          <a:p>
            <a:pPr algn="just">
              <a:lnSpc>
                <a:spcPct val="200000"/>
              </a:lnSpc>
              <a:spcAft>
                <a:spcPts val="0"/>
              </a:spcAft>
            </a:pPr>
            <a:r>
              <a:rPr lang="en-AU" sz="3200" dirty="0">
                <a:latin typeface="Times New Roman"/>
                <a:ea typeface="Times New Roman"/>
                <a:cs typeface="Times New Roman"/>
              </a:rPr>
              <a:t> </a:t>
            </a:r>
            <a:r>
              <a:rPr lang="en-AU" sz="3200" dirty="0" smtClean="0">
                <a:latin typeface="Times New Roman"/>
                <a:ea typeface="Times New Roman"/>
                <a:cs typeface="Times New Roman"/>
              </a:rPr>
              <a:t>       method </a:t>
            </a:r>
            <a:endParaRPr lang="en-AU" sz="2800" dirty="0">
              <a:latin typeface="Calibri"/>
              <a:ea typeface="Calibri"/>
              <a:cs typeface="Times New Roman"/>
            </a:endParaRPr>
          </a:p>
          <a:p>
            <a:endParaRPr lang="en-AU" dirty="0"/>
          </a:p>
        </p:txBody>
      </p:sp>
    </p:spTree>
    <p:extLst>
      <p:ext uri="{BB962C8B-B14F-4D97-AF65-F5344CB8AC3E}">
        <p14:creationId xmlns:p14="http://schemas.microsoft.com/office/powerpoint/2010/main" val="281550635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5" dur="500"/>
                                        <p:tgtEl>
                                          <p:spTgt spid="3">
                                            <p:txEl>
                                              <p:pRg st="3" end="3"/>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200" b="1" i="1" dirty="0">
                <a:solidFill>
                  <a:srgbClr val="DBF5F9">
                    <a:satMod val="200000"/>
                  </a:srgbClr>
                </a:solidFill>
                <a:latin typeface="Times New Roman"/>
                <a:ea typeface="Times New Roman"/>
              </a:rPr>
              <a:t>Illustrative Example (</a:t>
            </a:r>
            <a:r>
              <a:rPr lang="en-AU" sz="3200" b="1" i="1" dirty="0" err="1">
                <a:solidFill>
                  <a:srgbClr val="DBF5F9">
                    <a:satMod val="200000"/>
                  </a:srgbClr>
                </a:solidFill>
                <a:latin typeface="Times New Roman"/>
                <a:ea typeface="Times New Roman"/>
              </a:rPr>
              <a:t>cont</a:t>
            </a:r>
            <a:r>
              <a:rPr lang="en-AU" sz="3200" b="1" i="1" dirty="0">
                <a:solidFill>
                  <a:srgbClr val="DBF5F9">
                    <a:satMod val="200000"/>
                  </a:srgbClr>
                </a:solidFill>
                <a:latin typeface="Times New Roman"/>
                <a:ea typeface="Times New Roman"/>
              </a:rPr>
              <a:t>)</a:t>
            </a:r>
            <a:endParaRPr lang="en-AU" dirty="0"/>
          </a:p>
        </p:txBody>
      </p:sp>
      <p:sp>
        <p:nvSpPr>
          <p:cNvPr id="3" name="Content Placeholder 2"/>
          <p:cNvSpPr>
            <a:spLocks noGrp="1"/>
          </p:cNvSpPr>
          <p:nvPr>
            <p:ph idx="1"/>
          </p:nvPr>
        </p:nvSpPr>
        <p:spPr>
          <a:xfrm>
            <a:off x="914400" y="1447800"/>
            <a:ext cx="7772400" cy="4907760"/>
          </a:xfrm>
        </p:spPr>
        <p:txBody>
          <a:bodyPr>
            <a:normAutofit fontScale="70000" lnSpcReduction="20000"/>
          </a:bodyPr>
          <a:lstStyle/>
          <a:p>
            <a:pPr algn="just">
              <a:lnSpc>
                <a:spcPct val="200000"/>
              </a:lnSpc>
              <a:spcAft>
                <a:spcPts val="0"/>
              </a:spcAft>
            </a:pPr>
            <a:r>
              <a:rPr lang="en-AU" sz="3200" dirty="0">
                <a:latin typeface="Times New Roman"/>
                <a:ea typeface="Times New Roman"/>
                <a:cs typeface="Times New Roman"/>
              </a:rPr>
              <a:t>Hence the total value of the cash flows including all required repayments to debt is </a:t>
            </a:r>
            <a:r>
              <a:rPr lang="en-AU" sz="3200" u="sng" dirty="0">
                <a:latin typeface="Times New Roman"/>
                <a:ea typeface="Times New Roman"/>
                <a:cs typeface="Times New Roman"/>
              </a:rPr>
              <a:t>$37.6 million</a:t>
            </a:r>
            <a:r>
              <a:rPr lang="en-AU" sz="3200" dirty="0">
                <a:latin typeface="Times New Roman"/>
                <a:ea typeface="Times New Roman"/>
                <a:cs typeface="Times New Roman"/>
              </a:rPr>
              <a:t>.  </a:t>
            </a:r>
            <a:endParaRPr lang="en-AU" sz="2800" dirty="0">
              <a:latin typeface="Calibri"/>
              <a:ea typeface="Calibri"/>
              <a:cs typeface="Times New Roman"/>
            </a:endParaRPr>
          </a:p>
          <a:p>
            <a:pPr algn="just">
              <a:lnSpc>
                <a:spcPct val="200000"/>
              </a:lnSpc>
              <a:spcAft>
                <a:spcPts val="0"/>
              </a:spcAft>
            </a:pPr>
            <a:r>
              <a:rPr lang="en-AU" sz="3200" dirty="0" smtClean="0">
                <a:latin typeface="Times New Roman"/>
                <a:ea typeface="Times New Roman"/>
                <a:cs typeface="Times New Roman"/>
              </a:rPr>
              <a:t>(</a:t>
            </a:r>
            <a:r>
              <a:rPr lang="en-AU" sz="3200" i="1" dirty="0" smtClean="0">
                <a:latin typeface="Times New Roman"/>
                <a:ea typeface="Times New Roman"/>
                <a:cs typeface="Times New Roman"/>
              </a:rPr>
              <a:t>c</a:t>
            </a:r>
            <a:r>
              <a:rPr lang="en-AU" sz="3200" dirty="0" smtClean="0">
                <a:latin typeface="Times New Roman"/>
                <a:ea typeface="Times New Roman"/>
                <a:cs typeface="Times New Roman"/>
              </a:rPr>
              <a:t>)</a:t>
            </a:r>
            <a:r>
              <a:rPr lang="en-AU" sz="3200" dirty="0">
                <a:latin typeface="Times New Roman"/>
                <a:ea typeface="Times New Roman"/>
                <a:cs typeface="Times New Roman"/>
              </a:rPr>
              <a:t>	The repayments to debt have current value of $30 million</a:t>
            </a:r>
            <a:r>
              <a:rPr lang="en-AU" sz="3200" dirty="0" smtClean="0">
                <a:latin typeface="Times New Roman"/>
                <a:ea typeface="Times New Roman"/>
                <a:cs typeface="Times New Roman"/>
              </a:rPr>
              <a:t>.</a:t>
            </a:r>
          </a:p>
          <a:p>
            <a:pPr algn="just">
              <a:lnSpc>
                <a:spcPct val="200000"/>
              </a:lnSpc>
              <a:spcAft>
                <a:spcPts val="0"/>
              </a:spcAft>
            </a:pPr>
            <a:r>
              <a:rPr lang="en-AU" sz="3200" dirty="0" smtClean="0">
                <a:latin typeface="Times New Roman"/>
                <a:ea typeface="Times New Roman"/>
                <a:cs typeface="Times New Roman"/>
              </a:rPr>
              <a:t> </a:t>
            </a:r>
            <a:r>
              <a:rPr lang="en-AU" sz="3200" dirty="0">
                <a:latin typeface="Times New Roman"/>
                <a:ea typeface="Times New Roman"/>
                <a:cs typeface="Times New Roman"/>
              </a:rPr>
              <a:t>The value of </a:t>
            </a:r>
            <a:r>
              <a:rPr lang="en-AU" sz="3200" dirty="0" smtClean="0">
                <a:latin typeface="Times New Roman"/>
                <a:ea typeface="Times New Roman"/>
                <a:cs typeface="Times New Roman"/>
              </a:rPr>
              <a:t>the project </a:t>
            </a:r>
            <a:r>
              <a:rPr lang="en-AU" sz="3200" dirty="0">
                <a:latin typeface="Times New Roman"/>
                <a:ea typeface="Times New Roman"/>
                <a:cs typeface="Times New Roman"/>
              </a:rPr>
              <a:t>to the firm’s shareholders is therefore $37.6 - $30 = </a:t>
            </a:r>
            <a:r>
              <a:rPr lang="en-AU" sz="3200" u="sng" dirty="0">
                <a:latin typeface="Times New Roman"/>
                <a:ea typeface="Times New Roman"/>
                <a:cs typeface="Times New Roman"/>
              </a:rPr>
              <a:t>$7.6 million</a:t>
            </a:r>
            <a:r>
              <a:rPr lang="en-AU" sz="3200" dirty="0">
                <a:latin typeface="Times New Roman"/>
                <a:ea typeface="Times New Roman"/>
                <a:cs typeface="Times New Roman"/>
              </a:rPr>
              <a:t>. </a:t>
            </a:r>
            <a:endParaRPr lang="en-AU" sz="3200" dirty="0" smtClean="0">
              <a:latin typeface="Times New Roman"/>
              <a:ea typeface="Times New Roman"/>
              <a:cs typeface="Times New Roman"/>
            </a:endParaRPr>
          </a:p>
          <a:p>
            <a:pPr algn="just">
              <a:lnSpc>
                <a:spcPct val="200000"/>
              </a:lnSpc>
              <a:spcAft>
                <a:spcPts val="0"/>
              </a:spcAft>
            </a:pPr>
            <a:r>
              <a:rPr lang="en-AU" sz="3200" dirty="0" smtClean="0">
                <a:latin typeface="Times New Roman"/>
                <a:ea typeface="Times New Roman"/>
                <a:cs typeface="Times New Roman"/>
              </a:rPr>
              <a:t>Hence the theoretical </a:t>
            </a:r>
            <a:r>
              <a:rPr lang="en-AU" sz="3200" dirty="0">
                <a:latin typeface="Times New Roman"/>
                <a:ea typeface="Times New Roman"/>
                <a:cs typeface="Times New Roman"/>
              </a:rPr>
              <a:t>increase in share value is $7.6 million / 2 million = </a:t>
            </a:r>
            <a:r>
              <a:rPr lang="en-AU" sz="3200" u="sng" dirty="0">
                <a:latin typeface="Times New Roman"/>
                <a:ea typeface="Times New Roman"/>
                <a:cs typeface="Times New Roman"/>
              </a:rPr>
              <a:t>$3.8.</a:t>
            </a:r>
            <a:endParaRPr lang="en-AU" sz="2800" dirty="0">
              <a:latin typeface="Calibri"/>
              <a:ea typeface="Calibri"/>
              <a:cs typeface="Times New Roman"/>
            </a:endParaRPr>
          </a:p>
          <a:p>
            <a:endParaRPr lang="en-AU" dirty="0"/>
          </a:p>
        </p:txBody>
      </p:sp>
    </p:spTree>
    <p:extLst>
      <p:ext uri="{BB962C8B-B14F-4D97-AF65-F5344CB8AC3E}">
        <p14:creationId xmlns:p14="http://schemas.microsoft.com/office/powerpoint/2010/main" val="330415230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anim calcmode="lin" valueType="num">
                                      <p:cBhvr>
                                        <p:cTn id="1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772400" cy="762000"/>
          </a:xfrm>
        </p:spPr>
        <p:txBody>
          <a:bodyPr/>
          <a:lstStyle/>
          <a:p>
            <a:pPr marL="68580" lvl="0">
              <a:lnSpc>
                <a:spcPct val="200000"/>
              </a:lnSpc>
              <a:spcBef>
                <a:spcPts val="700"/>
              </a:spcBef>
            </a:pPr>
            <a:r>
              <a:rPr lang="en-AU" sz="2800" i="1" spc="0" dirty="0">
                <a:solidFill>
                  <a:prstClr val="white"/>
                </a:solidFill>
                <a:latin typeface="Times New Roman"/>
                <a:ea typeface="Times New Roman"/>
                <a:cs typeface="Times New Roman"/>
              </a:rPr>
              <a:t>PART B     Required:</a:t>
            </a:r>
          </a:p>
        </p:txBody>
      </p:sp>
      <p:sp>
        <p:nvSpPr>
          <p:cNvPr id="3" name="Content Placeholder 2"/>
          <p:cNvSpPr>
            <a:spLocks noGrp="1"/>
          </p:cNvSpPr>
          <p:nvPr>
            <p:ph idx="1"/>
          </p:nvPr>
        </p:nvSpPr>
        <p:spPr>
          <a:xfrm>
            <a:off x="914400" y="1371600"/>
            <a:ext cx="7772400" cy="5060160"/>
          </a:xfrm>
        </p:spPr>
        <p:txBody>
          <a:bodyPr>
            <a:normAutofit fontScale="85000" lnSpcReduction="10000"/>
          </a:bodyPr>
          <a:lstStyle/>
          <a:p>
            <a:pPr marL="68580" lvl="0" indent="0" algn="just">
              <a:lnSpc>
                <a:spcPct val="200000"/>
              </a:lnSpc>
              <a:buClr>
                <a:srgbClr val="DBF5F9"/>
              </a:buClr>
              <a:buNone/>
            </a:pPr>
            <a:r>
              <a:rPr lang="en-AU" sz="2800" i="1" dirty="0" smtClean="0">
                <a:solidFill>
                  <a:prstClr val="white"/>
                </a:solidFill>
                <a:latin typeface="Times New Roman"/>
                <a:ea typeface="Times New Roman"/>
                <a:cs typeface="Times New Roman"/>
              </a:rPr>
              <a:t>     </a:t>
            </a:r>
            <a:r>
              <a:rPr lang="en-AU" sz="3200" dirty="0" smtClean="0">
                <a:latin typeface="Times New Roman"/>
                <a:ea typeface="Times New Roman"/>
                <a:cs typeface="Times New Roman"/>
              </a:rPr>
              <a:t>(</a:t>
            </a:r>
            <a:r>
              <a:rPr lang="en-AU" sz="3200" i="1" dirty="0" smtClean="0">
                <a:latin typeface="Times New Roman"/>
                <a:ea typeface="Times New Roman"/>
                <a:cs typeface="Times New Roman"/>
              </a:rPr>
              <a:t>d</a:t>
            </a:r>
            <a:r>
              <a:rPr lang="en-AU" sz="3200" dirty="0" smtClean="0">
                <a:latin typeface="Times New Roman"/>
                <a:ea typeface="Times New Roman"/>
                <a:cs typeface="Times New Roman"/>
              </a:rPr>
              <a:t>)	Use </a:t>
            </a:r>
            <a:r>
              <a:rPr lang="en-AU" sz="3200" u="sng" dirty="0" smtClean="0">
                <a:latin typeface="Times New Roman"/>
                <a:ea typeface="Times New Roman"/>
                <a:cs typeface="Times New Roman"/>
              </a:rPr>
              <a:t>the Adjusted Present Value Method</a:t>
            </a:r>
            <a:r>
              <a:rPr lang="en-AU" sz="3200" dirty="0" smtClean="0">
                <a:latin typeface="Times New Roman"/>
                <a:ea typeface="Times New Roman"/>
                <a:cs typeface="Times New Roman"/>
              </a:rPr>
              <a:t> (</a:t>
            </a:r>
            <a:r>
              <a:rPr lang="en-AU" sz="3200" i="1" dirty="0" err="1" smtClean="0">
                <a:latin typeface="Times New Roman"/>
                <a:ea typeface="Times New Roman"/>
                <a:cs typeface="Times New Roman"/>
              </a:rPr>
              <a:t>APV</a:t>
            </a:r>
            <a:r>
              <a:rPr lang="en-AU" sz="3200" dirty="0" smtClean="0">
                <a:latin typeface="Times New Roman"/>
                <a:ea typeface="Times New Roman"/>
                <a:cs typeface="Times New Roman"/>
              </a:rPr>
              <a:t>)</a:t>
            </a:r>
          </a:p>
          <a:p>
            <a:pPr marL="68580" lvl="0" indent="0" algn="just">
              <a:lnSpc>
                <a:spcPct val="200000"/>
              </a:lnSpc>
              <a:buClr>
                <a:srgbClr val="DBF5F9"/>
              </a:buClr>
              <a:buNone/>
            </a:pPr>
            <a:r>
              <a:rPr lang="en-AU" sz="3200" dirty="0">
                <a:latin typeface="Times New Roman"/>
                <a:ea typeface="Times New Roman"/>
                <a:cs typeface="Times New Roman"/>
              </a:rPr>
              <a:t> </a:t>
            </a:r>
            <a:r>
              <a:rPr lang="en-AU" sz="3200" dirty="0" smtClean="0">
                <a:latin typeface="Times New Roman"/>
                <a:ea typeface="Times New Roman"/>
                <a:cs typeface="Times New Roman"/>
              </a:rPr>
              <a:t>          to calculate:</a:t>
            </a:r>
          </a:p>
          <a:p>
            <a:pPr algn="just">
              <a:lnSpc>
                <a:spcPct val="200000"/>
              </a:lnSpc>
              <a:spcAft>
                <a:spcPts val="0"/>
              </a:spcAft>
            </a:pPr>
            <a:r>
              <a:rPr lang="en-AU" sz="3200" dirty="0" smtClean="0">
                <a:latin typeface="Times New Roman"/>
                <a:ea typeface="Times New Roman"/>
                <a:cs typeface="Times New Roman"/>
              </a:rPr>
              <a:t>     (</a:t>
            </a:r>
            <a:r>
              <a:rPr lang="en-AU" sz="3200" i="1" dirty="0" err="1" smtClean="0">
                <a:latin typeface="Times New Roman"/>
                <a:ea typeface="Times New Roman"/>
                <a:cs typeface="Times New Roman"/>
              </a:rPr>
              <a:t>i</a:t>
            </a:r>
            <a:r>
              <a:rPr lang="en-AU" sz="3200" dirty="0" smtClean="0">
                <a:latin typeface="Times New Roman"/>
                <a:ea typeface="Times New Roman"/>
                <a:cs typeface="Times New Roman"/>
              </a:rPr>
              <a:t>) the net present value of the above project and </a:t>
            </a:r>
          </a:p>
          <a:p>
            <a:pPr algn="just">
              <a:lnSpc>
                <a:spcPct val="200000"/>
              </a:lnSpc>
              <a:spcAft>
                <a:spcPts val="0"/>
              </a:spcAft>
            </a:pPr>
            <a:r>
              <a:rPr lang="en-AU" sz="3200" dirty="0" smtClean="0">
                <a:latin typeface="Times New Roman"/>
                <a:ea typeface="Times New Roman"/>
                <a:cs typeface="Times New Roman"/>
              </a:rPr>
              <a:t>     (</a:t>
            </a:r>
            <a:r>
              <a:rPr lang="en-AU" sz="3200" i="1" dirty="0" smtClean="0">
                <a:latin typeface="Times New Roman"/>
                <a:ea typeface="Times New Roman"/>
                <a:cs typeface="Times New Roman"/>
              </a:rPr>
              <a:t>ii</a:t>
            </a:r>
            <a:r>
              <a:rPr lang="en-AU" sz="3200" dirty="0" smtClean="0">
                <a:latin typeface="Times New Roman"/>
                <a:ea typeface="Times New Roman"/>
                <a:cs typeface="Times New Roman"/>
              </a:rPr>
              <a:t>) the “corporate tax shield” of the present</a:t>
            </a:r>
          </a:p>
          <a:p>
            <a:pPr algn="just">
              <a:lnSpc>
                <a:spcPct val="200000"/>
              </a:lnSpc>
              <a:spcAft>
                <a:spcPts val="0"/>
              </a:spcAft>
            </a:pPr>
            <a:r>
              <a:rPr lang="en-AU" sz="3200" dirty="0" smtClean="0">
                <a:latin typeface="Times New Roman"/>
                <a:ea typeface="Times New Roman"/>
                <a:cs typeface="Times New Roman"/>
              </a:rPr>
              <a:t>         value of the tax savings (</a:t>
            </a:r>
            <a:r>
              <a:rPr lang="en-AU" sz="3200" i="1" dirty="0" smtClean="0">
                <a:latin typeface="Times New Roman"/>
                <a:ea typeface="Times New Roman"/>
                <a:cs typeface="Times New Roman"/>
              </a:rPr>
              <a:t>PVTS</a:t>
            </a:r>
            <a:r>
              <a:rPr lang="en-AU" sz="3200" dirty="0" smtClean="0">
                <a:latin typeface="Times New Roman"/>
                <a:ea typeface="Times New Roman"/>
                <a:cs typeface="Times New Roman"/>
              </a:rPr>
              <a:t>) of the project.</a:t>
            </a:r>
            <a:endParaRPr lang="en-AU" sz="2800" dirty="0" smtClean="0">
              <a:latin typeface="Calibri"/>
              <a:ea typeface="Calibri"/>
              <a:cs typeface="Times New Roman"/>
            </a:endParaRPr>
          </a:p>
          <a:p>
            <a:endParaRPr lang="en-AU" dirty="0"/>
          </a:p>
        </p:txBody>
      </p:sp>
    </p:spTree>
    <p:extLst>
      <p:ext uri="{BB962C8B-B14F-4D97-AF65-F5344CB8AC3E}">
        <p14:creationId xmlns:p14="http://schemas.microsoft.com/office/powerpoint/2010/main" val="12583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478536"/>
          </a:xfrm>
        </p:spPr>
        <p:txBody>
          <a:bodyPr/>
          <a:lstStyle/>
          <a:p>
            <a:pPr>
              <a:lnSpc>
                <a:spcPct val="200000"/>
              </a:lnSpc>
              <a:spcAft>
                <a:spcPts val="0"/>
              </a:spcAft>
            </a:pPr>
            <a:r>
              <a:rPr lang="en-AU" sz="1600" dirty="0">
                <a:latin typeface="Times New Roman"/>
                <a:ea typeface="Times New Roman"/>
                <a:cs typeface="Times New Roman"/>
              </a:rPr>
              <a:t>(</a:t>
            </a:r>
            <a:r>
              <a:rPr lang="en-AU" sz="1600" i="1" dirty="0">
                <a:latin typeface="Times New Roman"/>
                <a:ea typeface="Times New Roman"/>
                <a:cs typeface="Times New Roman"/>
              </a:rPr>
              <a:t>d</a:t>
            </a:r>
            <a:r>
              <a:rPr lang="en-AU" sz="1600" dirty="0">
                <a:latin typeface="Times New Roman"/>
                <a:ea typeface="Times New Roman"/>
                <a:cs typeface="Times New Roman"/>
              </a:rPr>
              <a:t>)	We have </a:t>
            </a:r>
            <a:r>
              <a:rPr lang="en-AU" sz="1600" i="1" dirty="0" err="1">
                <a:latin typeface="Times New Roman"/>
                <a:ea typeface="Times New Roman"/>
                <a:cs typeface="Times New Roman"/>
              </a:rPr>
              <a:t>k</a:t>
            </a:r>
            <a:r>
              <a:rPr lang="en-AU" sz="1600" i="1" baseline="-25000" dirty="0" err="1">
                <a:latin typeface="Times New Roman"/>
                <a:ea typeface="Times New Roman"/>
                <a:cs typeface="Times New Roman"/>
              </a:rPr>
              <a:t>U</a:t>
            </a:r>
            <a:r>
              <a:rPr lang="en-AU" sz="1600" i="1" baseline="-25000" dirty="0">
                <a:latin typeface="Times New Roman"/>
                <a:ea typeface="Times New Roman"/>
                <a:cs typeface="Times New Roman"/>
              </a:rPr>
              <a:t>  </a:t>
            </a:r>
            <a:r>
              <a:rPr lang="en-AU" sz="1600" i="1" dirty="0">
                <a:latin typeface="Times New Roman"/>
                <a:ea typeface="Times New Roman"/>
                <a:cs typeface="Times New Roman"/>
              </a:rPr>
              <a:t>=</a:t>
            </a:r>
            <a:r>
              <a:rPr lang="en-AU" sz="1600" dirty="0">
                <a:latin typeface="Times New Roman"/>
                <a:ea typeface="Times New Roman"/>
                <a:cs typeface="Times New Roman"/>
              </a:rPr>
              <a:t>14%. The calculations are therefore as follows.</a:t>
            </a:r>
            <a:r>
              <a:rPr lang="en-AU" sz="1600" dirty="0">
                <a:latin typeface="Calibri"/>
                <a:ea typeface="Calibri"/>
                <a:cs typeface="Times New Roman"/>
              </a:rPr>
              <a:t/>
            </a:r>
            <a:br>
              <a:rPr lang="en-AU" sz="1600" dirty="0">
                <a:latin typeface="Calibri"/>
                <a:ea typeface="Calibri"/>
                <a:cs typeface="Times New Roman"/>
              </a:rPr>
            </a:br>
            <a:endParaRPr lang="en-AU" sz="1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1291203"/>
              </p:ext>
            </p:extLst>
          </p:nvPr>
        </p:nvGraphicFramePr>
        <p:xfrm>
          <a:off x="1219200" y="1219201"/>
          <a:ext cx="7162801" cy="5164581"/>
        </p:xfrm>
        <a:graphic>
          <a:graphicData uri="http://schemas.openxmlformats.org/drawingml/2006/table">
            <a:tbl>
              <a:tblPr firstRow="1" firstCol="1" lastRow="1" lastCol="1" bandRow="1" bandCol="1"/>
              <a:tblGrid>
                <a:gridCol w="2370440"/>
                <a:gridCol w="1633567"/>
                <a:gridCol w="1525227"/>
                <a:gridCol w="1633567"/>
              </a:tblGrid>
              <a:tr h="234754">
                <a:tc>
                  <a:txBody>
                    <a:bodyPr/>
                    <a:lstStyle/>
                    <a:p>
                      <a:pPr>
                        <a:lnSpc>
                          <a:spcPct val="115000"/>
                        </a:lnSpc>
                        <a:spcAft>
                          <a:spcPts val="0"/>
                        </a:spcAft>
                      </a:pPr>
                      <a:r>
                        <a:rPr lang="en-AU" sz="1200" dirty="0">
                          <a:effectLst/>
                          <a:latin typeface="Times New Roman"/>
                          <a:ea typeface="Times New Roman"/>
                          <a:cs typeface="Times New Roman"/>
                        </a:rPr>
                        <a:t> </a:t>
                      </a:r>
                      <a:endParaRPr lang="en-AU" sz="1100" dirty="0">
                        <a:effectLst/>
                        <a:latin typeface="Calibri"/>
                        <a:ea typeface="Calibri"/>
                        <a:cs typeface="Times New Roman"/>
                      </a:endParaRPr>
                    </a:p>
                  </a:txBody>
                  <a:tcPr marL="67767" marR="67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200" i="1" dirty="0">
                          <a:effectLst/>
                          <a:latin typeface="Times New Roman"/>
                          <a:ea typeface="Times New Roman"/>
                          <a:cs typeface="Times New Roman"/>
                        </a:rPr>
                        <a:t>Year 1</a:t>
                      </a:r>
                      <a:endParaRPr lang="en-AU" sz="1100" dirty="0">
                        <a:effectLst/>
                        <a:latin typeface="Calibri"/>
                        <a:ea typeface="Calibri"/>
                        <a:cs typeface="Times New Roman"/>
                      </a:endParaRPr>
                    </a:p>
                  </a:txBody>
                  <a:tcPr marL="67767" marR="67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200" i="1">
                          <a:effectLst/>
                          <a:latin typeface="Times New Roman"/>
                          <a:ea typeface="Times New Roman"/>
                          <a:cs typeface="Times New Roman"/>
                        </a:rPr>
                        <a:t>Year 2</a:t>
                      </a:r>
                      <a:endParaRPr lang="en-AU" sz="1100">
                        <a:effectLst/>
                        <a:latin typeface="Calibri"/>
                        <a:ea typeface="Calibri"/>
                        <a:cs typeface="Times New Roman"/>
                      </a:endParaRPr>
                    </a:p>
                  </a:txBody>
                  <a:tcPr marL="67767" marR="67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200" i="1">
                          <a:effectLst/>
                          <a:latin typeface="Times New Roman"/>
                          <a:ea typeface="Times New Roman"/>
                          <a:cs typeface="Times New Roman"/>
                        </a:rPr>
                        <a:t>Year 3</a:t>
                      </a:r>
                      <a:endParaRPr lang="en-AU" sz="1100">
                        <a:effectLst/>
                        <a:latin typeface="Calibri"/>
                        <a:ea typeface="Calibri"/>
                        <a:cs typeface="Times New Roman"/>
                      </a:endParaRPr>
                    </a:p>
                  </a:txBody>
                  <a:tcPr marL="67767" marR="67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9015">
                <a:tc>
                  <a:txBody>
                    <a:bodyPr/>
                    <a:lstStyle/>
                    <a:p>
                      <a:pPr>
                        <a:lnSpc>
                          <a:spcPct val="115000"/>
                        </a:lnSpc>
                        <a:spcAft>
                          <a:spcPts val="0"/>
                        </a:spcAft>
                      </a:pPr>
                      <a:endParaRPr lang="en-AU" sz="1200" dirty="0" smtClean="0">
                        <a:effectLst/>
                        <a:latin typeface="Times New Roman"/>
                        <a:ea typeface="Times New Roman"/>
                        <a:cs typeface="Times New Roman"/>
                      </a:endParaRPr>
                    </a:p>
                    <a:p>
                      <a:pPr>
                        <a:lnSpc>
                          <a:spcPct val="115000"/>
                        </a:lnSpc>
                        <a:spcAft>
                          <a:spcPts val="0"/>
                        </a:spcAft>
                      </a:pPr>
                      <a:r>
                        <a:rPr lang="en-AU" sz="1200" dirty="0" smtClean="0">
                          <a:effectLst/>
                          <a:latin typeface="Times New Roman"/>
                          <a:ea typeface="Times New Roman"/>
                          <a:cs typeface="Times New Roman"/>
                        </a:rPr>
                        <a:t>Unlevered </a:t>
                      </a:r>
                      <a:r>
                        <a:rPr lang="en-AU" sz="1200" dirty="0">
                          <a:effectLst/>
                          <a:latin typeface="Times New Roman"/>
                          <a:ea typeface="Times New Roman"/>
                          <a:cs typeface="Times New Roman"/>
                        </a:rPr>
                        <a:t>cash flow (note, we subtract depreciation, but not the interest payments)</a:t>
                      </a:r>
                      <a:endParaRPr lang="en-AU" sz="1100" dirty="0">
                        <a:effectLst/>
                        <a:latin typeface="Calibri"/>
                        <a:ea typeface="Calibri"/>
                        <a:cs typeface="Times New Roman"/>
                      </a:endParaRPr>
                    </a:p>
                  </a:txBody>
                  <a:tcPr marL="67767" marR="67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AU" sz="1200" dirty="0" smtClean="0">
                        <a:effectLst/>
                        <a:latin typeface="Times New Roman"/>
                        <a:ea typeface="Times New Roman"/>
                        <a:cs typeface="Times New Roman"/>
                      </a:endParaRPr>
                    </a:p>
                    <a:p>
                      <a:pPr>
                        <a:lnSpc>
                          <a:spcPct val="115000"/>
                        </a:lnSpc>
                        <a:spcAft>
                          <a:spcPts val="0"/>
                        </a:spcAft>
                      </a:pPr>
                      <a:r>
                        <a:rPr lang="en-AU" sz="1200" dirty="0" smtClean="0">
                          <a:effectLst/>
                          <a:latin typeface="Times New Roman"/>
                          <a:ea typeface="Times New Roman"/>
                          <a:cs typeface="Times New Roman"/>
                        </a:rPr>
                        <a:t>= </a:t>
                      </a:r>
                      <a:r>
                        <a:rPr lang="en-AU" sz="1200" dirty="0">
                          <a:effectLst/>
                          <a:latin typeface="Times New Roman"/>
                          <a:ea typeface="Times New Roman"/>
                          <a:cs typeface="Times New Roman"/>
                        </a:rPr>
                        <a:t>$(40 – 20 –10)(0.7) +10 = </a:t>
                      </a:r>
                      <a:r>
                        <a:rPr lang="en-AU" sz="1200" b="1" u="sng" dirty="0">
                          <a:effectLst/>
                          <a:latin typeface="Times New Roman"/>
                          <a:ea typeface="Times New Roman"/>
                          <a:cs typeface="Times New Roman"/>
                        </a:rPr>
                        <a:t>$17.0</a:t>
                      </a:r>
                      <a:r>
                        <a:rPr lang="en-AU" sz="1200" dirty="0">
                          <a:effectLst/>
                          <a:latin typeface="Times New Roman"/>
                          <a:ea typeface="Times New Roman"/>
                          <a:cs typeface="Times New Roman"/>
                        </a:rPr>
                        <a:t> million</a:t>
                      </a:r>
                      <a:endParaRPr lang="en-AU" sz="1100" dirty="0">
                        <a:effectLst/>
                        <a:latin typeface="Calibri"/>
                        <a:ea typeface="Calibri"/>
                        <a:cs typeface="Times New Roman"/>
                      </a:endParaRPr>
                    </a:p>
                    <a:p>
                      <a:pPr>
                        <a:lnSpc>
                          <a:spcPct val="115000"/>
                        </a:lnSpc>
                        <a:spcAft>
                          <a:spcPts val="0"/>
                        </a:spcAft>
                      </a:pPr>
                      <a:r>
                        <a:rPr lang="en-AU" sz="1200" dirty="0">
                          <a:effectLst/>
                          <a:latin typeface="Times New Roman"/>
                          <a:ea typeface="Times New Roman"/>
                          <a:cs typeface="Times New Roman"/>
                        </a:rPr>
                        <a:t> </a:t>
                      </a:r>
                      <a:endParaRPr lang="en-AU" sz="1100" dirty="0">
                        <a:effectLst/>
                        <a:latin typeface="Calibri"/>
                        <a:ea typeface="Calibri"/>
                        <a:cs typeface="Times New Roman"/>
                      </a:endParaRPr>
                    </a:p>
                  </a:txBody>
                  <a:tcPr marL="67767" marR="67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AU" sz="1200" dirty="0" smtClean="0">
                        <a:effectLst/>
                        <a:latin typeface="Times New Roman"/>
                        <a:ea typeface="Times New Roman"/>
                        <a:cs typeface="Times New Roman"/>
                      </a:endParaRPr>
                    </a:p>
                    <a:p>
                      <a:pPr>
                        <a:lnSpc>
                          <a:spcPct val="115000"/>
                        </a:lnSpc>
                        <a:spcAft>
                          <a:spcPts val="0"/>
                        </a:spcAft>
                      </a:pPr>
                      <a:r>
                        <a:rPr lang="en-AU" sz="1200" dirty="0" smtClean="0">
                          <a:effectLst/>
                          <a:latin typeface="Times New Roman"/>
                          <a:ea typeface="Times New Roman"/>
                          <a:cs typeface="Times New Roman"/>
                        </a:rPr>
                        <a:t>= </a:t>
                      </a:r>
                      <a:r>
                        <a:rPr lang="en-AU" sz="1200" dirty="0">
                          <a:effectLst/>
                          <a:latin typeface="Times New Roman"/>
                          <a:ea typeface="Times New Roman"/>
                          <a:cs typeface="Times New Roman"/>
                        </a:rPr>
                        <a:t>$(40 – 20 –10)(0.7) +10 = </a:t>
                      </a:r>
                      <a:r>
                        <a:rPr lang="en-AU" sz="1200" b="1" u="sng" dirty="0">
                          <a:effectLst/>
                          <a:latin typeface="Times New Roman"/>
                          <a:ea typeface="Times New Roman"/>
                          <a:cs typeface="Times New Roman"/>
                        </a:rPr>
                        <a:t>$17.0</a:t>
                      </a:r>
                      <a:r>
                        <a:rPr lang="en-AU" sz="1200" dirty="0">
                          <a:effectLst/>
                          <a:latin typeface="Times New Roman"/>
                          <a:ea typeface="Times New Roman"/>
                          <a:cs typeface="Times New Roman"/>
                        </a:rPr>
                        <a:t> million</a:t>
                      </a:r>
                      <a:endParaRPr lang="en-AU" sz="1100" dirty="0">
                        <a:effectLst/>
                        <a:latin typeface="Calibri"/>
                        <a:ea typeface="Calibri"/>
                        <a:cs typeface="Times New Roman"/>
                      </a:endParaRPr>
                    </a:p>
                    <a:p>
                      <a:pPr>
                        <a:lnSpc>
                          <a:spcPct val="115000"/>
                        </a:lnSpc>
                        <a:spcAft>
                          <a:spcPts val="0"/>
                        </a:spcAft>
                      </a:pPr>
                      <a:r>
                        <a:rPr lang="en-AU" sz="1200" dirty="0">
                          <a:effectLst/>
                          <a:latin typeface="Times New Roman"/>
                          <a:ea typeface="Times New Roman"/>
                          <a:cs typeface="Times New Roman"/>
                        </a:rPr>
                        <a:t> </a:t>
                      </a:r>
                      <a:endParaRPr lang="en-AU" sz="1100" dirty="0">
                        <a:effectLst/>
                        <a:latin typeface="Calibri"/>
                        <a:ea typeface="Calibri"/>
                        <a:cs typeface="Times New Roman"/>
                      </a:endParaRPr>
                    </a:p>
                  </a:txBody>
                  <a:tcPr marL="67767" marR="67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AU" sz="1200" dirty="0" smtClean="0">
                        <a:effectLst/>
                        <a:latin typeface="Times New Roman"/>
                        <a:ea typeface="Times New Roman"/>
                        <a:cs typeface="Times New Roman"/>
                      </a:endParaRPr>
                    </a:p>
                    <a:p>
                      <a:pPr>
                        <a:lnSpc>
                          <a:spcPct val="115000"/>
                        </a:lnSpc>
                        <a:spcAft>
                          <a:spcPts val="0"/>
                        </a:spcAft>
                      </a:pPr>
                      <a:r>
                        <a:rPr lang="en-AU" sz="1200" dirty="0" smtClean="0">
                          <a:effectLst/>
                          <a:latin typeface="Times New Roman"/>
                          <a:ea typeface="Times New Roman"/>
                          <a:cs typeface="Times New Roman"/>
                        </a:rPr>
                        <a:t>= </a:t>
                      </a:r>
                      <a:r>
                        <a:rPr lang="en-AU" sz="1200" dirty="0">
                          <a:effectLst/>
                          <a:latin typeface="Times New Roman"/>
                          <a:ea typeface="Times New Roman"/>
                          <a:cs typeface="Times New Roman"/>
                        </a:rPr>
                        <a:t>$(22 – 10 –10)(0.7) +10 = </a:t>
                      </a:r>
                      <a:r>
                        <a:rPr lang="en-AU" sz="1200" b="1" u="sng" dirty="0">
                          <a:effectLst/>
                          <a:latin typeface="Times New Roman"/>
                          <a:ea typeface="Times New Roman"/>
                          <a:cs typeface="Times New Roman"/>
                        </a:rPr>
                        <a:t>$11.4</a:t>
                      </a:r>
                      <a:r>
                        <a:rPr lang="en-AU" sz="1200" dirty="0">
                          <a:effectLst/>
                          <a:latin typeface="Times New Roman"/>
                          <a:ea typeface="Times New Roman"/>
                          <a:cs typeface="Times New Roman"/>
                        </a:rPr>
                        <a:t> million</a:t>
                      </a:r>
                      <a:endParaRPr lang="en-AU" sz="1100" dirty="0">
                        <a:effectLst/>
                        <a:latin typeface="Calibri"/>
                        <a:ea typeface="Calibri"/>
                        <a:cs typeface="Times New Roman"/>
                      </a:endParaRPr>
                    </a:p>
                    <a:p>
                      <a:pPr>
                        <a:lnSpc>
                          <a:spcPct val="115000"/>
                        </a:lnSpc>
                        <a:spcAft>
                          <a:spcPts val="0"/>
                        </a:spcAft>
                      </a:pPr>
                      <a:r>
                        <a:rPr lang="en-AU" sz="1200" dirty="0">
                          <a:effectLst/>
                          <a:latin typeface="Times New Roman"/>
                          <a:ea typeface="Times New Roman"/>
                          <a:cs typeface="Times New Roman"/>
                        </a:rPr>
                        <a:t> </a:t>
                      </a:r>
                      <a:endParaRPr lang="en-AU" sz="1100" dirty="0">
                        <a:effectLst/>
                        <a:latin typeface="Calibri"/>
                        <a:ea typeface="Calibri"/>
                        <a:cs typeface="Times New Roman"/>
                      </a:endParaRPr>
                    </a:p>
                  </a:txBody>
                  <a:tcPr marL="67767" marR="67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754">
                <a:tc>
                  <a:txBody>
                    <a:bodyPr/>
                    <a:lstStyle/>
                    <a:p>
                      <a:pPr>
                        <a:lnSpc>
                          <a:spcPct val="115000"/>
                        </a:lnSpc>
                        <a:spcAft>
                          <a:spcPts val="0"/>
                        </a:spcAft>
                      </a:pPr>
                      <a:r>
                        <a:rPr lang="en-AU" sz="1200">
                          <a:effectLst/>
                          <a:latin typeface="Times New Roman"/>
                          <a:ea typeface="Times New Roman"/>
                          <a:cs typeface="Times New Roman"/>
                        </a:rPr>
                        <a:t>Discount factor, </a:t>
                      </a:r>
                      <a:r>
                        <a:rPr lang="en-AU" sz="1200" i="1">
                          <a:effectLst/>
                          <a:latin typeface="Times New Roman"/>
                          <a:ea typeface="Times New Roman"/>
                          <a:cs typeface="Times New Roman"/>
                        </a:rPr>
                        <a:t>k</a:t>
                      </a:r>
                      <a:r>
                        <a:rPr lang="en-AU" sz="1200" i="1" baseline="-25000">
                          <a:effectLst/>
                          <a:latin typeface="Times New Roman"/>
                          <a:ea typeface="Times New Roman"/>
                          <a:cs typeface="Times New Roman"/>
                        </a:rPr>
                        <a:t>U  </a:t>
                      </a:r>
                      <a:r>
                        <a:rPr lang="en-AU" sz="1200" i="1">
                          <a:effectLst/>
                          <a:latin typeface="Times New Roman"/>
                          <a:ea typeface="Times New Roman"/>
                          <a:cs typeface="Times New Roman"/>
                        </a:rPr>
                        <a:t>=</a:t>
                      </a:r>
                      <a:r>
                        <a:rPr lang="en-AU" sz="1200" b="1">
                          <a:effectLst/>
                          <a:latin typeface="Times New Roman"/>
                          <a:ea typeface="Times New Roman"/>
                          <a:cs typeface="Times New Roman"/>
                        </a:rPr>
                        <a:t>14%</a:t>
                      </a:r>
                      <a:endParaRPr lang="en-AU" sz="1100">
                        <a:effectLst/>
                        <a:latin typeface="Calibri"/>
                        <a:ea typeface="Calibri"/>
                        <a:cs typeface="Times New Roman"/>
                      </a:endParaRPr>
                    </a:p>
                  </a:txBody>
                  <a:tcPr marL="67767" marR="67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200">
                          <a:effectLst/>
                          <a:latin typeface="Times New Roman"/>
                          <a:ea typeface="Times New Roman"/>
                          <a:cs typeface="Times New Roman"/>
                        </a:rPr>
                        <a:t>.877</a:t>
                      </a:r>
                      <a:endParaRPr lang="en-AU" sz="1100">
                        <a:effectLst/>
                        <a:latin typeface="Calibri"/>
                        <a:ea typeface="Calibri"/>
                        <a:cs typeface="Times New Roman"/>
                      </a:endParaRPr>
                    </a:p>
                  </a:txBody>
                  <a:tcPr marL="67767" marR="67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200">
                          <a:effectLst/>
                          <a:latin typeface="Times New Roman"/>
                          <a:ea typeface="Times New Roman"/>
                          <a:cs typeface="Times New Roman"/>
                        </a:rPr>
                        <a:t>.770</a:t>
                      </a:r>
                      <a:endParaRPr lang="en-AU" sz="1100">
                        <a:effectLst/>
                        <a:latin typeface="Calibri"/>
                        <a:ea typeface="Calibri"/>
                        <a:cs typeface="Times New Roman"/>
                      </a:endParaRPr>
                    </a:p>
                  </a:txBody>
                  <a:tcPr marL="67767" marR="67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200">
                          <a:effectLst/>
                          <a:latin typeface="Times New Roman"/>
                          <a:ea typeface="Times New Roman"/>
                          <a:cs typeface="Times New Roman"/>
                        </a:rPr>
                        <a:t>.675</a:t>
                      </a:r>
                      <a:endParaRPr lang="en-AU" sz="1100">
                        <a:effectLst/>
                        <a:latin typeface="Calibri"/>
                        <a:ea typeface="Calibri"/>
                        <a:cs typeface="Times New Roman"/>
                      </a:endParaRPr>
                    </a:p>
                  </a:txBody>
                  <a:tcPr marL="67767" marR="67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507">
                <a:tc>
                  <a:txBody>
                    <a:bodyPr/>
                    <a:lstStyle/>
                    <a:p>
                      <a:pPr>
                        <a:lnSpc>
                          <a:spcPct val="115000"/>
                        </a:lnSpc>
                        <a:spcAft>
                          <a:spcPts val="0"/>
                        </a:spcAft>
                      </a:pPr>
                      <a:r>
                        <a:rPr lang="en-AU" sz="1200">
                          <a:effectLst/>
                          <a:latin typeface="Times New Roman"/>
                          <a:ea typeface="Times New Roman"/>
                          <a:cs typeface="Times New Roman"/>
                        </a:rPr>
                        <a:t>Present value of cash flows assuming no debt</a:t>
                      </a:r>
                      <a:endParaRPr lang="en-AU" sz="1100">
                        <a:effectLst/>
                        <a:latin typeface="Calibri"/>
                        <a:ea typeface="Calibri"/>
                        <a:cs typeface="Times New Roman"/>
                      </a:endParaRPr>
                    </a:p>
                  </a:txBody>
                  <a:tcPr marL="67767" marR="67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200">
                          <a:effectLst/>
                          <a:latin typeface="Times New Roman"/>
                          <a:ea typeface="Times New Roman"/>
                          <a:cs typeface="Times New Roman"/>
                        </a:rPr>
                        <a:t>14.9 million</a:t>
                      </a:r>
                      <a:endParaRPr lang="en-AU" sz="1100">
                        <a:effectLst/>
                        <a:latin typeface="Calibri"/>
                        <a:ea typeface="Calibri"/>
                        <a:cs typeface="Times New Roman"/>
                      </a:endParaRPr>
                    </a:p>
                  </a:txBody>
                  <a:tcPr marL="67767" marR="67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200">
                          <a:effectLst/>
                          <a:latin typeface="Times New Roman"/>
                          <a:ea typeface="Times New Roman"/>
                          <a:cs typeface="Times New Roman"/>
                        </a:rPr>
                        <a:t>13.1 million</a:t>
                      </a:r>
                      <a:endParaRPr lang="en-AU" sz="1100">
                        <a:effectLst/>
                        <a:latin typeface="Calibri"/>
                        <a:ea typeface="Calibri"/>
                        <a:cs typeface="Times New Roman"/>
                      </a:endParaRPr>
                    </a:p>
                  </a:txBody>
                  <a:tcPr marL="67767" marR="67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200">
                          <a:effectLst/>
                          <a:latin typeface="Times New Roman"/>
                          <a:ea typeface="Times New Roman"/>
                          <a:cs typeface="Times New Roman"/>
                        </a:rPr>
                        <a:t>7.7 million</a:t>
                      </a:r>
                      <a:endParaRPr lang="en-AU" sz="1100">
                        <a:effectLst/>
                        <a:latin typeface="Calibri"/>
                        <a:ea typeface="Calibri"/>
                        <a:cs typeface="Times New Roman"/>
                      </a:endParaRPr>
                    </a:p>
                  </a:txBody>
                  <a:tcPr marL="67767" marR="67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4261">
                <a:tc>
                  <a:txBody>
                    <a:bodyPr/>
                    <a:lstStyle/>
                    <a:p>
                      <a:pPr>
                        <a:lnSpc>
                          <a:spcPct val="115000"/>
                        </a:lnSpc>
                        <a:spcAft>
                          <a:spcPts val="0"/>
                        </a:spcAft>
                      </a:pPr>
                      <a:r>
                        <a:rPr lang="en-AU" sz="1200" b="1">
                          <a:effectLst/>
                          <a:latin typeface="Times New Roman"/>
                          <a:ea typeface="Times New Roman"/>
                          <a:cs typeface="Times New Roman"/>
                        </a:rPr>
                        <a:t>Total present value of cash flows</a:t>
                      </a:r>
                      <a:endParaRPr lang="en-AU" sz="1100">
                        <a:effectLst/>
                        <a:latin typeface="Calibri"/>
                        <a:ea typeface="Calibri"/>
                        <a:cs typeface="Times New Roman"/>
                      </a:endParaRPr>
                    </a:p>
                    <a:p>
                      <a:pPr>
                        <a:lnSpc>
                          <a:spcPct val="115000"/>
                        </a:lnSpc>
                        <a:spcAft>
                          <a:spcPts val="0"/>
                        </a:spcAft>
                      </a:pPr>
                      <a:r>
                        <a:rPr lang="en-AU" sz="1200" b="1">
                          <a:effectLst/>
                          <a:latin typeface="Times New Roman"/>
                          <a:ea typeface="Times New Roman"/>
                          <a:cs typeface="Times New Roman"/>
                        </a:rPr>
                        <a:t>assuming no debt</a:t>
                      </a:r>
                      <a:endParaRPr lang="en-AU" sz="1100">
                        <a:effectLst/>
                        <a:latin typeface="Calibri"/>
                        <a:ea typeface="Calibri"/>
                        <a:cs typeface="Times New Roman"/>
                      </a:endParaRPr>
                    </a:p>
                  </a:txBody>
                  <a:tcPr marL="67767" marR="67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200" b="1">
                          <a:effectLst/>
                          <a:latin typeface="Times New Roman"/>
                          <a:ea typeface="Times New Roman"/>
                          <a:cs typeface="Times New Roman"/>
                        </a:rPr>
                        <a:t>35.69</a:t>
                      </a:r>
                      <a:r>
                        <a:rPr lang="en-AU" sz="1200">
                          <a:effectLst/>
                          <a:latin typeface="Times New Roman"/>
                          <a:ea typeface="Times New Roman"/>
                          <a:cs typeface="Times New Roman"/>
                        </a:rPr>
                        <a:t> </a:t>
                      </a:r>
                      <a:r>
                        <a:rPr lang="en-AU" sz="1200" b="1">
                          <a:effectLst/>
                          <a:latin typeface="Times New Roman"/>
                          <a:ea typeface="Times New Roman"/>
                          <a:cs typeface="Times New Roman"/>
                        </a:rPr>
                        <a:t>million</a:t>
                      </a:r>
                      <a:endParaRPr lang="en-AU" sz="1100">
                        <a:effectLst/>
                        <a:latin typeface="Calibri"/>
                        <a:ea typeface="Calibri"/>
                        <a:cs typeface="Times New Roman"/>
                      </a:endParaRPr>
                    </a:p>
                  </a:txBody>
                  <a:tcPr marL="67767" marR="67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200">
                          <a:effectLst/>
                          <a:latin typeface="Times New Roman"/>
                          <a:ea typeface="Times New Roman"/>
                          <a:cs typeface="Times New Roman"/>
                        </a:rPr>
                        <a:t> </a:t>
                      </a:r>
                      <a:endParaRPr lang="en-AU" sz="1100">
                        <a:effectLst/>
                        <a:latin typeface="Calibri"/>
                        <a:ea typeface="Calibri"/>
                        <a:cs typeface="Times New Roman"/>
                      </a:endParaRPr>
                    </a:p>
                  </a:txBody>
                  <a:tcPr marL="67767" marR="67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200" dirty="0">
                          <a:effectLst/>
                          <a:latin typeface="Times New Roman"/>
                          <a:ea typeface="Times New Roman"/>
                          <a:cs typeface="Times New Roman"/>
                        </a:rPr>
                        <a:t> </a:t>
                      </a:r>
                      <a:endParaRPr lang="en-AU" sz="1100" dirty="0">
                        <a:effectLst/>
                        <a:latin typeface="Calibri"/>
                        <a:ea typeface="Calibri"/>
                        <a:cs typeface="Times New Roman"/>
                      </a:endParaRPr>
                    </a:p>
                  </a:txBody>
                  <a:tcPr marL="67767" marR="67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754">
                <a:tc>
                  <a:txBody>
                    <a:bodyPr/>
                    <a:lstStyle/>
                    <a:p>
                      <a:pPr>
                        <a:lnSpc>
                          <a:spcPct val="115000"/>
                        </a:lnSpc>
                        <a:spcAft>
                          <a:spcPts val="0"/>
                        </a:spcAft>
                      </a:pPr>
                      <a:r>
                        <a:rPr lang="en-AU" sz="1200">
                          <a:effectLst/>
                          <a:latin typeface="Times New Roman"/>
                          <a:ea typeface="Times New Roman"/>
                          <a:cs typeface="Times New Roman"/>
                        </a:rPr>
                        <a:t>Interest payments</a:t>
                      </a:r>
                      <a:endParaRPr lang="en-AU" sz="1100">
                        <a:effectLst/>
                        <a:latin typeface="Calibri"/>
                        <a:ea typeface="Calibri"/>
                        <a:cs typeface="Times New Roman"/>
                      </a:endParaRPr>
                    </a:p>
                  </a:txBody>
                  <a:tcPr marL="67767" marR="67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200">
                          <a:effectLst/>
                          <a:latin typeface="Times New Roman"/>
                          <a:ea typeface="Times New Roman"/>
                          <a:cs typeface="Times New Roman"/>
                        </a:rPr>
                        <a:t>3 million</a:t>
                      </a:r>
                      <a:endParaRPr lang="en-AU" sz="1100">
                        <a:effectLst/>
                        <a:latin typeface="Calibri"/>
                        <a:ea typeface="Calibri"/>
                        <a:cs typeface="Times New Roman"/>
                      </a:endParaRPr>
                    </a:p>
                  </a:txBody>
                  <a:tcPr marL="67767" marR="67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200">
                          <a:effectLst/>
                          <a:latin typeface="Times New Roman"/>
                          <a:ea typeface="Times New Roman"/>
                          <a:cs typeface="Times New Roman"/>
                        </a:rPr>
                        <a:t>3 million</a:t>
                      </a:r>
                      <a:endParaRPr lang="en-AU" sz="1100">
                        <a:effectLst/>
                        <a:latin typeface="Calibri"/>
                        <a:ea typeface="Calibri"/>
                        <a:cs typeface="Times New Roman"/>
                      </a:endParaRPr>
                    </a:p>
                  </a:txBody>
                  <a:tcPr marL="67767" marR="67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200">
                          <a:effectLst/>
                          <a:latin typeface="Times New Roman"/>
                          <a:ea typeface="Times New Roman"/>
                          <a:cs typeface="Times New Roman"/>
                        </a:rPr>
                        <a:t>2 million</a:t>
                      </a:r>
                      <a:endParaRPr lang="en-AU" sz="1100">
                        <a:effectLst/>
                        <a:latin typeface="Calibri"/>
                        <a:ea typeface="Calibri"/>
                        <a:cs typeface="Times New Roman"/>
                      </a:endParaRPr>
                    </a:p>
                  </a:txBody>
                  <a:tcPr marL="67767" marR="67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507">
                <a:tc>
                  <a:txBody>
                    <a:bodyPr/>
                    <a:lstStyle/>
                    <a:p>
                      <a:pPr>
                        <a:lnSpc>
                          <a:spcPct val="115000"/>
                        </a:lnSpc>
                        <a:spcAft>
                          <a:spcPts val="0"/>
                        </a:spcAft>
                      </a:pPr>
                      <a:r>
                        <a:rPr lang="en-AU" sz="1200">
                          <a:effectLst/>
                          <a:latin typeface="Times New Roman"/>
                          <a:ea typeface="Times New Roman"/>
                          <a:cs typeface="Times New Roman"/>
                        </a:rPr>
                        <a:t>Tax savings (</a:t>
                      </a:r>
                      <a:r>
                        <a:rPr lang="en-AU" sz="1200" i="1">
                          <a:effectLst/>
                          <a:latin typeface="Times New Roman"/>
                          <a:ea typeface="Times New Roman"/>
                          <a:cs typeface="Times New Roman"/>
                        </a:rPr>
                        <a:t>TS </a:t>
                      </a:r>
                      <a:r>
                        <a:rPr lang="en-AU" sz="1200">
                          <a:effectLst/>
                          <a:latin typeface="Times New Roman"/>
                          <a:ea typeface="Times New Roman"/>
                          <a:cs typeface="Times New Roman"/>
                        </a:rPr>
                        <a:t>) </a:t>
                      </a:r>
                      <a:endParaRPr lang="en-AU" sz="1100">
                        <a:effectLst/>
                        <a:latin typeface="Calibri"/>
                        <a:ea typeface="Calibri"/>
                        <a:cs typeface="Times New Roman"/>
                      </a:endParaRPr>
                    </a:p>
                    <a:p>
                      <a:pPr>
                        <a:lnSpc>
                          <a:spcPct val="115000"/>
                        </a:lnSpc>
                        <a:spcAft>
                          <a:spcPts val="0"/>
                        </a:spcAft>
                      </a:pPr>
                      <a:r>
                        <a:rPr lang="en-AU" sz="1200">
                          <a:effectLst/>
                          <a:latin typeface="Times New Roman"/>
                          <a:ea typeface="Times New Roman"/>
                          <a:cs typeface="Times New Roman"/>
                        </a:rPr>
                        <a:t>        = interest payment </a:t>
                      </a:r>
                      <a:r>
                        <a:rPr lang="en-AU" sz="1200" i="1">
                          <a:effectLst/>
                          <a:latin typeface="Times New Roman"/>
                          <a:ea typeface="Times New Roman"/>
                          <a:cs typeface="Times New Roman"/>
                        </a:rPr>
                        <a:t>x</a:t>
                      </a:r>
                      <a:r>
                        <a:rPr lang="en-AU" sz="1200">
                          <a:effectLst/>
                          <a:latin typeface="Times New Roman"/>
                          <a:ea typeface="Times New Roman"/>
                          <a:cs typeface="Times New Roman"/>
                        </a:rPr>
                        <a:t> </a:t>
                      </a:r>
                      <a:r>
                        <a:rPr lang="en-AU" sz="1200" i="1">
                          <a:effectLst/>
                          <a:latin typeface="Times New Roman"/>
                          <a:ea typeface="Times New Roman"/>
                          <a:cs typeface="Times New Roman"/>
                        </a:rPr>
                        <a:t>T</a:t>
                      </a:r>
                      <a:r>
                        <a:rPr lang="en-AU" sz="1200" i="1" baseline="-25000">
                          <a:effectLst/>
                          <a:latin typeface="Times New Roman"/>
                          <a:ea typeface="Times New Roman"/>
                          <a:cs typeface="Times New Roman"/>
                        </a:rPr>
                        <a:t>C</a:t>
                      </a:r>
                      <a:endParaRPr lang="en-AU" sz="1100">
                        <a:effectLst/>
                        <a:latin typeface="Calibri"/>
                        <a:ea typeface="Calibri"/>
                        <a:cs typeface="Times New Roman"/>
                      </a:endParaRPr>
                    </a:p>
                  </a:txBody>
                  <a:tcPr marL="67767" marR="67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200">
                          <a:effectLst/>
                          <a:latin typeface="Times New Roman"/>
                          <a:ea typeface="Times New Roman"/>
                          <a:cs typeface="Times New Roman"/>
                        </a:rPr>
                        <a:t>0.9 million</a:t>
                      </a:r>
                      <a:endParaRPr lang="en-AU" sz="1100">
                        <a:effectLst/>
                        <a:latin typeface="Calibri"/>
                        <a:ea typeface="Calibri"/>
                        <a:cs typeface="Times New Roman"/>
                      </a:endParaRPr>
                    </a:p>
                  </a:txBody>
                  <a:tcPr marL="67767" marR="67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200">
                          <a:effectLst/>
                          <a:latin typeface="Times New Roman"/>
                          <a:ea typeface="Times New Roman"/>
                          <a:cs typeface="Times New Roman"/>
                        </a:rPr>
                        <a:t>0.9 million</a:t>
                      </a:r>
                      <a:endParaRPr lang="en-AU" sz="1100">
                        <a:effectLst/>
                        <a:latin typeface="Calibri"/>
                        <a:ea typeface="Calibri"/>
                        <a:cs typeface="Times New Roman"/>
                      </a:endParaRPr>
                    </a:p>
                  </a:txBody>
                  <a:tcPr marL="67767" marR="67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200">
                          <a:effectLst/>
                          <a:latin typeface="Times New Roman"/>
                          <a:ea typeface="Times New Roman"/>
                          <a:cs typeface="Times New Roman"/>
                        </a:rPr>
                        <a:t>0.6 million</a:t>
                      </a:r>
                      <a:endParaRPr lang="en-AU" sz="1100">
                        <a:effectLst/>
                        <a:latin typeface="Calibri"/>
                        <a:ea typeface="Calibri"/>
                        <a:cs typeface="Times New Roman"/>
                      </a:endParaRPr>
                    </a:p>
                  </a:txBody>
                  <a:tcPr marL="67767" marR="67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754">
                <a:tc>
                  <a:txBody>
                    <a:bodyPr/>
                    <a:lstStyle/>
                    <a:p>
                      <a:pPr>
                        <a:lnSpc>
                          <a:spcPct val="115000"/>
                        </a:lnSpc>
                        <a:spcAft>
                          <a:spcPts val="0"/>
                        </a:spcAft>
                      </a:pPr>
                      <a:r>
                        <a:rPr lang="en-AU" sz="1200">
                          <a:effectLst/>
                          <a:latin typeface="Times New Roman"/>
                          <a:ea typeface="Times New Roman"/>
                          <a:cs typeface="Times New Roman"/>
                        </a:rPr>
                        <a:t>Discount factor, </a:t>
                      </a:r>
                      <a:r>
                        <a:rPr lang="en-AU" sz="1200" i="1">
                          <a:effectLst/>
                          <a:latin typeface="Times New Roman"/>
                          <a:ea typeface="Times New Roman"/>
                          <a:cs typeface="Times New Roman"/>
                        </a:rPr>
                        <a:t>k</a:t>
                      </a:r>
                      <a:r>
                        <a:rPr lang="en-AU" sz="1200" i="1" baseline="-25000">
                          <a:effectLst/>
                          <a:latin typeface="Times New Roman"/>
                          <a:ea typeface="Times New Roman"/>
                          <a:cs typeface="Times New Roman"/>
                        </a:rPr>
                        <a:t>U  </a:t>
                      </a:r>
                      <a:r>
                        <a:rPr lang="en-AU" sz="1200" i="1">
                          <a:effectLst/>
                          <a:latin typeface="Times New Roman"/>
                          <a:ea typeface="Times New Roman"/>
                          <a:cs typeface="Times New Roman"/>
                        </a:rPr>
                        <a:t>=</a:t>
                      </a:r>
                      <a:r>
                        <a:rPr lang="en-AU" sz="1200" b="1">
                          <a:effectLst/>
                          <a:latin typeface="Times New Roman"/>
                          <a:ea typeface="Times New Roman"/>
                          <a:cs typeface="Times New Roman"/>
                        </a:rPr>
                        <a:t>14%</a:t>
                      </a:r>
                      <a:endParaRPr lang="en-AU" sz="1100">
                        <a:effectLst/>
                        <a:latin typeface="Calibri"/>
                        <a:ea typeface="Calibri"/>
                        <a:cs typeface="Times New Roman"/>
                      </a:endParaRPr>
                    </a:p>
                  </a:txBody>
                  <a:tcPr marL="67767" marR="67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200">
                          <a:effectLst/>
                          <a:latin typeface="Times New Roman"/>
                          <a:ea typeface="Times New Roman"/>
                          <a:cs typeface="Times New Roman"/>
                        </a:rPr>
                        <a:t>.877</a:t>
                      </a:r>
                      <a:endParaRPr lang="en-AU" sz="1100">
                        <a:effectLst/>
                        <a:latin typeface="Calibri"/>
                        <a:ea typeface="Calibri"/>
                        <a:cs typeface="Times New Roman"/>
                      </a:endParaRPr>
                    </a:p>
                  </a:txBody>
                  <a:tcPr marL="67767" marR="67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200">
                          <a:effectLst/>
                          <a:latin typeface="Times New Roman"/>
                          <a:ea typeface="Times New Roman"/>
                          <a:cs typeface="Times New Roman"/>
                        </a:rPr>
                        <a:t>.770</a:t>
                      </a:r>
                      <a:endParaRPr lang="en-AU" sz="1100">
                        <a:effectLst/>
                        <a:latin typeface="Calibri"/>
                        <a:ea typeface="Calibri"/>
                        <a:cs typeface="Times New Roman"/>
                      </a:endParaRPr>
                    </a:p>
                  </a:txBody>
                  <a:tcPr marL="67767" marR="67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200">
                          <a:effectLst/>
                          <a:latin typeface="Times New Roman"/>
                          <a:ea typeface="Times New Roman"/>
                          <a:cs typeface="Times New Roman"/>
                        </a:rPr>
                        <a:t>.675</a:t>
                      </a:r>
                      <a:endParaRPr lang="en-AU" sz="1100">
                        <a:effectLst/>
                        <a:latin typeface="Calibri"/>
                        <a:ea typeface="Calibri"/>
                        <a:cs typeface="Times New Roman"/>
                      </a:endParaRPr>
                    </a:p>
                  </a:txBody>
                  <a:tcPr marL="67767" marR="67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507">
                <a:tc>
                  <a:txBody>
                    <a:bodyPr/>
                    <a:lstStyle/>
                    <a:p>
                      <a:pPr>
                        <a:lnSpc>
                          <a:spcPct val="115000"/>
                        </a:lnSpc>
                        <a:spcAft>
                          <a:spcPts val="0"/>
                        </a:spcAft>
                      </a:pPr>
                      <a:r>
                        <a:rPr lang="en-AU" sz="1200">
                          <a:effectLst/>
                          <a:latin typeface="Times New Roman"/>
                          <a:ea typeface="Times New Roman"/>
                          <a:cs typeface="Times New Roman"/>
                        </a:rPr>
                        <a:t>Present value of tax savings (</a:t>
                      </a:r>
                      <a:r>
                        <a:rPr lang="en-AU" sz="1200" i="1">
                          <a:effectLst/>
                          <a:latin typeface="Times New Roman"/>
                          <a:ea typeface="Times New Roman"/>
                          <a:cs typeface="Times New Roman"/>
                        </a:rPr>
                        <a:t>TS</a:t>
                      </a:r>
                      <a:r>
                        <a:rPr lang="en-AU" sz="1200">
                          <a:effectLst/>
                          <a:latin typeface="Times New Roman"/>
                          <a:ea typeface="Times New Roman"/>
                          <a:cs typeface="Times New Roman"/>
                        </a:rPr>
                        <a:t>)</a:t>
                      </a:r>
                      <a:endParaRPr lang="en-AU" sz="1100">
                        <a:effectLst/>
                        <a:latin typeface="Calibri"/>
                        <a:ea typeface="Calibri"/>
                        <a:cs typeface="Times New Roman"/>
                      </a:endParaRPr>
                    </a:p>
                  </a:txBody>
                  <a:tcPr marL="67767" marR="67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200">
                          <a:effectLst/>
                          <a:latin typeface="Times New Roman"/>
                          <a:ea typeface="Times New Roman"/>
                          <a:cs typeface="Times New Roman"/>
                        </a:rPr>
                        <a:t>0.80 million</a:t>
                      </a:r>
                      <a:endParaRPr lang="en-AU" sz="1100">
                        <a:effectLst/>
                        <a:latin typeface="Calibri"/>
                        <a:ea typeface="Calibri"/>
                        <a:cs typeface="Times New Roman"/>
                      </a:endParaRPr>
                    </a:p>
                  </a:txBody>
                  <a:tcPr marL="67767" marR="67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200">
                          <a:effectLst/>
                          <a:latin typeface="Times New Roman"/>
                          <a:ea typeface="Times New Roman"/>
                          <a:cs typeface="Times New Roman"/>
                        </a:rPr>
                        <a:t>0.69 million</a:t>
                      </a:r>
                      <a:endParaRPr lang="en-AU" sz="1100">
                        <a:effectLst/>
                        <a:latin typeface="Calibri"/>
                        <a:ea typeface="Calibri"/>
                        <a:cs typeface="Times New Roman"/>
                      </a:endParaRPr>
                    </a:p>
                  </a:txBody>
                  <a:tcPr marL="67767" marR="67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200">
                          <a:effectLst/>
                          <a:latin typeface="Times New Roman"/>
                          <a:ea typeface="Times New Roman"/>
                          <a:cs typeface="Times New Roman"/>
                        </a:rPr>
                        <a:t>0.405 million</a:t>
                      </a:r>
                      <a:endParaRPr lang="en-AU" sz="1100">
                        <a:effectLst/>
                        <a:latin typeface="Calibri"/>
                        <a:ea typeface="Calibri"/>
                        <a:cs typeface="Times New Roman"/>
                      </a:endParaRPr>
                    </a:p>
                  </a:txBody>
                  <a:tcPr marL="67767" marR="67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507">
                <a:tc>
                  <a:txBody>
                    <a:bodyPr/>
                    <a:lstStyle/>
                    <a:p>
                      <a:pPr>
                        <a:lnSpc>
                          <a:spcPct val="115000"/>
                        </a:lnSpc>
                        <a:spcAft>
                          <a:spcPts val="0"/>
                        </a:spcAft>
                      </a:pPr>
                      <a:r>
                        <a:rPr lang="en-AU" sz="1200" b="1">
                          <a:effectLst/>
                          <a:latin typeface="Times New Roman"/>
                          <a:ea typeface="Times New Roman"/>
                          <a:cs typeface="Times New Roman"/>
                        </a:rPr>
                        <a:t>Total present value of tax savings</a:t>
                      </a:r>
                      <a:endParaRPr lang="en-AU" sz="1100">
                        <a:effectLst/>
                        <a:latin typeface="Calibri"/>
                        <a:ea typeface="Calibri"/>
                        <a:cs typeface="Times New Roman"/>
                      </a:endParaRPr>
                    </a:p>
                  </a:txBody>
                  <a:tcPr marL="67767" marR="67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200" b="1">
                          <a:effectLst/>
                          <a:latin typeface="Times New Roman"/>
                          <a:ea typeface="Times New Roman"/>
                          <a:cs typeface="Times New Roman"/>
                        </a:rPr>
                        <a:t>1.89 million</a:t>
                      </a:r>
                      <a:endParaRPr lang="en-AU" sz="1100">
                        <a:effectLst/>
                        <a:latin typeface="Calibri"/>
                        <a:ea typeface="Calibri"/>
                        <a:cs typeface="Times New Roman"/>
                      </a:endParaRPr>
                    </a:p>
                  </a:txBody>
                  <a:tcPr marL="67767" marR="67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200">
                          <a:effectLst/>
                          <a:latin typeface="Times New Roman"/>
                          <a:ea typeface="Times New Roman"/>
                          <a:cs typeface="Times New Roman"/>
                        </a:rPr>
                        <a:t> </a:t>
                      </a:r>
                      <a:endParaRPr lang="en-AU" sz="1100">
                        <a:effectLst/>
                        <a:latin typeface="Calibri"/>
                        <a:ea typeface="Calibri"/>
                        <a:cs typeface="Times New Roman"/>
                      </a:endParaRPr>
                    </a:p>
                  </a:txBody>
                  <a:tcPr marL="67767" marR="67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200">
                          <a:effectLst/>
                          <a:latin typeface="Times New Roman"/>
                          <a:ea typeface="Times New Roman"/>
                          <a:cs typeface="Times New Roman"/>
                        </a:rPr>
                        <a:t> </a:t>
                      </a:r>
                      <a:endParaRPr lang="en-AU" sz="1100">
                        <a:effectLst/>
                        <a:latin typeface="Calibri"/>
                        <a:ea typeface="Calibri"/>
                        <a:cs typeface="Times New Roman"/>
                      </a:endParaRPr>
                    </a:p>
                  </a:txBody>
                  <a:tcPr marL="67767" marR="67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4261">
                <a:tc>
                  <a:txBody>
                    <a:bodyPr/>
                    <a:lstStyle/>
                    <a:p>
                      <a:pPr>
                        <a:lnSpc>
                          <a:spcPct val="115000"/>
                        </a:lnSpc>
                        <a:spcAft>
                          <a:spcPts val="0"/>
                        </a:spcAft>
                      </a:pPr>
                      <a:r>
                        <a:rPr lang="en-AU" sz="1200" b="1" u="none" strike="noStrike">
                          <a:effectLst/>
                          <a:latin typeface="Times New Roman"/>
                          <a:ea typeface="Times New Roman"/>
                          <a:cs typeface="Times New Roman"/>
                        </a:rPr>
                        <a:t> </a:t>
                      </a:r>
                      <a:endParaRPr lang="en-AU" sz="1100">
                        <a:effectLst/>
                        <a:latin typeface="Calibri"/>
                        <a:ea typeface="Calibri"/>
                        <a:cs typeface="Times New Roman"/>
                      </a:endParaRPr>
                    </a:p>
                    <a:p>
                      <a:pPr>
                        <a:lnSpc>
                          <a:spcPct val="115000"/>
                        </a:lnSpc>
                        <a:spcAft>
                          <a:spcPts val="0"/>
                        </a:spcAft>
                      </a:pPr>
                      <a:r>
                        <a:rPr lang="en-AU" sz="1200" b="1" i="1">
                          <a:effectLst/>
                          <a:latin typeface="Times New Roman"/>
                          <a:ea typeface="Times New Roman"/>
                          <a:cs typeface="Times New Roman"/>
                        </a:rPr>
                        <a:t>             V</a:t>
                      </a:r>
                      <a:r>
                        <a:rPr lang="en-AU" sz="1200" b="1" i="1" baseline="-25000">
                          <a:effectLst/>
                          <a:latin typeface="Times New Roman"/>
                          <a:ea typeface="Times New Roman"/>
                          <a:cs typeface="Times New Roman"/>
                        </a:rPr>
                        <a:t>project</a:t>
                      </a:r>
                      <a:r>
                        <a:rPr lang="en-AU" sz="1200" b="1" i="1">
                          <a:effectLst/>
                          <a:latin typeface="Times New Roman"/>
                          <a:ea typeface="Times New Roman"/>
                          <a:cs typeface="Times New Roman"/>
                        </a:rPr>
                        <a:t> </a:t>
                      </a:r>
                      <a:r>
                        <a:rPr lang="en-AU" sz="1200" b="1">
                          <a:effectLst/>
                          <a:latin typeface="Times New Roman"/>
                          <a:ea typeface="Times New Roman"/>
                          <a:cs typeface="Times New Roman"/>
                        </a:rPr>
                        <a:t>(</a:t>
                      </a:r>
                      <a:r>
                        <a:rPr lang="en-AU" sz="1200" b="1" i="1">
                          <a:effectLst/>
                          <a:latin typeface="Times New Roman"/>
                          <a:ea typeface="Times New Roman"/>
                          <a:cs typeface="Times New Roman"/>
                        </a:rPr>
                        <a:t>V</a:t>
                      </a:r>
                      <a:r>
                        <a:rPr lang="en-AU" sz="1200" b="1" i="1" baseline="-25000">
                          <a:effectLst/>
                          <a:latin typeface="Times New Roman"/>
                          <a:ea typeface="Times New Roman"/>
                          <a:cs typeface="Times New Roman"/>
                        </a:rPr>
                        <a:t>D</a:t>
                      </a:r>
                      <a:r>
                        <a:rPr lang="en-AU" sz="1200" b="1">
                          <a:effectLst/>
                          <a:latin typeface="Times New Roman"/>
                          <a:ea typeface="Times New Roman"/>
                          <a:cs typeface="Times New Roman"/>
                        </a:rPr>
                        <a:t> + </a:t>
                      </a:r>
                      <a:r>
                        <a:rPr lang="en-AU" sz="1200" b="1" i="1">
                          <a:effectLst/>
                          <a:latin typeface="Times New Roman"/>
                          <a:ea typeface="Times New Roman"/>
                          <a:cs typeface="Times New Roman"/>
                        </a:rPr>
                        <a:t>V</a:t>
                      </a:r>
                      <a:r>
                        <a:rPr lang="en-AU" sz="1200" b="1" i="1" baseline="-25000">
                          <a:effectLst/>
                          <a:latin typeface="Times New Roman"/>
                          <a:ea typeface="Times New Roman"/>
                          <a:cs typeface="Times New Roman"/>
                        </a:rPr>
                        <a:t>E</a:t>
                      </a:r>
                      <a:r>
                        <a:rPr lang="en-AU" sz="1200" b="1">
                          <a:effectLst/>
                          <a:latin typeface="Times New Roman"/>
                          <a:ea typeface="Times New Roman"/>
                          <a:cs typeface="Times New Roman"/>
                        </a:rPr>
                        <a:t>) =</a:t>
                      </a:r>
                      <a:endParaRPr lang="en-AU" sz="1100">
                        <a:effectLst/>
                        <a:latin typeface="Calibri"/>
                        <a:ea typeface="Calibri"/>
                        <a:cs typeface="Times New Roman"/>
                      </a:endParaRPr>
                    </a:p>
                  </a:txBody>
                  <a:tcPr marL="67767" marR="67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200" b="1">
                          <a:effectLst/>
                          <a:latin typeface="Times New Roman"/>
                          <a:ea typeface="Times New Roman"/>
                          <a:cs typeface="Times New Roman"/>
                        </a:rPr>
                        <a:t>= 35.69 + 1.89</a:t>
                      </a:r>
                      <a:endParaRPr lang="en-AU" sz="1100">
                        <a:effectLst/>
                        <a:latin typeface="Calibri"/>
                        <a:ea typeface="Calibri"/>
                        <a:cs typeface="Times New Roman"/>
                      </a:endParaRPr>
                    </a:p>
                    <a:p>
                      <a:pPr>
                        <a:lnSpc>
                          <a:spcPct val="115000"/>
                        </a:lnSpc>
                        <a:spcAft>
                          <a:spcPts val="0"/>
                        </a:spcAft>
                      </a:pPr>
                      <a:r>
                        <a:rPr lang="en-AU" sz="1200" b="1">
                          <a:effectLst/>
                          <a:latin typeface="Times New Roman"/>
                          <a:ea typeface="Times New Roman"/>
                          <a:cs typeface="Times New Roman"/>
                        </a:rPr>
                        <a:t>= 37.6 (37.575)</a:t>
                      </a:r>
                      <a:endParaRPr lang="en-AU" sz="1100">
                        <a:effectLst/>
                        <a:latin typeface="Calibri"/>
                        <a:ea typeface="Calibri"/>
                        <a:cs typeface="Times New Roman"/>
                      </a:endParaRPr>
                    </a:p>
                    <a:p>
                      <a:pPr>
                        <a:lnSpc>
                          <a:spcPct val="115000"/>
                        </a:lnSpc>
                        <a:spcAft>
                          <a:spcPts val="0"/>
                        </a:spcAft>
                      </a:pPr>
                      <a:r>
                        <a:rPr lang="en-AU" sz="1200" b="1">
                          <a:effectLst/>
                          <a:latin typeface="Times New Roman"/>
                          <a:ea typeface="Times New Roman"/>
                          <a:cs typeface="Times New Roman"/>
                        </a:rPr>
                        <a:t>million</a:t>
                      </a:r>
                      <a:endParaRPr lang="en-AU" sz="1100">
                        <a:effectLst/>
                        <a:latin typeface="Calibri"/>
                        <a:ea typeface="Calibri"/>
                        <a:cs typeface="Times New Roman"/>
                      </a:endParaRPr>
                    </a:p>
                  </a:txBody>
                  <a:tcPr marL="67767" marR="67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200">
                          <a:effectLst/>
                          <a:latin typeface="Times New Roman"/>
                          <a:ea typeface="Times New Roman"/>
                          <a:cs typeface="Times New Roman"/>
                        </a:rPr>
                        <a:t> </a:t>
                      </a:r>
                      <a:endParaRPr lang="en-AU" sz="1100">
                        <a:effectLst/>
                        <a:latin typeface="Calibri"/>
                        <a:ea typeface="Calibri"/>
                        <a:cs typeface="Times New Roman"/>
                      </a:endParaRPr>
                    </a:p>
                  </a:txBody>
                  <a:tcPr marL="67767" marR="67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200" dirty="0">
                          <a:effectLst/>
                          <a:latin typeface="Times New Roman"/>
                          <a:ea typeface="Times New Roman"/>
                          <a:cs typeface="Times New Roman"/>
                        </a:rPr>
                        <a:t> </a:t>
                      </a:r>
                      <a:endParaRPr lang="en-AU" sz="1100" dirty="0">
                        <a:effectLst/>
                        <a:latin typeface="Calibri"/>
                        <a:ea typeface="Calibri"/>
                        <a:cs typeface="Times New Roman"/>
                      </a:endParaRPr>
                    </a:p>
                  </a:txBody>
                  <a:tcPr marL="67767" marR="67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3547026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772400" cy="609600"/>
          </a:xfrm>
        </p:spPr>
        <p:txBody>
          <a:bodyPr/>
          <a:lstStyle/>
          <a:p>
            <a:r>
              <a:rPr lang="en-AU" i="1" dirty="0" smtClean="0"/>
              <a:t>Review</a:t>
            </a:r>
            <a:endParaRPr lang="en-AU" i="1" dirty="0"/>
          </a:p>
        </p:txBody>
      </p:sp>
      <p:sp>
        <p:nvSpPr>
          <p:cNvPr id="3" name="Content Placeholder 2"/>
          <p:cNvSpPr>
            <a:spLocks noGrp="1"/>
          </p:cNvSpPr>
          <p:nvPr>
            <p:ph idx="1"/>
          </p:nvPr>
        </p:nvSpPr>
        <p:spPr>
          <a:xfrm>
            <a:off x="914400" y="1219200"/>
            <a:ext cx="7772400" cy="5136360"/>
          </a:xfrm>
        </p:spPr>
        <p:txBody>
          <a:bodyPr>
            <a:normAutofit fontScale="62500" lnSpcReduction="20000"/>
          </a:bodyPr>
          <a:lstStyle/>
          <a:p>
            <a:pPr marL="38100" algn="just">
              <a:lnSpc>
                <a:spcPct val="200000"/>
              </a:lnSpc>
              <a:spcAft>
                <a:spcPts val="1000"/>
              </a:spcAft>
            </a:pPr>
            <a:r>
              <a:rPr lang="en-AU" sz="3200" dirty="0">
                <a:latin typeface="Times New Roman"/>
                <a:ea typeface="Times New Roman"/>
                <a:cs typeface="Times New Roman"/>
              </a:rPr>
              <a:t>We have now developed four methods of discounting cash flows aimed at project valuation: </a:t>
            </a:r>
            <a:endParaRPr lang="en-AU" sz="3200" dirty="0" smtClean="0">
              <a:latin typeface="Times New Roman"/>
              <a:ea typeface="Times New Roman"/>
              <a:cs typeface="Times New Roman"/>
            </a:endParaRPr>
          </a:p>
          <a:p>
            <a:pPr marL="38100" algn="just">
              <a:lnSpc>
                <a:spcPct val="200000"/>
              </a:lnSpc>
              <a:spcAft>
                <a:spcPts val="1000"/>
              </a:spcAft>
            </a:pPr>
            <a:r>
              <a:rPr lang="en-AU" sz="3200" dirty="0" smtClean="0">
                <a:latin typeface="Times New Roman"/>
                <a:ea typeface="Times New Roman"/>
                <a:cs typeface="Times New Roman"/>
              </a:rPr>
              <a:t>(</a:t>
            </a:r>
            <a:r>
              <a:rPr lang="en-AU" sz="3200" dirty="0">
                <a:latin typeface="Times New Roman"/>
                <a:ea typeface="Times New Roman"/>
                <a:cs typeface="Times New Roman"/>
              </a:rPr>
              <a:t>1) the cash flow to equity (</a:t>
            </a:r>
            <a:r>
              <a:rPr lang="en-AU" sz="3200" i="1" dirty="0" err="1">
                <a:latin typeface="Times New Roman"/>
                <a:ea typeface="Times New Roman"/>
                <a:cs typeface="Times New Roman"/>
              </a:rPr>
              <a:t>CFE</a:t>
            </a:r>
            <a:r>
              <a:rPr lang="en-AU" sz="3200" dirty="0">
                <a:latin typeface="Times New Roman"/>
                <a:ea typeface="Times New Roman"/>
                <a:cs typeface="Times New Roman"/>
              </a:rPr>
              <a:t>) or discounting of dividends approach </a:t>
            </a:r>
            <a:endParaRPr lang="en-AU" sz="3200" dirty="0" smtClean="0">
              <a:latin typeface="Times New Roman"/>
              <a:ea typeface="Times New Roman"/>
              <a:cs typeface="Times New Roman"/>
            </a:endParaRPr>
          </a:p>
          <a:p>
            <a:pPr marL="38100" algn="just">
              <a:lnSpc>
                <a:spcPct val="200000"/>
              </a:lnSpc>
              <a:spcAft>
                <a:spcPts val="1000"/>
              </a:spcAft>
            </a:pPr>
            <a:r>
              <a:rPr lang="en-AU" sz="3200" dirty="0" smtClean="0">
                <a:latin typeface="Times New Roman"/>
                <a:ea typeface="Times New Roman"/>
                <a:cs typeface="Times New Roman"/>
              </a:rPr>
              <a:t>(</a:t>
            </a:r>
            <a:r>
              <a:rPr lang="en-AU" sz="3200" dirty="0">
                <a:latin typeface="Times New Roman"/>
                <a:ea typeface="Times New Roman"/>
                <a:cs typeface="Times New Roman"/>
              </a:rPr>
              <a:t>2) the </a:t>
            </a:r>
            <a:r>
              <a:rPr lang="en-AU" sz="3200" i="1" dirty="0" err="1">
                <a:latin typeface="Times New Roman"/>
                <a:ea typeface="Times New Roman"/>
                <a:cs typeface="Times New Roman"/>
              </a:rPr>
              <a:t>WACC</a:t>
            </a:r>
            <a:r>
              <a:rPr lang="en-AU" sz="3200" dirty="0">
                <a:latin typeface="Times New Roman"/>
                <a:ea typeface="Times New Roman"/>
                <a:cs typeface="Times New Roman"/>
              </a:rPr>
              <a:t> </a:t>
            </a:r>
            <a:r>
              <a:rPr lang="en-AU" sz="3200" dirty="0" smtClean="0">
                <a:latin typeface="Times New Roman"/>
                <a:ea typeface="Times New Roman"/>
                <a:cs typeface="Times New Roman"/>
              </a:rPr>
              <a:t>approach</a:t>
            </a:r>
          </a:p>
          <a:p>
            <a:pPr marL="38100" algn="just">
              <a:lnSpc>
                <a:spcPct val="200000"/>
              </a:lnSpc>
              <a:spcAft>
                <a:spcPts val="1000"/>
              </a:spcAft>
            </a:pPr>
            <a:r>
              <a:rPr lang="en-AU" sz="3200" dirty="0" smtClean="0">
                <a:latin typeface="Times New Roman"/>
                <a:ea typeface="Times New Roman"/>
                <a:cs typeface="Times New Roman"/>
              </a:rPr>
              <a:t>(</a:t>
            </a:r>
            <a:r>
              <a:rPr lang="en-AU" sz="3200" dirty="0">
                <a:latin typeface="Times New Roman"/>
                <a:ea typeface="Times New Roman"/>
                <a:cs typeface="Times New Roman"/>
              </a:rPr>
              <a:t>3) the adjusted present value (</a:t>
            </a:r>
            <a:r>
              <a:rPr lang="en-AU" sz="3200" i="1" dirty="0" err="1">
                <a:latin typeface="Times New Roman"/>
                <a:ea typeface="Times New Roman"/>
                <a:cs typeface="Times New Roman"/>
              </a:rPr>
              <a:t>APV</a:t>
            </a:r>
            <a:r>
              <a:rPr lang="en-AU" sz="3200" dirty="0" smtClean="0">
                <a:latin typeface="Times New Roman"/>
                <a:ea typeface="Times New Roman"/>
                <a:cs typeface="Times New Roman"/>
              </a:rPr>
              <a:t>)</a:t>
            </a:r>
          </a:p>
          <a:p>
            <a:pPr marL="38100" algn="just">
              <a:lnSpc>
                <a:spcPct val="200000"/>
              </a:lnSpc>
              <a:spcAft>
                <a:spcPts val="1000"/>
              </a:spcAft>
            </a:pPr>
            <a:r>
              <a:rPr lang="en-AU" sz="3200" dirty="0" smtClean="0">
                <a:latin typeface="Times New Roman"/>
                <a:ea typeface="Times New Roman"/>
                <a:cs typeface="Times New Roman"/>
              </a:rPr>
              <a:t>(</a:t>
            </a:r>
            <a:r>
              <a:rPr lang="en-AU" sz="3200" dirty="0">
                <a:latin typeface="Times New Roman"/>
                <a:ea typeface="Times New Roman"/>
                <a:cs typeface="Times New Roman"/>
              </a:rPr>
              <a:t>4) the capital cash flow (</a:t>
            </a:r>
            <a:r>
              <a:rPr lang="en-AU" sz="3200" i="1" dirty="0" err="1">
                <a:latin typeface="Times New Roman"/>
                <a:ea typeface="Times New Roman"/>
                <a:cs typeface="Times New Roman"/>
              </a:rPr>
              <a:t>CCF</a:t>
            </a:r>
            <a:r>
              <a:rPr lang="en-AU" sz="3200" dirty="0">
                <a:latin typeface="Times New Roman"/>
                <a:ea typeface="Times New Roman"/>
                <a:cs typeface="Times New Roman"/>
              </a:rPr>
              <a:t>) methods in this chapter. </a:t>
            </a:r>
            <a:endParaRPr lang="en-AU" dirty="0"/>
          </a:p>
        </p:txBody>
      </p:sp>
    </p:spTree>
    <p:extLst>
      <p:ext uri="{BB962C8B-B14F-4D97-AF65-F5344CB8AC3E}">
        <p14:creationId xmlns:p14="http://schemas.microsoft.com/office/powerpoint/2010/main" val="61649314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ircle(in)">
                                      <p:cBhvr>
                                        <p:cTn id="18"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smtClean="0">
                <a:solidFill>
                  <a:srgbClr val="DBF5F9">
                    <a:satMod val="200000"/>
                  </a:srgbClr>
                </a:solidFill>
              </a:rPr>
              <a:t>Review (</a:t>
            </a:r>
            <a:r>
              <a:rPr lang="en-AU" i="1" dirty="0" err="1" smtClean="0">
                <a:solidFill>
                  <a:srgbClr val="DBF5F9">
                    <a:satMod val="200000"/>
                  </a:srgbClr>
                </a:solidFill>
              </a:rPr>
              <a:t>cont</a:t>
            </a:r>
            <a:r>
              <a:rPr lang="en-AU" i="1" dirty="0" smtClean="0">
                <a:solidFill>
                  <a:srgbClr val="DBF5F9">
                    <a:satMod val="200000"/>
                  </a:srgbClr>
                </a:solidFill>
              </a:rPr>
              <a:t>)</a:t>
            </a:r>
            <a:endParaRPr lang="en-AU" dirty="0"/>
          </a:p>
        </p:txBody>
      </p:sp>
      <p:sp>
        <p:nvSpPr>
          <p:cNvPr id="3" name="Content Placeholder 2"/>
          <p:cNvSpPr>
            <a:spLocks noGrp="1"/>
          </p:cNvSpPr>
          <p:nvPr>
            <p:ph idx="1"/>
          </p:nvPr>
        </p:nvSpPr>
        <p:spPr>
          <a:xfrm>
            <a:off x="838200" y="1371600"/>
            <a:ext cx="7620000" cy="4983960"/>
          </a:xfrm>
        </p:spPr>
        <p:txBody>
          <a:bodyPr>
            <a:normAutofit fontScale="92500" lnSpcReduction="20000"/>
          </a:bodyPr>
          <a:lstStyle/>
          <a:p>
            <a:pPr marL="38100" lvl="0" algn="just">
              <a:lnSpc>
                <a:spcPct val="200000"/>
              </a:lnSpc>
              <a:spcAft>
                <a:spcPts val="1000"/>
              </a:spcAft>
              <a:buClr>
                <a:srgbClr val="DBF5F9"/>
              </a:buClr>
            </a:pPr>
            <a:r>
              <a:rPr lang="en-AU" sz="2400" dirty="0" smtClean="0">
                <a:solidFill>
                  <a:prstClr val="white"/>
                </a:solidFill>
                <a:latin typeface="Times New Roman"/>
                <a:ea typeface="Times New Roman"/>
                <a:cs typeface="Times New Roman"/>
              </a:rPr>
              <a:t>Agreeably, the four methods are algebraically consistent with each other. </a:t>
            </a:r>
          </a:p>
          <a:p>
            <a:pPr marL="38100" lvl="0" algn="just">
              <a:lnSpc>
                <a:spcPct val="200000"/>
              </a:lnSpc>
              <a:spcAft>
                <a:spcPts val="1000"/>
              </a:spcAft>
              <a:buClr>
                <a:srgbClr val="DBF5F9"/>
              </a:buClr>
            </a:pPr>
            <a:r>
              <a:rPr lang="en-AU" sz="2000" dirty="0">
                <a:solidFill>
                  <a:prstClr val="white"/>
                </a:solidFill>
                <a:latin typeface="Times New Roman"/>
                <a:ea typeface="Times New Roman"/>
                <a:cs typeface="Times New Roman"/>
              </a:rPr>
              <a:t>We recall from Chapter 9, that the </a:t>
            </a:r>
            <a:r>
              <a:rPr lang="en-AU" sz="2000" i="1" dirty="0" err="1">
                <a:solidFill>
                  <a:prstClr val="white"/>
                </a:solidFill>
                <a:latin typeface="Times New Roman"/>
                <a:ea typeface="Times New Roman"/>
                <a:cs typeface="Times New Roman"/>
              </a:rPr>
              <a:t>WACC</a:t>
            </a:r>
            <a:r>
              <a:rPr lang="en-AU" sz="2000" dirty="0">
                <a:solidFill>
                  <a:prstClr val="white"/>
                </a:solidFill>
                <a:latin typeface="Times New Roman"/>
                <a:ea typeface="Times New Roman"/>
                <a:cs typeface="Times New Roman"/>
              </a:rPr>
              <a:t> method represents the industry-favoured approach to </a:t>
            </a:r>
            <a:r>
              <a:rPr lang="en-AU" sz="2000" dirty="0" smtClean="0">
                <a:solidFill>
                  <a:prstClr val="white"/>
                </a:solidFill>
                <a:latin typeface="Times New Roman"/>
                <a:ea typeface="Times New Roman"/>
                <a:cs typeface="Times New Roman"/>
              </a:rPr>
              <a:t>discounting – provided the calculations are presented with the </a:t>
            </a:r>
            <a:r>
              <a:rPr lang="en-AU" sz="2000" dirty="0">
                <a:solidFill>
                  <a:prstClr val="white"/>
                </a:solidFill>
                <a:latin typeface="Times New Roman"/>
                <a:ea typeface="Times New Roman"/>
                <a:cs typeface="Times New Roman"/>
              </a:rPr>
              <a:t>project </a:t>
            </a:r>
            <a:r>
              <a:rPr lang="en-AU" sz="2000" i="1" dirty="0" err="1">
                <a:solidFill>
                  <a:prstClr val="white"/>
                </a:solidFill>
                <a:latin typeface="Times New Roman"/>
                <a:ea typeface="Times New Roman"/>
                <a:cs typeface="Times New Roman"/>
              </a:rPr>
              <a:t>NPV</a:t>
            </a:r>
            <a:r>
              <a:rPr lang="en-AU" sz="2000" dirty="0">
                <a:solidFill>
                  <a:prstClr val="white"/>
                </a:solidFill>
                <a:latin typeface="Times New Roman"/>
                <a:ea typeface="Times New Roman"/>
                <a:cs typeface="Times New Roman"/>
              </a:rPr>
              <a:t> </a:t>
            </a:r>
            <a:r>
              <a:rPr lang="en-AU" sz="2000" i="1" dirty="0">
                <a:solidFill>
                  <a:prstClr val="white"/>
                </a:solidFill>
                <a:latin typeface="Times New Roman"/>
                <a:ea typeface="Times New Roman"/>
                <a:cs typeface="Times New Roman"/>
              </a:rPr>
              <a:t>as a function of</a:t>
            </a:r>
            <a:r>
              <a:rPr lang="en-AU" sz="2000" dirty="0">
                <a:solidFill>
                  <a:prstClr val="white"/>
                </a:solidFill>
                <a:latin typeface="Times New Roman"/>
                <a:ea typeface="Times New Roman"/>
                <a:cs typeface="Times New Roman"/>
              </a:rPr>
              <a:t> both (</a:t>
            </a:r>
            <a:r>
              <a:rPr lang="en-AU" sz="2000" i="1" dirty="0" err="1">
                <a:solidFill>
                  <a:prstClr val="white"/>
                </a:solidFill>
                <a:latin typeface="Times New Roman"/>
                <a:ea typeface="Times New Roman"/>
                <a:cs typeface="Times New Roman"/>
              </a:rPr>
              <a:t>i</a:t>
            </a:r>
            <a:r>
              <a:rPr lang="en-AU" sz="2000" dirty="0">
                <a:solidFill>
                  <a:prstClr val="white"/>
                </a:solidFill>
                <a:latin typeface="Times New Roman"/>
                <a:ea typeface="Times New Roman"/>
                <a:cs typeface="Times New Roman"/>
              </a:rPr>
              <a:t>) the discount rate and (</a:t>
            </a:r>
            <a:r>
              <a:rPr lang="en-AU" sz="2000" i="1" dirty="0">
                <a:solidFill>
                  <a:prstClr val="white"/>
                </a:solidFill>
                <a:latin typeface="Times New Roman"/>
                <a:ea typeface="Times New Roman"/>
                <a:cs typeface="Times New Roman"/>
              </a:rPr>
              <a:t>ii</a:t>
            </a:r>
            <a:r>
              <a:rPr lang="en-AU" sz="2000" dirty="0">
                <a:solidFill>
                  <a:prstClr val="white"/>
                </a:solidFill>
                <a:latin typeface="Times New Roman"/>
                <a:ea typeface="Times New Roman"/>
                <a:cs typeface="Times New Roman"/>
              </a:rPr>
              <a:t>) variation in the key input </a:t>
            </a:r>
            <a:r>
              <a:rPr lang="en-AU" sz="2000" dirty="0" smtClean="0">
                <a:solidFill>
                  <a:prstClr val="white"/>
                </a:solidFill>
                <a:latin typeface="Times New Roman"/>
                <a:ea typeface="Times New Roman"/>
                <a:cs typeface="Times New Roman"/>
              </a:rPr>
              <a:t>variables (rather </a:t>
            </a:r>
            <a:r>
              <a:rPr lang="en-AU" sz="2000" dirty="0">
                <a:solidFill>
                  <a:prstClr val="white"/>
                </a:solidFill>
                <a:latin typeface="Times New Roman"/>
                <a:ea typeface="Times New Roman"/>
                <a:cs typeface="Times New Roman"/>
              </a:rPr>
              <a:t>than to commit to particular </a:t>
            </a:r>
            <a:r>
              <a:rPr lang="en-AU" sz="2000" dirty="0" smtClean="0">
                <a:solidFill>
                  <a:prstClr val="white"/>
                </a:solidFill>
                <a:latin typeface="Times New Roman"/>
                <a:ea typeface="Times New Roman"/>
                <a:cs typeface="Times New Roman"/>
              </a:rPr>
              <a:t>values). </a:t>
            </a:r>
            <a:r>
              <a:rPr lang="en-AU" sz="2000" dirty="0">
                <a:solidFill>
                  <a:prstClr val="white"/>
                </a:solidFill>
                <a:latin typeface="Times New Roman"/>
                <a:ea typeface="Times New Roman"/>
                <a:cs typeface="Times New Roman"/>
              </a:rPr>
              <a:t>Such approach can of course be applied to the other methods.</a:t>
            </a:r>
            <a:endParaRPr lang="en-AU" sz="2000" dirty="0">
              <a:solidFill>
                <a:prstClr val="white"/>
              </a:solidFill>
              <a:latin typeface="Calibri"/>
              <a:ea typeface="Calibri"/>
              <a:cs typeface="Times New Roman"/>
            </a:endParaRPr>
          </a:p>
          <a:p>
            <a:pPr marL="0" lvl="0" indent="0" algn="just">
              <a:lnSpc>
                <a:spcPct val="200000"/>
              </a:lnSpc>
              <a:spcAft>
                <a:spcPts val="1000"/>
              </a:spcAft>
              <a:buClr>
                <a:srgbClr val="DBF5F9"/>
              </a:buClr>
              <a:buNone/>
            </a:pPr>
            <a:endParaRPr lang="en-AU" dirty="0"/>
          </a:p>
        </p:txBody>
      </p:sp>
    </p:spTree>
    <p:extLst>
      <p:ext uri="{BB962C8B-B14F-4D97-AF65-F5344CB8AC3E}">
        <p14:creationId xmlns:p14="http://schemas.microsoft.com/office/powerpoint/2010/main" val="6458725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97222"/>
            <a:ext cx="9220200" cy="7055222"/>
          </a:xfrm>
        </p:spPr>
      </p:pic>
    </p:spTree>
    <p:extLst>
      <p:ext uri="{BB962C8B-B14F-4D97-AF65-F5344CB8AC3E}">
        <p14:creationId xmlns:p14="http://schemas.microsoft.com/office/powerpoint/2010/main" val="206957584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12064"/>
            <a:ext cx="8382000" cy="630936"/>
          </a:xfrm>
        </p:spPr>
        <p:txBody>
          <a:bodyPr/>
          <a:lstStyle/>
          <a:p>
            <a:r>
              <a:rPr lang="en-AU" sz="3200" dirty="0" smtClean="0"/>
              <a:t>Two new approaches to discounting cash flows</a:t>
            </a:r>
            <a:endParaRPr lang="en-AU" sz="3200" dirty="0"/>
          </a:p>
        </p:txBody>
      </p:sp>
      <p:sp>
        <p:nvSpPr>
          <p:cNvPr id="3" name="Content Placeholder 2"/>
          <p:cNvSpPr>
            <a:spLocks noGrp="1"/>
          </p:cNvSpPr>
          <p:nvPr>
            <p:ph idx="1"/>
          </p:nvPr>
        </p:nvSpPr>
        <p:spPr>
          <a:xfrm>
            <a:off x="914400" y="1447800"/>
            <a:ext cx="7772400" cy="4907760"/>
          </a:xfrm>
        </p:spPr>
        <p:txBody>
          <a:bodyPr>
            <a:normAutofit fontScale="55000" lnSpcReduction="20000"/>
          </a:bodyPr>
          <a:lstStyle/>
          <a:p>
            <a:pPr algn="just">
              <a:lnSpc>
                <a:spcPct val="200000"/>
              </a:lnSpc>
              <a:spcAft>
                <a:spcPts val="0"/>
              </a:spcAft>
            </a:pPr>
            <a:r>
              <a:rPr lang="en-AU" sz="3200" dirty="0" smtClean="0">
                <a:latin typeface="Times New Roman"/>
                <a:ea typeface="Times New Roman"/>
                <a:cs typeface="Times New Roman"/>
              </a:rPr>
              <a:t>(</a:t>
            </a:r>
            <a:r>
              <a:rPr lang="en-AU" sz="3200" dirty="0">
                <a:latin typeface="Times New Roman"/>
                <a:ea typeface="Times New Roman"/>
                <a:cs typeface="Times New Roman"/>
              </a:rPr>
              <a:t>1)  the </a:t>
            </a:r>
            <a:r>
              <a:rPr lang="en-AU" sz="3200" i="1" dirty="0">
                <a:latin typeface="Times New Roman"/>
                <a:ea typeface="Times New Roman"/>
                <a:cs typeface="Times New Roman"/>
              </a:rPr>
              <a:t>adjusted present value</a:t>
            </a:r>
            <a:r>
              <a:rPr lang="en-AU" sz="3200" dirty="0">
                <a:latin typeface="Times New Roman"/>
                <a:ea typeface="Times New Roman"/>
                <a:cs typeface="Times New Roman"/>
              </a:rPr>
              <a:t> or </a:t>
            </a:r>
            <a:r>
              <a:rPr lang="en-AU" sz="3200" i="1" dirty="0" err="1">
                <a:latin typeface="Times New Roman"/>
                <a:ea typeface="Times New Roman"/>
                <a:cs typeface="Times New Roman"/>
              </a:rPr>
              <a:t>APV</a:t>
            </a:r>
            <a:r>
              <a:rPr lang="en-AU" sz="3200" dirty="0">
                <a:latin typeface="Times New Roman"/>
                <a:ea typeface="Times New Roman"/>
                <a:cs typeface="Times New Roman"/>
              </a:rPr>
              <a:t> </a:t>
            </a:r>
            <a:r>
              <a:rPr lang="en-AU" sz="3200" dirty="0" smtClean="0">
                <a:latin typeface="Times New Roman"/>
                <a:ea typeface="Times New Roman"/>
                <a:cs typeface="Times New Roman"/>
              </a:rPr>
              <a:t>method </a:t>
            </a:r>
            <a:endParaRPr lang="en-AU" sz="2800" dirty="0">
              <a:latin typeface="Calibri"/>
              <a:ea typeface="Calibri"/>
              <a:cs typeface="Times New Roman"/>
            </a:endParaRPr>
          </a:p>
          <a:p>
            <a:pPr algn="just">
              <a:lnSpc>
                <a:spcPct val="200000"/>
              </a:lnSpc>
              <a:spcAft>
                <a:spcPts val="0"/>
              </a:spcAft>
            </a:pPr>
            <a:r>
              <a:rPr lang="en-AU" sz="3200" dirty="0" smtClean="0">
                <a:latin typeface="Times New Roman"/>
                <a:ea typeface="Times New Roman"/>
                <a:cs typeface="Times New Roman"/>
              </a:rPr>
              <a:t>is </a:t>
            </a:r>
            <a:r>
              <a:rPr lang="en-AU" sz="3200" dirty="0">
                <a:latin typeface="Times New Roman"/>
                <a:ea typeface="Times New Roman"/>
                <a:cs typeface="Times New Roman"/>
              </a:rPr>
              <a:t>designed to isolate the implications of the project’s capital structure, so that the project can be considered independently of </a:t>
            </a:r>
            <a:r>
              <a:rPr lang="en-AU" sz="3200" dirty="0" smtClean="0">
                <a:latin typeface="Times New Roman"/>
                <a:ea typeface="Times New Roman"/>
                <a:cs typeface="Times New Roman"/>
              </a:rPr>
              <a:t>debt, which is then followed by an </a:t>
            </a:r>
            <a:r>
              <a:rPr lang="en-AU" sz="3200" dirty="0">
                <a:latin typeface="Times New Roman"/>
                <a:ea typeface="Times New Roman"/>
                <a:cs typeface="Times New Roman"/>
              </a:rPr>
              <a:t>independent assessment of the corporate tax advantages of debt. </a:t>
            </a:r>
            <a:endParaRPr lang="en-AU" sz="2800" dirty="0">
              <a:latin typeface="Calibri"/>
              <a:ea typeface="Calibri"/>
              <a:cs typeface="Times New Roman"/>
            </a:endParaRPr>
          </a:p>
          <a:p>
            <a:pPr algn="just">
              <a:lnSpc>
                <a:spcPct val="200000"/>
              </a:lnSpc>
              <a:spcAft>
                <a:spcPts val="0"/>
              </a:spcAft>
            </a:pPr>
            <a:r>
              <a:rPr lang="en-AU" sz="3200" dirty="0">
                <a:latin typeface="Times New Roman"/>
                <a:ea typeface="Times New Roman"/>
                <a:cs typeface="Times New Roman"/>
              </a:rPr>
              <a:t>(2)  the </a:t>
            </a:r>
            <a:r>
              <a:rPr lang="en-AU" sz="3200" i="1" dirty="0">
                <a:latin typeface="Times New Roman"/>
                <a:ea typeface="Times New Roman"/>
                <a:cs typeface="Times New Roman"/>
              </a:rPr>
              <a:t>capital cash flow</a:t>
            </a:r>
            <a:r>
              <a:rPr lang="en-AU" sz="3200" dirty="0">
                <a:latin typeface="Times New Roman"/>
                <a:ea typeface="Times New Roman"/>
                <a:cs typeface="Times New Roman"/>
              </a:rPr>
              <a:t> (</a:t>
            </a:r>
            <a:r>
              <a:rPr lang="en-AU" sz="3200" i="1" dirty="0" err="1">
                <a:latin typeface="Times New Roman"/>
                <a:ea typeface="Times New Roman"/>
                <a:cs typeface="Times New Roman"/>
              </a:rPr>
              <a:t>CCF</a:t>
            </a:r>
            <a:r>
              <a:rPr lang="en-AU" sz="3200" dirty="0">
                <a:latin typeface="Times New Roman"/>
                <a:ea typeface="Times New Roman"/>
                <a:cs typeface="Times New Roman"/>
              </a:rPr>
              <a:t>) </a:t>
            </a:r>
            <a:r>
              <a:rPr lang="en-AU" sz="3200" dirty="0" smtClean="0">
                <a:latin typeface="Times New Roman"/>
                <a:ea typeface="Times New Roman"/>
                <a:cs typeface="Times New Roman"/>
              </a:rPr>
              <a:t>method </a:t>
            </a:r>
            <a:endParaRPr lang="en-AU" sz="2800" dirty="0">
              <a:latin typeface="Calibri"/>
              <a:ea typeface="Calibri"/>
              <a:cs typeface="Times New Roman"/>
            </a:endParaRPr>
          </a:p>
          <a:p>
            <a:pPr algn="just">
              <a:lnSpc>
                <a:spcPct val="200000"/>
              </a:lnSpc>
              <a:spcAft>
                <a:spcPts val="0"/>
              </a:spcAft>
            </a:pPr>
            <a:r>
              <a:rPr lang="en-AU" sz="3200" dirty="0" smtClean="0">
                <a:latin typeface="Times New Roman"/>
                <a:ea typeface="Times New Roman"/>
                <a:cs typeface="Times New Roman"/>
              </a:rPr>
              <a:t>allows an </a:t>
            </a:r>
            <a:r>
              <a:rPr lang="en-AU" sz="3200" dirty="0">
                <a:latin typeface="Times New Roman"/>
                <a:ea typeface="Times New Roman"/>
                <a:cs typeface="Times New Roman"/>
              </a:rPr>
              <a:t>explicit assessment of the interest payments incurred by the project in the cash flows, </a:t>
            </a:r>
            <a:r>
              <a:rPr lang="en-AU" sz="3200" dirty="0" smtClean="0">
                <a:latin typeface="Times New Roman"/>
                <a:ea typeface="Times New Roman"/>
                <a:cs typeface="Times New Roman"/>
              </a:rPr>
              <a:t>while also allowing that </a:t>
            </a:r>
            <a:r>
              <a:rPr lang="en-AU" sz="3200" dirty="0">
                <a:latin typeface="Times New Roman"/>
                <a:ea typeface="Times New Roman"/>
                <a:cs typeface="Times New Roman"/>
              </a:rPr>
              <a:t>the discount rate can be assumed independent of leverage.  </a:t>
            </a:r>
            <a:endParaRPr lang="en-AU" sz="2800" dirty="0">
              <a:latin typeface="Calibri"/>
              <a:ea typeface="Calibri"/>
              <a:cs typeface="Times New Roman"/>
            </a:endParaRPr>
          </a:p>
          <a:p>
            <a:endParaRPr lang="en-AU" dirty="0"/>
          </a:p>
        </p:txBody>
      </p:sp>
    </p:spTree>
    <p:extLst>
      <p:ext uri="{BB962C8B-B14F-4D97-AF65-F5344CB8AC3E}">
        <p14:creationId xmlns:p14="http://schemas.microsoft.com/office/powerpoint/2010/main" val="421417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6" presetClass="entr" presetSubtype="16"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12064"/>
            <a:ext cx="8229600" cy="914400"/>
          </a:xfrm>
        </p:spPr>
        <p:txBody>
          <a:bodyPr/>
          <a:lstStyle/>
          <a:p>
            <a:r>
              <a:rPr lang="en-AU" sz="3200" dirty="0">
                <a:solidFill>
                  <a:srgbClr val="DBF5F9">
                    <a:satMod val="200000"/>
                  </a:srgbClr>
                </a:solidFill>
              </a:rPr>
              <a:t>Two new approaches to discounting cash flows</a:t>
            </a:r>
            <a:endParaRPr lang="en-AU" dirty="0"/>
          </a:p>
        </p:txBody>
      </p:sp>
      <p:sp>
        <p:nvSpPr>
          <p:cNvPr id="3" name="Content Placeholder 2"/>
          <p:cNvSpPr>
            <a:spLocks noGrp="1"/>
          </p:cNvSpPr>
          <p:nvPr>
            <p:ph idx="1"/>
          </p:nvPr>
        </p:nvSpPr>
        <p:spPr/>
        <p:txBody>
          <a:bodyPr>
            <a:normAutofit fontScale="62500" lnSpcReduction="20000"/>
          </a:bodyPr>
          <a:lstStyle/>
          <a:p>
            <a:pPr algn="just">
              <a:lnSpc>
                <a:spcPct val="200000"/>
              </a:lnSpc>
              <a:spcAft>
                <a:spcPts val="0"/>
              </a:spcAft>
            </a:pPr>
            <a:r>
              <a:rPr lang="en-AU" sz="3200" dirty="0">
                <a:latin typeface="Times New Roman"/>
                <a:ea typeface="Times New Roman"/>
                <a:cs typeface="Times New Roman"/>
              </a:rPr>
              <a:t>Both methods have the theoretical advantage of avoiding the circularity of requiring prior knowledge of the value of market equity in the project (which is the objective of the discounting exercise) as an input to the calculation for the required discount </a:t>
            </a:r>
            <a:r>
              <a:rPr lang="en-AU" sz="3200" dirty="0" smtClean="0">
                <a:latin typeface="Times New Roman"/>
                <a:ea typeface="Times New Roman"/>
                <a:cs typeface="Times New Roman"/>
              </a:rPr>
              <a:t>rate. </a:t>
            </a:r>
            <a:r>
              <a:rPr lang="en-AU" sz="3200" dirty="0">
                <a:latin typeface="Times New Roman"/>
                <a:ea typeface="Times New Roman"/>
                <a:cs typeface="Times New Roman"/>
              </a:rPr>
              <a:t>This observation represents a considerable advantage for both methods. Again, the methods can be shown to be algebraically consistent with the discounting of dividends model and the </a:t>
            </a:r>
            <a:r>
              <a:rPr lang="en-AU" sz="3200" i="1" dirty="0" err="1">
                <a:latin typeface="Times New Roman"/>
                <a:ea typeface="Times New Roman"/>
                <a:cs typeface="Times New Roman"/>
              </a:rPr>
              <a:t>WACC</a:t>
            </a:r>
            <a:r>
              <a:rPr lang="en-AU" sz="3200" dirty="0">
                <a:latin typeface="Times New Roman"/>
                <a:ea typeface="Times New Roman"/>
                <a:cs typeface="Times New Roman"/>
              </a:rPr>
              <a:t> </a:t>
            </a:r>
            <a:r>
              <a:rPr lang="en-AU" sz="3200" dirty="0" smtClean="0">
                <a:latin typeface="Times New Roman"/>
                <a:ea typeface="Times New Roman"/>
                <a:cs typeface="Times New Roman"/>
              </a:rPr>
              <a:t>approaches to discounting of Chapter 9. </a:t>
            </a:r>
            <a:endParaRPr lang="en-AU" sz="2800" dirty="0">
              <a:latin typeface="Calibri"/>
              <a:ea typeface="Calibri"/>
              <a:cs typeface="Times New Roman"/>
            </a:endParaRPr>
          </a:p>
          <a:p>
            <a:endParaRPr lang="en-AU" dirty="0"/>
          </a:p>
        </p:txBody>
      </p:sp>
    </p:spTree>
    <p:extLst>
      <p:ext uri="{BB962C8B-B14F-4D97-AF65-F5344CB8AC3E}">
        <p14:creationId xmlns:p14="http://schemas.microsoft.com/office/powerpoint/2010/main" val="175680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35736"/>
          </a:xfrm>
        </p:spPr>
        <p:txBody>
          <a:bodyPr/>
          <a:lstStyle/>
          <a:p>
            <a:pPr marL="411480" lvl="0" indent="-342900">
              <a:lnSpc>
                <a:spcPct val="200000"/>
              </a:lnSpc>
              <a:spcBef>
                <a:spcPts val="700"/>
              </a:spcBef>
            </a:pPr>
            <a:r>
              <a:rPr lang="en-US" sz="2800" spc="0" dirty="0">
                <a:solidFill>
                  <a:prstClr val="white"/>
                </a:solidFill>
                <a:latin typeface="Times New Roman"/>
                <a:ea typeface="Times New Roman"/>
                <a:cs typeface="Times New Roman"/>
              </a:rPr>
              <a:t>(1) </a:t>
            </a:r>
            <a:r>
              <a:rPr lang="en-US" sz="2800" i="1" spc="0" dirty="0">
                <a:solidFill>
                  <a:prstClr val="white"/>
                </a:solidFill>
                <a:latin typeface="Times New Roman"/>
                <a:ea typeface="Times New Roman"/>
                <a:cs typeface="Times New Roman"/>
              </a:rPr>
              <a:t>the adjusted present value (</a:t>
            </a:r>
            <a:r>
              <a:rPr lang="en-US" sz="2800" i="1" spc="0" dirty="0" err="1">
                <a:solidFill>
                  <a:prstClr val="white"/>
                </a:solidFill>
                <a:latin typeface="Times New Roman"/>
                <a:ea typeface="Times New Roman"/>
                <a:cs typeface="Times New Roman"/>
              </a:rPr>
              <a:t>APV</a:t>
            </a:r>
            <a:r>
              <a:rPr lang="en-US" sz="2800" i="1" spc="0" dirty="0">
                <a:solidFill>
                  <a:prstClr val="white"/>
                </a:solidFill>
                <a:latin typeface="Times New Roman"/>
                <a:ea typeface="Times New Roman"/>
                <a:cs typeface="Times New Roman"/>
              </a:rPr>
              <a:t>) method</a:t>
            </a:r>
            <a:r>
              <a:rPr lang="en-AU" sz="1800" spc="0" dirty="0">
                <a:solidFill>
                  <a:prstClr val="white"/>
                </a:solidFill>
                <a:latin typeface="Calibri"/>
                <a:ea typeface="Calibri"/>
                <a:cs typeface="Times New Roman"/>
              </a:rPr>
              <a:t/>
            </a:r>
            <a:br>
              <a:rPr lang="en-AU" sz="1800" spc="0" dirty="0">
                <a:solidFill>
                  <a:prstClr val="white"/>
                </a:solidFill>
                <a:latin typeface="Calibri"/>
                <a:ea typeface="Calibri"/>
                <a:cs typeface="Times New Roman"/>
              </a:rPr>
            </a:br>
            <a:endParaRPr lang="en-AU" dirty="0"/>
          </a:p>
        </p:txBody>
      </p:sp>
      <p:sp>
        <p:nvSpPr>
          <p:cNvPr id="3" name="Content Placeholder 2"/>
          <p:cNvSpPr>
            <a:spLocks noGrp="1"/>
          </p:cNvSpPr>
          <p:nvPr>
            <p:ph idx="1"/>
          </p:nvPr>
        </p:nvSpPr>
        <p:spPr>
          <a:xfrm>
            <a:off x="914400" y="1524000"/>
            <a:ext cx="7772400" cy="4831560"/>
          </a:xfrm>
        </p:spPr>
        <p:txBody>
          <a:bodyPr>
            <a:normAutofit fontScale="70000" lnSpcReduction="20000"/>
          </a:bodyPr>
          <a:lstStyle/>
          <a:p>
            <a:pPr algn="just">
              <a:lnSpc>
                <a:spcPct val="200000"/>
              </a:lnSpc>
              <a:spcAft>
                <a:spcPts val="0"/>
              </a:spcAft>
            </a:pPr>
            <a:r>
              <a:rPr lang="en-US" sz="3200" dirty="0" smtClean="0">
                <a:latin typeface="Times New Roman"/>
                <a:ea typeface="Times New Roman"/>
                <a:cs typeface="Times New Roman"/>
              </a:rPr>
              <a:t>The </a:t>
            </a:r>
            <a:r>
              <a:rPr lang="en-US" sz="3200" dirty="0">
                <a:latin typeface="Times New Roman"/>
                <a:ea typeface="Times New Roman"/>
                <a:cs typeface="Times New Roman"/>
              </a:rPr>
              <a:t>adjusted present value</a:t>
            </a:r>
            <a:r>
              <a:rPr lang="en-US" sz="3200" i="1" dirty="0">
                <a:latin typeface="Times New Roman"/>
                <a:ea typeface="Times New Roman"/>
                <a:cs typeface="Times New Roman"/>
              </a:rPr>
              <a:t> </a:t>
            </a:r>
            <a:r>
              <a:rPr lang="en-US" sz="3200" dirty="0">
                <a:latin typeface="Times New Roman"/>
                <a:ea typeface="Times New Roman"/>
                <a:cs typeface="Times New Roman"/>
              </a:rPr>
              <a:t>(</a:t>
            </a:r>
            <a:r>
              <a:rPr lang="en-US" sz="3200" i="1" dirty="0" err="1">
                <a:latin typeface="Times New Roman"/>
                <a:ea typeface="Times New Roman"/>
                <a:cs typeface="Times New Roman"/>
              </a:rPr>
              <a:t>APV</a:t>
            </a:r>
            <a:r>
              <a:rPr lang="en-US" sz="3200" dirty="0">
                <a:latin typeface="Times New Roman"/>
                <a:ea typeface="Times New Roman"/>
                <a:cs typeface="Times New Roman"/>
              </a:rPr>
              <a:t>)</a:t>
            </a:r>
            <a:r>
              <a:rPr lang="en-US" sz="3200" i="1" dirty="0">
                <a:latin typeface="Times New Roman"/>
                <a:ea typeface="Times New Roman"/>
                <a:cs typeface="Times New Roman"/>
              </a:rPr>
              <a:t> </a:t>
            </a:r>
            <a:r>
              <a:rPr lang="en-US" sz="3200" dirty="0">
                <a:latin typeface="Times New Roman"/>
                <a:ea typeface="Times New Roman"/>
                <a:cs typeface="Times New Roman"/>
              </a:rPr>
              <a:t>method commences by side-stepping the complexity of debt by discounting the project’s </a:t>
            </a:r>
            <a:r>
              <a:rPr lang="en-US" sz="3200" i="1" dirty="0">
                <a:latin typeface="Times New Roman"/>
                <a:ea typeface="Times New Roman"/>
                <a:cs typeface="Times New Roman"/>
              </a:rPr>
              <a:t>operating free cash flow</a:t>
            </a:r>
            <a:r>
              <a:rPr lang="en-US" sz="3200" dirty="0">
                <a:latin typeface="Times New Roman"/>
                <a:ea typeface="Times New Roman"/>
                <a:cs typeface="Times New Roman"/>
              </a:rPr>
              <a:t> (</a:t>
            </a:r>
            <a:r>
              <a:rPr lang="en-US" sz="3200" i="1" dirty="0" err="1">
                <a:latin typeface="Times New Roman"/>
                <a:ea typeface="Times New Roman"/>
                <a:cs typeface="Times New Roman"/>
              </a:rPr>
              <a:t>FCF</a:t>
            </a:r>
            <a:r>
              <a:rPr lang="en-US" sz="3200" dirty="0">
                <a:latin typeface="Times New Roman"/>
                <a:ea typeface="Times New Roman"/>
                <a:cs typeface="Times New Roman"/>
              </a:rPr>
              <a:t>) available to shareholders – which as we observed in </a:t>
            </a:r>
            <a:r>
              <a:rPr lang="en-US" sz="3200" dirty="0" err="1">
                <a:latin typeface="Times New Roman"/>
                <a:ea typeface="Times New Roman"/>
                <a:cs typeface="Times New Roman"/>
              </a:rPr>
              <a:t>Eqn</a:t>
            </a:r>
            <a:r>
              <a:rPr lang="en-US" sz="3200" dirty="0">
                <a:latin typeface="Times New Roman"/>
                <a:ea typeface="Times New Roman"/>
                <a:cs typeface="Times New Roman"/>
              </a:rPr>
              <a:t> 9.3 is defined by assuming that the project has </a:t>
            </a:r>
            <a:r>
              <a:rPr lang="en-US" sz="3200" i="1" dirty="0">
                <a:latin typeface="Times New Roman"/>
                <a:ea typeface="Times New Roman"/>
                <a:cs typeface="Times New Roman"/>
              </a:rPr>
              <a:t>no debt</a:t>
            </a:r>
            <a:r>
              <a:rPr lang="en-US" sz="3200" dirty="0">
                <a:latin typeface="Times New Roman"/>
                <a:ea typeface="Times New Roman"/>
                <a:cs typeface="Times New Roman"/>
              </a:rPr>
              <a:t>:</a:t>
            </a:r>
            <a:endParaRPr lang="en-AU" sz="2800" dirty="0">
              <a:latin typeface="Calibri"/>
              <a:ea typeface="Calibri"/>
              <a:cs typeface="Times New Roman"/>
            </a:endParaRPr>
          </a:p>
          <a:p>
            <a:pPr algn="just">
              <a:lnSpc>
                <a:spcPct val="200000"/>
              </a:lnSpc>
              <a:spcAft>
                <a:spcPts val="0"/>
              </a:spcAft>
            </a:pPr>
            <a:r>
              <a:rPr lang="en-US" sz="3200" i="1" dirty="0" smtClean="0">
                <a:latin typeface="Times New Roman"/>
                <a:ea typeface="Calibri"/>
                <a:cs typeface="Times New Roman"/>
              </a:rPr>
              <a:t>                   </a:t>
            </a:r>
            <a:r>
              <a:rPr lang="en-US" sz="3200" i="1" dirty="0" err="1" smtClean="0">
                <a:latin typeface="Times New Roman"/>
                <a:ea typeface="Calibri"/>
                <a:cs typeface="Times New Roman"/>
              </a:rPr>
              <a:t>FCF</a:t>
            </a:r>
            <a:r>
              <a:rPr lang="en-US" sz="3200" dirty="0" smtClean="0">
                <a:latin typeface="Times New Roman"/>
                <a:ea typeface="Calibri"/>
                <a:cs typeface="Times New Roman"/>
              </a:rPr>
              <a:t> </a:t>
            </a:r>
            <a:r>
              <a:rPr lang="en-US" sz="3200" dirty="0">
                <a:latin typeface="Times New Roman"/>
                <a:ea typeface="Calibri"/>
                <a:cs typeface="Times New Roman"/>
              </a:rPr>
              <a:t>= </a:t>
            </a:r>
            <a:r>
              <a:rPr lang="en-US" sz="3200" i="1" dirty="0">
                <a:latin typeface="Times New Roman"/>
                <a:ea typeface="Calibri"/>
                <a:cs typeface="Times New Roman"/>
              </a:rPr>
              <a:t>EBIT</a:t>
            </a:r>
            <a:r>
              <a:rPr lang="en-US" sz="3200" dirty="0">
                <a:latin typeface="Times New Roman"/>
                <a:ea typeface="Calibri"/>
                <a:cs typeface="Times New Roman"/>
              </a:rPr>
              <a:t>(1–</a:t>
            </a:r>
            <a:r>
              <a:rPr lang="en-US" sz="3200" i="1" dirty="0" err="1">
                <a:latin typeface="Times New Roman"/>
                <a:ea typeface="Calibri"/>
                <a:cs typeface="Times New Roman"/>
              </a:rPr>
              <a:t>T</a:t>
            </a:r>
            <a:r>
              <a:rPr lang="en-US" sz="3200" i="1" baseline="-25000" dirty="0" err="1">
                <a:latin typeface="Times New Roman"/>
                <a:ea typeface="Calibri"/>
                <a:cs typeface="Times New Roman"/>
              </a:rPr>
              <a:t>c</a:t>
            </a:r>
            <a:r>
              <a:rPr lang="en-US" sz="3200" dirty="0">
                <a:latin typeface="Times New Roman"/>
                <a:ea typeface="Calibri"/>
                <a:cs typeface="Times New Roman"/>
              </a:rPr>
              <a:t>) + </a:t>
            </a:r>
            <a:r>
              <a:rPr lang="en-US" sz="3200" i="1" dirty="0" err="1">
                <a:latin typeface="Times New Roman"/>
                <a:ea typeface="Calibri"/>
                <a:cs typeface="Times New Roman"/>
              </a:rPr>
              <a:t>DEP&amp;A</a:t>
            </a:r>
            <a:r>
              <a:rPr lang="en-US" sz="3200" dirty="0">
                <a:latin typeface="Times New Roman"/>
                <a:ea typeface="Calibri"/>
                <a:cs typeface="Times New Roman"/>
              </a:rPr>
              <a:t> – </a:t>
            </a:r>
            <a:r>
              <a:rPr lang="en-US" sz="3200" i="1" dirty="0" err="1">
                <a:latin typeface="Times New Roman"/>
                <a:ea typeface="Calibri"/>
                <a:cs typeface="Times New Roman"/>
              </a:rPr>
              <a:t>NINV</a:t>
            </a:r>
            <a:r>
              <a:rPr lang="en-US" sz="3200" i="1" dirty="0">
                <a:latin typeface="Times New Roman"/>
                <a:ea typeface="Calibri"/>
                <a:cs typeface="Times New Roman"/>
              </a:rPr>
              <a:t>                                                         </a:t>
            </a:r>
            <a:endParaRPr lang="en-AU" sz="2800" dirty="0">
              <a:latin typeface="Calibri"/>
              <a:ea typeface="Calibri"/>
              <a:cs typeface="Times New Roman"/>
            </a:endParaRPr>
          </a:p>
          <a:p>
            <a:endParaRPr lang="en-US" sz="3200" dirty="0" smtClean="0">
              <a:latin typeface="Times New Roman"/>
              <a:ea typeface="Times New Roman"/>
            </a:endParaRPr>
          </a:p>
          <a:p>
            <a:r>
              <a:rPr lang="en-US" sz="3200" dirty="0" smtClean="0">
                <a:latin typeface="Times New Roman"/>
                <a:ea typeface="Times New Roman"/>
              </a:rPr>
              <a:t>by </a:t>
            </a:r>
            <a:r>
              <a:rPr lang="en-US" sz="3200" dirty="0">
                <a:latin typeface="Times New Roman"/>
                <a:ea typeface="Times New Roman"/>
              </a:rPr>
              <a:t>the </a:t>
            </a:r>
            <a:r>
              <a:rPr lang="en-US" sz="3200" i="1" dirty="0">
                <a:latin typeface="Times New Roman"/>
                <a:ea typeface="Times New Roman"/>
              </a:rPr>
              <a:t>un</a:t>
            </a:r>
            <a:r>
              <a:rPr lang="en-US" sz="3200" dirty="0">
                <a:latin typeface="Times New Roman"/>
                <a:ea typeface="Times New Roman"/>
              </a:rPr>
              <a:t>levered cost of equity (</a:t>
            </a:r>
            <a:r>
              <a:rPr lang="en-US" sz="3200" i="1" dirty="0" err="1">
                <a:latin typeface="Times New Roman"/>
                <a:ea typeface="Times New Roman"/>
              </a:rPr>
              <a:t>k</a:t>
            </a:r>
            <a:r>
              <a:rPr lang="en-US" sz="3200" i="1" baseline="-25000" dirty="0" err="1">
                <a:latin typeface="Times New Roman"/>
                <a:ea typeface="Times New Roman"/>
              </a:rPr>
              <a:t>U</a:t>
            </a:r>
            <a:r>
              <a:rPr lang="en-US" sz="3200" dirty="0">
                <a:latin typeface="Times New Roman"/>
                <a:ea typeface="Times New Roman"/>
              </a:rPr>
              <a:t>).</a:t>
            </a:r>
            <a:endParaRPr lang="en-AU" dirty="0"/>
          </a:p>
        </p:txBody>
      </p:sp>
    </p:spTree>
    <p:extLst>
      <p:ext uri="{BB962C8B-B14F-4D97-AF65-F5344CB8AC3E}">
        <p14:creationId xmlns:p14="http://schemas.microsoft.com/office/powerpoint/2010/main" val="4018375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par>
                                <p:cTn id="13" presetID="42"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anim calcmode="lin" valueType="num">
                                      <p:cBhvr>
                                        <p:cTn id="1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762000"/>
          </a:xfrm>
        </p:spPr>
        <p:txBody>
          <a:bodyPr/>
          <a:lstStyle/>
          <a:p>
            <a:r>
              <a:rPr lang="en-US" sz="2800" spc="0" dirty="0">
                <a:solidFill>
                  <a:prstClr val="white"/>
                </a:solidFill>
                <a:latin typeface="Times New Roman"/>
                <a:ea typeface="Times New Roman"/>
                <a:cs typeface="Times New Roman"/>
              </a:rPr>
              <a:t>(1) </a:t>
            </a:r>
            <a:r>
              <a:rPr lang="en-US" sz="2800" i="1" spc="0" dirty="0">
                <a:solidFill>
                  <a:prstClr val="white"/>
                </a:solidFill>
                <a:latin typeface="Times New Roman"/>
                <a:ea typeface="Times New Roman"/>
                <a:cs typeface="Times New Roman"/>
              </a:rPr>
              <a:t>the adjusted present value (</a:t>
            </a:r>
            <a:r>
              <a:rPr lang="en-US" sz="2800" i="1" spc="0" dirty="0" err="1">
                <a:solidFill>
                  <a:prstClr val="white"/>
                </a:solidFill>
                <a:latin typeface="Times New Roman"/>
                <a:ea typeface="Times New Roman"/>
                <a:cs typeface="Times New Roman"/>
              </a:rPr>
              <a:t>APV</a:t>
            </a:r>
            <a:r>
              <a:rPr lang="en-US" sz="2800" i="1" spc="0" dirty="0">
                <a:solidFill>
                  <a:prstClr val="white"/>
                </a:solidFill>
                <a:latin typeface="Times New Roman"/>
                <a:ea typeface="Times New Roman"/>
                <a:cs typeface="Times New Roman"/>
              </a:rPr>
              <a:t>) method</a:t>
            </a:r>
            <a:endParaRPr lang="en-AU" dirty="0"/>
          </a:p>
        </p:txBody>
      </p:sp>
      <p:sp>
        <p:nvSpPr>
          <p:cNvPr id="3" name="Content Placeholder 2"/>
          <p:cNvSpPr>
            <a:spLocks noGrp="1"/>
          </p:cNvSpPr>
          <p:nvPr>
            <p:ph idx="1"/>
          </p:nvPr>
        </p:nvSpPr>
        <p:spPr>
          <a:xfrm>
            <a:off x="914400" y="990600"/>
            <a:ext cx="7772400" cy="5791200"/>
          </a:xfrm>
        </p:spPr>
        <p:txBody>
          <a:bodyPr>
            <a:noAutofit/>
          </a:bodyPr>
          <a:lstStyle/>
          <a:p>
            <a:pPr>
              <a:lnSpc>
                <a:spcPct val="220000"/>
              </a:lnSpc>
            </a:pPr>
            <a:r>
              <a:rPr lang="en-US" sz="1600" dirty="0" smtClean="0">
                <a:latin typeface="Times New Roman"/>
                <a:ea typeface="Times New Roman"/>
              </a:rPr>
              <a:t>The </a:t>
            </a:r>
            <a:r>
              <a:rPr lang="en-US" sz="1600" i="1" dirty="0" err="1" smtClean="0">
                <a:latin typeface="Times New Roman"/>
                <a:ea typeface="Times New Roman"/>
              </a:rPr>
              <a:t>APV</a:t>
            </a:r>
            <a:r>
              <a:rPr lang="en-US" sz="1600" dirty="0" smtClean="0">
                <a:latin typeface="Times New Roman"/>
                <a:ea typeface="Times New Roman"/>
              </a:rPr>
              <a:t> method then captures  the </a:t>
            </a:r>
            <a:r>
              <a:rPr lang="en-US" sz="1600" dirty="0">
                <a:latin typeface="Times New Roman"/>
                <a:ea typeface="Times New Roman"/>
              </a:rPr>
              <a:t>implications of debt separately in the </a:t>
            </a:r>
            <a:r>
              <a:rPr lang="en-US" sz="1600" dirty="0" smtClean="0">
                <a:latin typeface="Times New Roman"/>
                <a:ea typeface="Times New Roman"/>
              </a:rPr>
              <a:t>“adjusted </a:t>
            </a:r>
            <a:r>
              <a:rPr lang="en-US" sz="1600" dirty="0">
                <a:latin typeface="Times New Roman"/>
                <a:ea typeface="Times New Roman"/>
              </a:rPr>
              <a:t>present </a:t>
            </a:r>
            <a:r>
              <a:rPr lang="en-US" sz="1600" dirty="0" smtClean="0">
                <a:latin typeface="Times New Roman"/>
                <a:ea typeface="Times New Roman"/>
              </a:rPr>
              <a:t>value” term. </a:t>
            </a:r>
          </a:p>
          <a:p>
            <a:pPr>
              <a:lnSpc>
                <a:spcPct val="220000"/>
              </a:lnSpc>
            </a:pPr>
            <a:r>
              <a:rPr lang="en-US" sz="1600" dirty="0" smtClean="0">
                <a:latin typeface="Times New Roman"/>
                <a:ea typeface="Times New Roman"/>
              </a:rPr>
              <a:t>The outcome is that the method requires input of the free cash </a:t>
            </a:r>
            <a:r>
              <a:rPr lang="en-US" sz="1600" dirty="0">
                <a:latin typeface="Times New Roman"/>
                <a:ea typeface="Times New Roman"/>
              </a:rPr>
              <a:t>flow </a:t>
            </a:r>
            <a:r>
              <a:rPr lang="en-US" sz="1600" dirty="0" smtClean="0">
                <a:latin typeface="Times New Roman"/>
                <a:ea typeface="Times New Roman"/>
              </a:rPr>
              <a:t>(the unlevered cash flow that assumes no debt) and </a:t>
            </a:r>
            <a:r>
              <a:rPr lang="en-US" sz="1600" dirty="0">
                <a:latin typeface="Times New Roman"/>
                <a:ea typeface="Times New Roman"/>
              </a:rPr>
              <a:t>the firm’s </a:t>
            </a:r>
            <a:r>
              <a:rPr lang="en-US" sz="1600" dirty="0" smtClean="0">
                <a:latin typeface="Times New Roman"/>
                <a:ea typeface="Times New Roman"/>
              </a:rPr>
              <a:t>(unlevered) cost </a:t>
            </a:r>
            <a:r>
              <a:rPr lang="en-US" sz="1600" dirty="0">
                <a:latin typeface="Times New Roman"/>
                <a:ea typeface="Times New Roman"/>
              </a:rPr>
              <a:t>of </a:t>
            </a:r>
            <a:r>
              <a:rPr lang="en-US" sz="1600" dirty="0" smtClean="0">
                <a:latin typeface="Times New Roman"/>
                <a:ea typeface="Times New Roman"/>
              </a:rPr>
              <a:t>capital, </a:t>
            </a:r>
            <a:r>
              <a:rPr lang="en-US" sz="1600" dirty="0">
                <a:latin typeface="Times New Roman"/>
                <a:ea typeface="Times New Roman"/>
              </a:rPr>
              <a:t>which as we have observed, are likely to be much more </a:t>
            </a:r>
            <a:r>
              <a:rPr lang="en-US" sz="1600" i="1" dirty="0">
                <a:latin typeface="Times New Roman"/>
                <a:ea typeface="Times New Roman"/>
              </a:rPr>
              <a:t>stable</a:t>
            </a:r>
            <a:r>
              <a:rPr lang="en-US" sz="1600" dirty="0">
                <a:latin typeface="Times New Roman"/>
                <a:ea typeface="Times New Roman"/>
              </a:rPr>
              <a:t> quantities than their leveraged counterparts. </a:t>
            </a:r>
            <a:endParaRPr lang="en-US" sz="1600" dirty="0" smtClean="0">
              <a:latin typeface="Times New Roman"/>
              <a:ea typeface="Times New Roman"/>
            </a:endParaRPr>
          </a:p>
          <a:p>
            <a:pPr>
              <a:lnSpc>
                <a:spcPct val="220000"/>
              </a:lnSpc>
            </a:pPr>
            <a:r>
              <a:rPr lang="en-US" sz="1600" dirty="0" smtClean="0">
                <a:latin typeface="Times New Roman"/>
                <a:ea typeface="Times New Roman"/>
              </a:rPr>
              <a:t>An additional advantage of the </a:t>
            </a:r>
            <a:r>
              <a:rPr lang="en-US" sz="1600" dirty="0">
                <a:latin typeface="Times New Roman"/>
                <a:ea typeface="Times New Roman"/>
              </a:rPr>
              <a:t>method </a:t>
            </a:r>
            <a:r>
              <a:rPr lang="en-US" sz="1600" dirty="0" smtClean="0">
                <a:latin typeface="Times New Roman"/>
                <a:ea typeface="Times New Roman"/>
              </a:rPr>
              <a:t>is that it avoids </a:t>
            </a:r>
            <a:r>
              <a:rPr lang="en-US" sz="1600" dirty="0">
                <a:latin typeface="Times New Roman"/>
                <a:ea typeface="Times New Roman"/>
              </a:rPr>
              <a:t>the circularity of needing to know the market value of equity in the project as an input to the calculation of the levered discount rate to be applied to the project cash flows. </a:t>
            </a:r>
            <a:endParaRPr lang="en-AU" sz="1600" dirty="0"/>
          </a:p>
        </p:txBody>
      </p:sp>
    </p:spTree>
    <p:extLst>
      <p:ext uri="{BB962C8B-B14F-4D97-AF65-F5344CB8AC3E}">
        <p14:creationId xmlns:p14="http://schemas.microsoft.com/office/powerpoint/2010/main" val="3703801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772400" cy="838200"/>
          </a:xfrm>
        </p:spPr>
        <p:txBody>
          <a:bodyPr/>
          <a:lstStyle/>
          <a:p>
            <a:r>
              <a:rPr lang="en-US" sz="2800" spc="0" dirty="0">
                <a:solidFill>
                  <a:prstClr val="white"/>
                </a:solidFill>
                <a:latin typeface="Times New Roman"/>
                <a:ea typeface="Times New Roman"/>
                <a:cs typeface="Times New Roman"/>
              </a:rPr>
              <a:t>(1) </a:t>
            </a:r>
            <a:r>
              <a:rPr lang="en-US" sz="2800" i="1" spc="0" dirty="0">
                <a:solidFill>
                  <a:prstClr val="white"/>
                </a:solidFill>
                <a:latin typeface="Times New Roman"/>
                <a:ea typeface="Times New Roman"/>
                <a:cs typeface="Times New Roman"/>
              </a:rPr>
              <a:t>the adjusted present value (</a:t>
            </a:r>
            <a:r>
              <a:rPr lang="en-US" sz="2800" i="1" spc="0" dirty="0" err="1">
                <a:solidFill>
                  <a:prstClr val="white"/>
                </a:solidFill>
                <a:latin typeface="Times New Roman"/>
                <a:ea typeface="Times New Roman"/>
                <a:cs typeface="Times New Roman"/>
              </a:rPr>
              <a:t>APV</a:t>
            </a:r>
            <a:r>
              <a:rPr lang="en-US" sz="2800" i="1" spc="0" dirty="0">
                <a:solidFill>
                  <a:prstClr val="white"/>
                </a:solidFill>
                <a:latin typeface="Times New Roman"/>
                <a:ea typeface="Times New Roman"/>
                <a:cs typeface="Times New Roman"/>
              </a:rPr>
              <a:t>) method (</a:t>
            </a:r>
            <a:r>
              <a:rPr lang="en-US" sz="2800" i="1" spc="0" dirty="0" err="1">
                <a:solidFill>
                  <a:prstClr val="white"/>
                </a:solidFill>
                <a:latin typeface="Times New Roman"/>
                <a:ea typeface="Times New Roman"/>
                <a:cs typeface="Times New Roman"/>
              </a:rPr>
              <a:t>cont</a:t>
            </a:r>
            <a:r>
              <a:rPr lang="en-US" sz="2800" i="1" spc="0" dirty="0">
                <a:solidFill>
                  <a:prstClr val="white"/>
                </a:solidFill>
                <a:latin typeface="Times New Roman"/>
                <a:ea typeface="Times New Roman"/>
                <a:cs typeface="Times New Roman"/>
              </a:rPr>
              <a:t>)</a:t>
            </a:r>
            <a:endParaRPr lang="en-AU"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14400" y="1066800"/>
                <a:ext cx="7772400" cy="5257800"/>
              </a:xfrm>
            </p:spPr>
            <p:txBody>
              <a:bodyPr>
                <a:noAutofit/>
              </a:bodyPr>
              <a:lstStyle/>
              <a:p>
                <a:pPr algn="just">
                  <a:lnSpc>
                    <a:spcPct val="200000"/>
                  </a:lnSpc>
                  <a:spcAft>
                    <a:spcPts val="1000"/>
                  </a:spcAft>
                </a:pPr>
                <a:r>
                  <a:rPr lang="en-US" sz="1600" dirty="0" smtClean="0">
                    <a:latin typeface="Times New Roman"/>
                    <a:ea typeface="Times New Roman"/>
                    <a:cs typeface="Times New Roman"/>
                  </a:rPr>
                  <a:t>Thus, the </a:t>
                </a:r>
                <a:r>
                  <a:rPr lang="en-US" sz="1600" i="1" dirty="0" err="1" smtClean="0">
                    <a:latin typeface="Times New Roman"/>
                    <a:ea typeface="Times New Roman"/>
                    <a:cs typeface="Times New Roman"/>
                  </a:rPr>
                  <a:t>APV</a:t>
                </a:r>
                <a:r>
                  <a:rPr lang="en-US" sz="1600" i="1" dirty="0" smtClean="0">
                    <a:latin typeface="Times New Roman"/>
                    <a:ea typeface="Times New Roman"/>
                    <a:cs typeface="Times New Roman"/>
                  </a:rPr>
                  <a:t> </a:t>
                </a:r>
                <a:r>
                  <a:rPr lang="en-US" sz="1600" dirty="0" smtClean="0">
                    <a:latin typeface="Times New Roman"/>
                    <a:ea typeface="Times New Roman"/>
                    <a:cs typeface="Times New Roman"/>
                  </a:rPr>
                  <a:t>method allows us to express the </a:t>
                </a:r>
                <a:r>
                  <a:rPr lang="en-US" sz="1600" dirty="0">
                    <a:latin typeface="Times New Roman"/>
                    <a:ea typeface="Times New Roman"/>
                    <a:cs typeface="Times New Roman"/>
                  </a:rPr>
                  <a:t>market value of a project, </a:t>
                </a:r>
                <a:r>
                  <a:rPr lang="en-US" sz="1600" i="1" dirty="0" err="1">
                    <a:effectLst/>
                    <a:latin typeface="Times New Roman"/>
                    <a:ea typeface="Times New Roman"/>
                    <a:cs typeface="Times New Roman"/>
                  </a:rPr>
                  <a:t>V</a:t>
                </a:r>
                <a:r>
                  <a:rPr lang="en-US" sz="1600" i="1" baseline="-25000" dirty="0" err="1">
                    <a:effectLst/>
                    <a:latin typeface="Times New Roman"/>
                    <a:ea typeface="Times New Roman"/>
                    <a:cs typeface="Times New Roman"/>
                  </a:rPr>
                  <a:t>project</a:t>
                </a:r>
                <a:r>
                  <a:rPr lang="en-US" sz="1600" dirty="0">
                    <a:effectLst/>
                    <a:latin typeface="Times New Roman"/>
                    <a:ea typeface="Times New Roman"/>
                    <a:cs typeface="Times New Roman"/>
                  </a:rPr>
                  <a:t>, as </a:t>
                </a:r>
                <a:endParaRPr lang="en-AU" sz="1600" dirty="0" smtClean="0">
                  <a:latin typeface="Calibri"/>
                  <a:ea typeface="Times New Roman"/>
                  <a:cs typeface="Times New Roman"/>
                </a:endParaRPr>
              </a:p>
              <a:p>
                <a:pPr algn="just">
                  <a:lnSpc>
                    <a:spcPct val="200000"/>
                  </a:lnSpc>
                  <a:spcAft>
                    <a:spcPts val="1000"/>
                  </a:spcAft>
                </a:pPr>
                <a:r>
                  <a:rPr lang="en-AU" sz="1600" dirty="0">
                    <a:effectLst/>
                    <a:latin typeface="Calibri"/>
                    <a:ea typeface="Times New Roman"/>
                    <a:cs typeface="Times New Roman"/>
                  </a:rPr>
                  <a:t> </a:t>
                </a:r>
                <a:r>
                  <a:rPr lang="en-US" sz="1600" dirty="0">
                    <a:effectLst/>
                    <a:latin typeface="Times New Roman"/>
                    <a:ea typeface="Times New Roman"/>
                    <a:cs typeface="Times New Roman"/>
                  </a:rPr>
                  <a:t>	  </a:t>
                </a:r>
                <a14:m>
                  <m:oMath xmlns:m="http://schemas.openxmlformats.org/officeDocument/2006/math">
                    <m:sSub>
                      <m:sSubPr>
                        <m:ctrlPr>
                          <a:rPr lang="en-AU" sz="1600" i="1">
                            <a:effectLst/>
                            <a:latin typeface="Cambria Math"/>
                            <a:ea typeface="Times New Roman"/>
                            <a:cs typeface="Times New Roman"/>
                          </a:rPr>
                        </m:ctrlPr>
                      </m:sSubPr>
                      <m:e>
                        <m:r>
                          <a:rPr lang="en-US" sz="1600" i="1">
                            <a:effectLst/>
                            <a:latin typeface="Cambria Math"/>
                            <a:ea typeface="Times New Roman"/>
                            <a:cs typeface="Times New Roman"/>
                          </a:rPr>
                          <m:t>𝑉</m:t>
                        </m:r>
                      </m:e>
                      <m:sub>
                        <m:r>
                          <a:rPr lang="en-US" sz="1600" i="1">
                            <a:effectLst/>
                            <a:latin typeface="Cambria Math"/>
                            <a:ea typeface="Times New Roman"/>
                            <a:cs typeface="Times New Roman"/>
                          </a:rPr>
                          <m:t>𝑝𝑟𝑜𝑗𝑒𝑐𝑡</m:t>
                        </m:r>
                      </m:sub>
                    </m:sSub>
                    <m:r>
                      <a:rPr lang="en-US" sz="1600" i="1">
                        <a:effectLst/>
                        <a:latin typeface="Cambria Math"/>
                        <a:ea typeface="Times New Roman"/>
                        <a:cs typeface="Times New Roman"/>
                      </a:rPr>
                      <m:t>=</m:t>
                    </m:r>
                    <m:sSub>
                      <m:sSubPr>
                        <m:ctrlPr>
                          <a:rPr lang="en-AU" sz="1600" i="1">
                            <a:effectLst/>
                            <a:latin typeface="Cambria Math"/>
                            <a:ea typeface="Times New Roman"/>
                            <a:cs typeface="Times New Roman"/>
                          </a:rPr>
                        </m:ctrlPr>
                      </m:sSubPr>
                      <m:e>
                        <m:r>
                          <a:rPr lang="en-US" sz="1600" i="1">
                            <a:effectLst/>
                            <a:latin typeface="Cambria Math"/>
                            <a:ea typeface="Times New Roman"/>
                            <a:cs typeface="Times New Roman"/>
                          </a:rPr>
                          <m:t>𝑉</m:t>
                        </m:r>
                      </m:e>
                      <m:sub>
                        <m:r>
                          <a:rPr lang="en-US" sz="1600" i="1">
                            <a:effectLst/>
                            <a:latin typeface="Cambria Math"/>
                            <a:ea typeface="Times New Roman"/>
                            <a:cs typeface="Times New Roman"/>
                          </a:rPr>
                          <m:t>𝑈</m:t>
                        </m:r>
                      </m:sub>
                    </m:sSub>
                    <m:r>
                      <a:rPr lang="en-US" sz="1600" i="1">
                        <a:effectLst/>
                        <a:latin typeface="Cambria Math"/>
                        <a:ea typeface="Times New Roman"/>
                        <a:cs typeface="Times New Roman"/>
                      </a:rPr>
                      <m:t>+</m:t>
                    </m:r>
                    <m:r>
                      <a:rPr lang="en-US" sz="1600" i="1">
                        <a:effectLst/>
                        <a:latin typeface="Cambria Math"/>
                        <a:ea typeface="Times New Roman"/>
                        <a:cs typeface="Times New Roman"/>
                      </a:rPr>
                      <m:t>𝑃𝑉𝑇𝑆</m:t>
                    </m:r>
                  </m:oMath>
                </a14:m>
                <a:r>
                  <a:rPr lang="en-US" sz="1600" dirty="0">
                    <a:effectLst/>
                    <a:latin typeface="Times New Roman"/>
                    <a:ea typeface="Times New Roman"/>
                    <a:cs typeface="Times New Roman"/>
                  </a:rPr>
                  <a:t>                                                 </a:t>
                </a:r>
                <a:r>
                  <a:rPr lang="en-US" sz="1600" dirty="0" smtClean="0">
                    <a:effectLst/>
                    <a:latin typeface="Times New Roman"/>
                    <a:ea typeface="Times New Roman"/>
                    <a:cs typeface="Times New Roman"/>
                  </a:rPr>
                  <a:t>                             </a:t>
                </a:r>
                <a:r>
                  <a:rPr lang="en-US" sz="1400" dirty="0" smtClean="0">
                    <a:effectLst/>
                    <a:latin typeface="Times New Roman"/>
                    <a:ea typeface="Times New Roman"/>
                    <a:cs typeface="Times New Roman"/>
                  </a:rPr>
                  <a:t>(</a:t>
                </a:r>
                <a:r>
                  <a:rPr lang="en-US" sz="1400" dirty="0">
                    <a:effectLst/>
                    <a:latin typeface="Times New Roman"/>
                    <a:ea typeface="Times New Roman"/>
                    <a:cs typeface="Times New Roman"/>
                  </a:rPr>
                  <a:t>15.1)</a:t>
                </a:r>
                <a:endParaRPr lang="en-AU" sz="1400" dirty="0">
                  <a:effectLst/>
                  <a:latin typeface="Calibri"/>
                  <a:ea typeface="Calibri"/>
                  <a:cs typeface="Times New Roman"/>
                </a:endParaRPr>
              </a:p>
              <a:p>
                <a:pPr algn="just">
                  <a:lnSpc>
                    <a:spcPct val="200000"/>
                  </a:lnSpc>
                  <a:spcAft>
                    <a:spcPts val="0"/>
                  </a:spcAft>
                </a:pPr>
                <a:r>
                  <a:rPr lang="en-US" sz="1600" dirty="0">
                    <a:effectLst/>
                    <a:latin typeface="Times New Roman"/>
                    <a:ea typeface="Times New Roman"/>
                    <a:cs typeface="Times New Roman"/>
                  </a:rPr>
                  <a:t>where </a:t>
                </a:r>
                <a:r>
                  <a:rPr lang="en-US" sz="1600" i="1" dirty="0">
                    <a:effectLst/>
                    <a:latin typeface="Times New Roman"/>
                    <a:ea typeface="Times New Roman"/>
                    <a:cs typeface="Times New Roman"/>
                  </a:rPr>
                  <a:t>V</a:t>
                </a:r>
                <a:r>
                  <a:rPr lang="en-US" sz="1600" i="1" baseline="-25000" dirty="0">
                    <a:effectLst/>
                    <a:latin typeface="Times New Roman"/>
                    <a:ea typeface="Times New Roman"/>
                    <a:cs typeface="Times New Roman"/>
                  </a:rPr>
                  <a:t>U</a:t>
                </a:r>
                <a:r>
                  <a:rPr lang="en-US" sz="1600" dirty="0">
                    <a:effectLst/>
                    <a:latin typeface="Times New Roman"/>
                    <a:ea typeface="Times New Roman"/>
                    <a:cs typeface="Times New Roman"/>
                  </a:rPr>
                  <a:t> represents the value of the project assuming no debt. </a:t>
                </a:r>
                <a:endParaRPr lang="en-US" sz="1600" dirty="0" smtClean="0">
                  <a:effectLst/>
                  <a:latin typeface="Times New Roman"/>
                  <a:ea typeface="Times New Roman"/>
                  <a:cs typeface="Times New Roman"/>
                </a:endParaRPr>
              </a:p>
              <a:p>
                <a:pPr algn="just">
                  <a:lnSpc>
                    <a:spcPct val="200000"/>
                  </a:lnSpc>
                  <a:spcAft>
                    <a:spcPts val="0"/>
                  </a:spcAft>
                </a:pPr>
                <a:r>
                  <a:rPr lang="en-US" sz="1600" dirty="0" smtClean="0">
                    <a:effectLst/>
                    <a:latin typeface="Times New Roman"/>
                    <a:ea typeface="Times New Roman"/>
                    <a:cs typeface="Times New Roman"/>
                  </a:rPr>
                  <a:t>If</a:t>
                </a:r>
                <a:r>
                  <a:rPr lang="en-US" sz="1600" dirty="0">
                    <a:effectLst/>
                    <a:latin typeface="Times New Roman"/>
                    <a:ea typeface="Times New Roman"/>
                    <a:cs typeface="Times New Roman"/>
                  </a:rPr>
                  <a:t>, for simplicity, we imagine the </a:t>
                </a:r>
                <a:r>
                  <a:rPr lang="en-US" sz="1600" i="1" dirty="0">
                    <a:effectLst/>
                    <a:latin typeface="Times New Roman"/>
                    <a:ea typeface="Times New Roman"/>
                    <a:cs typeface="Times New Roman"/>
                  </a:rPr>
                  <a:t>operating free cash flow</a:t>
                </a:r>
                <a:r>
                  <a:rPr lang="en-US" sz="1600" dirty="0">
                    <a:effectLst/>
                    <a:latin typeface="Times New Roman"/>
                    <a:ea typeface="Times New Roman"/>
                    <a:cs typeface="Times New Roman"/>
                  </a:rPr>
                  <a:t> (</a:t>
                </a:r>
                <a:r>
                  <a:rPr lang="en-US" sz="1600" i="1" dirty="0" err="1">
                    <a:effectLst/>
                    <a:latin typeface="Times New Roman"/>
                    <a:ea typeface="Times New Roman"/>
                    <a:cs typeface="Times New Roman"/>
                  </a:rPr>
                  <a:t>FCF</a:t>
                </a:r>
                <a:r>
                  <a:rPr lang="en-US" sz="1600" dirty="0">
                    <a:effectLst/>
                    <a:latin typeface="Times New Roman"/>
                    <a:ea typeface="Times New Roman"/>
                    <a:cs typeface="Times New Roman"/>
                  </a:rPr>
                  <a:t>) in perpetuity, we have</a:t>
                </a:r>
                <a:endParaRPr lang="en-AU" sz="1600" dirty="0">
                  <a:effectLst/>
                  <a:latin typeface="Calibri"/>
                  <a:ea typeface="Calibri"/>
                  <a:cs typeface="Times New Roman"/>
                </a:endParaRPr>
              </a:p>
              <a:p>
                <a:pPr algn="just">
                  <a:lnSpc>
                    <a:spcPct val="200000"/>
                  </a:lnSpc>
                  <a:spcAft>
                    <a:spcPts val="0"/>
                  </a:spcAft>
                </a:pPr>
                <a:r>
                  <a:rPr lang="en-US" sz="1600" dirty="0">
                    <a:effectLst/>
                    <a:latin typeface="Times New Roman"/>
                    <a:ea typeface="Times New Roman"/>
                    <a:cs typeface="Times New Roman"/>
                  </a:rPr>
                  <a:t>                </a:t>
                </a:r>
                <a:r>
                  <a:rPr lang="en-US" sz="1600" dirty="0" smtClean="0">
                    <a:effectLst/>
                    <a:latin typeface="Times New Roman"/>
                    <a:ea typeface="Times New Roman"/>
                    <a:cs typeface="Times New Roman"/>
                  </a:rPr>
                  <a:t>         </a:t>
                </a:r>
                <a:r>
                  <a:rPr lang="en-US" sz="1600" i="1" dirty="0">
                    <a:effectLst/>
                    <a:latin typeface="Times New Roman"/>
                    <a:ea typeface="Times New Roman"/>
                    <a:cs typeface="Times New Roman"/>
                  </a:rPr>
                  <a:t>V</a:t>
                </a:r>
                <a:r>
                  <a:rPr lang="en-US" sz="1600" i="1" baseline="-25000" dirty="0">
                    <a:effectLst/>
                    <a:latin typeface="Times New Roman"/>
                    <a:ea typeface="Times New Roman"/>
                    <a:cs typeface="Times New Roman"/>
                  </a:rPr>
                  <a:t>U</a:t>
                </a:r>
                <a:r>
                  <a:rPr lang="en-US" sz="1600" dirty="0">
                    <a:effectLst/>
                    <a:latin typeface="Times New Roman"/>
                    <a:ea typeface="Times New Roman"/>
                    <a:cs typeface="Times New Roman"/>
                  </a:rPr>
                  <a:t>  = </a:t>
                </a:r>
                <a14:m>
                  <m:oMath xmlns:m="http://schemas.openxmlformats.org/officeDocument/2006/math">
                    <m:f>
                      <m:fPr>
                        <m:ctrlPr>
                          <a:rPr lang="en-AU" sz="1600" i="1">
                            <a:effectLst/>
                            <a:latin typeface="Cambria Math"/>
                            <a:ea typeface="Times New Roman"/>
                            <a:cs typeface="Times New Roman"/>
                          </a:rPr>
                        </m:ctrlPr>
                      </m:fPr>
                      <m:num>
                        <m:r>
                          <a:rPr lang="en-US" sz="1600" i="1">
                            <a:effectLst/>
                            <a:latin typeface="Cambria Math"/>
                            <a:ea typeface="Times New Roman"/>
                            <a:cs typeface="Times New Roman"/>
                          </a:rPr>
                          <m:t>𝐹𝐶𝐹</m:t>
                        </m:r>
                      </m:num>
                      <m:den>
                        <m:sSub>
                          <m:sSubPr>
                            <m:ctrlPr>
                              <a:rPr lang="en-AU" sz="1600" i="1">
                                <a:effectLst/>
                                <a:latin typeface="Cambria Math"/>
                                <a:ea typeface="Times New Roman"/>
                                <a:cs typeface="Times New Roman"/>
                              </a:rPr>
                            </m:ctrlPr>
                          </m:sSubPr>
                          <m:e>
                            <m:r>
                              <a:rPr lang="en-US" sz="1600" i="1">
                                <a:effectLst/>
                                <a:latin typeface="Cambria Math"/>
                                <a:ea typeface="Times New Roman"/>
                                <a:cs typeface="Times New Roman"/>
                              </a:rPr>
                              <m:t>𝑘</m:t>
                            </m:r>
                          </m:e>
                          <m:sub>
                            <m:r>
                              <a:rPr lang="en-US" sz="1600" i="1">
                                <a:effectLst/>
                                <a:latin typeface="Cambria Math"/>
                                <a:ea typeface="Times New Roman"/>
                                <a:cs typeface="Times New Roman"/>
                              </a:rPr>
                              <m:t>𝑈</m:t>
                            </m:r>
                          </m:sub>
                        </m:sSub>
                        <m:r>
                          <a:rPr lang="en-US" sz="1600" i="1">
                            <a:effectLst/>
                            <a:latin typeface="Cambria Math"/>
                            <a:ea typeface="Times New Roman"/>
                            <a:cs typeface="Times New Roman"/>
                          </a:rPr>
                          <m:t>,</m:t>
                        </m:r>
                      </m:den>
                    </m:f>
                    <m:r>
                      <a:rPr lang="en-US" sz="1600" i="1">
                        <a:effectLst/>
                        <a:latin typeface="Cambria Math"/>
                        <a:ea typeface="Times New Roman"/>
                        <a:cs typeface="Times New Roman"/>
                      </a:rPr>
                      <m:t>  </m:t>
                    </m:r>
                  </m:oMath>
                </a14:m>
                <a:r>
                  <a:rPr lang="en-US" sz="1600" dirty="0">
                    <a:effectLst/>
                    <a:latin typeface="Times New Roman"/>
                    <a:ea typeface="Times New Roman"/>
                    <a:cs typeface="Times New Roman"/>
                  </a:rPr>
                  <a:t>                                                                               </a:t>
                </a:r>
                <a:r>
                  <a:rPr lang="en-US" sz="1600" dirty="0" smtClean="0">
                    <a:effectLst/>
                    <a:latin typeface="Times New Roman"/>
                    <a:ea typeface="Times New Roman"/>
                    <a:cs typeface="Times New Roman"/>
                  </a:rPr>
                  <a:t>      </a:t>
                </a:r>
                <a:r>
                  <a:rPr lang="en-US" sz="1400" dirty="0" smtClean="0">
                    <a:effectLst/>
                    <a:latin typeface="Times New Roman"/>
                    <a:ea typeface="Times New Roman"/>
                    <a:cs typeface="Times New Roman"/>
                  </a:rPr>
                  <a:t>(</a:t>
                </a:r>
                <a:r>
                  <a:rPr lang="en-US" sz="1400" dirty="0">
                    <a:effectLst/>
                    <a:latin typeface="Times New Roman"/>
                    <a:ea typeface="Times New Roman"/>
                    <a:cs typeface="Times New Roman"/>
                  </a:rPr>
                  <a:t>15.2)</a:t>
                </a:r>
                <a:endParaRPr lang="en-AU" sz="1400" dirty="0">
                  <a:effectLst/>
                  <a:latin typeface="Calibri"/>
                  <a:ea typeface="Calibri"/>
                  <a:cs typeface="Times New Roman"/>
                </a:endParaRPr>
              </a:p>
              <a:p>
                <a:pPr algn="just">
                  <a:lnSpc>
                    <a:spcPct val="200000"/>
                  </a:lnSpc>
                  <a:spcAft>
                    <a:spcPts val="0"/>
                  </a:spcAft>
                </a:pPr>
                <a:r>
                  <a:rPr lang="en-US" sz="1600" dirty="0" smtClean="0">
                    <a:effectLst/>
                    <a:latin typeface="Times New Roman"/>
                    <a:ea typeface="Times New Roman"/>
                    <a:cs typeface="Times New Roman"/>
                  </a:rPr>
                  <a:t>And, thus, we </a:t>
                </a:r>
                <a:r>
                  <a:rPr lang="en-US" sz="1600" dirty="0">
                    <a:effectLst/>
                    <a:latin typeface="Times New Roman"/>
                    <a:ea typeface="Times New Roman"/>
                    <a:cs typeface="Times New Roman"/>
                  </a:rPr>
                  <a:t>have</a:t>
                </a:r>
                <a:endParaRPr lang="en-AU" sz="1600" dirty="0">
                  <a:effectLst/>
                  <a:latin typeface="Calibri"/>
                  <a:ea typeface="Calibri"/>
                  <a:cs typeface="Times New Roman"/>
                </a:endParaRPr>
              </a:p>
              <a:p>
                <a:pPr lvl="0" algn="just">
                  <a:lnSpc>
                    <a:spcPct val="200000"/>
                  </a:lnSpc>
                  <a:buClr>
                    <a:srgbClr val="DBF5F9"/>
                  </a:buClr>
                </a:pPr>
                <a:r>
                  <a:rPr lang="en-US" sz="1600" dirty="0">
                    <a:effectLst/>
                    <a:latin typeface="Times New Roman"/>
                    <a:ea typeface="Times New Roman"/>
                  </a:rPr>
                  <a:t>		</a:t>
                </a:r>
                <a14:m>
                  <m:oMath xmlns:m="http://schemas.openxmlformats.org/officeDocument/2006/math">
                    <m:sSub>
                      <m:sSubPr>
                        <m:ctrlPr>
                          <a:rPr lang="en-AU" sz="1600" i="1">
                            <a:effectLst/>
                            <a:latin typeface="Cambria Math"/>
                            <a:ea typeface="Times New Roman"/>
                            <a:cs typeface="Times New Roman"/>
                          </a:rPr>
                        </m:ctrlPr>
                      </m:sSubPr>
                      <m:e>
                        <m:r>
                          <a:rPr lang="en-US" sz="1600" i="1">
                            <a:effectLst/>
                            <a:latin typeface="Cambria Math"/>
                            <a:ea typeface="Times New Roman"/>
                            <a:cs typeface="Times New Roman"/>
                          </a:rPr>
                          <m:t>𝑉</m:t>
                        </m:r>
                      </m:e>
                      <m:sub>
                        <m:r>
                          <a:rPr lang="en-US" sz="1600" i="1">
                            <a:effectLst/>
                            <a:latin typeface="Cambria Math"/>
                            <a:ea typeface="Times New Roman"/>
                            <a:cs typeface="Times New Roman"/>
                          </a:rPr>
                          <m:t>𝑝𝑟𝑜𝑗𝑒𝑐𝑡</m:t>
                        </m:r>
                      </m:sub>
                    </m:sSub>
                    <m:r>
                      <a:rPr lang="en-US" sz="1600" i="1">
                        <a:effectLst/>
                        <a:latin typeface="Cambria Math"/>
                        <a:ea typeface="Times New Roman"/>
                        <a:cs typeface="Times New Roman"/>
                      </a:rPr>
                      <m:t>= </m:t>
                    </m:r>
                    <m:f>
                      <m:fPr>
                        <m:ctrlPr>
                          <a:rPr lang="en-AU" sz="1600" i="1">
                            <a:effectLst/>
                            <a:latin typeface="Cambria Math"/>
                            <a:ea typeface="Times New Roman"/>
                            <a:cs typeface="Times New Roman"/>
                          </a:rPr>
                        </m:ctrlPr>
                      </m:fPr>
                      <m:num>
                        <m:r>
                          <a:rPr lang="en-US" sz="1600" i="1">
                            <a:effectLst/>
                            <a:latin typeface="Cambria Math"/>
                            <a:ea typeface="Times New Roman"/>
                            <a:cs typeface="Times New Roman"/>
                          </a:rPr>
                          <m:t>𝐹𝐶𝐹</m:t>
                        </m:r>
                      </m:num>
                      <m:den>
                        <m:sSub>
                          <m:sSubPr>
                            <m:ctrlPr>
                              <a:rPr lang="en-AU" sz="1600" i="1">
                                <a:effectLst/>
                                <a:latin typeface="Cambria Math"/>
                                <a:ea typeface="Times New Roman"/>
                                <a:cs typeface="Times New Roman"/>
                              </a:rPr>
                            </m:ctrlPr>
                          </m:sSubPr>
                          <m:e>
                            <m:r>
                              <a:rPr lang="en-US" sz="1600" i="1">
                                <a:effectLst/>
                                <a:latin typeface="Cambria Math"/>
                                <a:ea typeface="Times New Roman"/>
                                <a:cs typeface="Times New Roman"/>
                              </a:rPr>
                              <m:t>𝑘</m:t>
                            </m:r>
                          </m:e>
                          <m:sub>
                            <m:r>
                              <a:rPr lang="en-US" sz="1600" i="1">
                                <a:effectLst/>
                                <a:latin typeface="Cambria Math"/>
                                <a:ea typeface="Times New Roman"/>
                                <a:cs typeface="Times New Roman"/>
                              </a:rPr>
                              <m:t>𝑈</m:t>
                            </m:r>
                          </m:sub>
                        </m:sSub>
                      </m:den>
                    </m:f>
                    <m:r>
                      <a:rPr lang="en-US" sz="1600" i="1">
                        <a:effectLst/>
                        <a:latin typeface="Cambria Math"/>
                        <a:ea typeface="Times New Roman"/>
                        <a:cs typeface="Times New Roman"/>
                      </a:rPr>
                      <m:t>+</m:t>
                    </m:r>
                    <m:r>
                      <a:rPr lang="en-US" sz="1600" i="1">
                        <a:effectLst/>
                        <a:latin typeface="Cambria Math"/>
                        <a:ea typeface="Times New Roman"/>
                        <a:cs typeface="Times New Roman"/>
                      </a:rPr>
                      <m:t>𝑃𝑉𝑇𝑆</m:t>
                    </m:r>
                  </m:oMath>
                </a14:m>
                <a:r>
                  <a:rPr lang="en-US" sz="1600" dirty="0">
                    <a:effectLst/>
                    <a:latin typeface="Times New Roman"/>
                    <a:ea typeface="Times New Roman"/>
                  </a:rPr>
                  <a:t> </a:t>
                </a:r>
                <a:r>
                  <a:rPr lang="en-US" sz="1600" dirty="0" smtClean="0">
                    <a:effectLst/>
                    <a:latin typeface="Times New Roman"/>
                    <a:ea typeface="Times New Roman"/>
                  </a:rPr>
                  <a:t>                                                            </a:t>
                </a:r>
                <a:r>
                  <a:rPr lang="en-US" sz="1400" dirty="0" smtClean="0">
                    <a:solidFill>
                      <a:prstClr val="white"/>
                    </a:solidFill>
                    <a:latin typeface="Times New Roman"/>
                    <a:ea typeface="Times New Roman"/>
                    <a:cs typeface="Times New Roman"/>
                  </a:rPr>
                  <a:t>(15.3)</a:t>
                </a:r>
                <a:endParaRPr lang="en-AU" sz="1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14400" y="1066800"/>
                <a:ext cx="7772400" cy="5257800"/>
              </a:xfrm>
              <a:blipFill rotWithShape="1">
                <a:blip r:embed="rId2"/>
                <a:stretch>
                  <a:fillRect/>
                </a:stretch>
              </a:blipFill>
            </p:spPr>
            <p:txBody>
              <a:bodyPr/>
              <a:lstStyle/>
              <a:p>
                <a:r>
                  <a:rPr lang="en-AU">
                    <a:noFill/>
                  </a:rPr>
                  <a:t> </a:t>
                </a:r>
              </a:p>
            </p:txBody>
          </p:sp>
        </mc:Fallback>
      </mc:AlternateContent>
    </p:spTree>
    <p:extLst>
      <p:ext uri="{BB962C8B-B14F-4D97-AF65-F5344CB8AC3E}">
        <p14:creationId xmlns:p14="http://schemas.microsoft.com/office/powerpoint/2010/main" val="39289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par>
                                <p:cTn id="13" presetID="42"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6" presetClass="entr" presetSubtype="16"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6" presetClass="entr" presetSubtype="16"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41" dur="2000" fill="hold"/>
                                        <p:tgtEl>
                                          <p:spTgt spid="3">
                                            <p:txEl>
                                              <p:pRg st="6" end="6"/>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spc="0" dirty="0">
                <a:solidFill>
                  <a:prstClr val="white"/>
                </a:solidFill>
                <a:latin typeface="Times New Roman"/>
                <a:ea typeface="Times New Roman"/>
                <a:cs typeface="Times New Roman"/>
              </a:rPr>
              <a:t>(1) </a:t>
            </a:r>
            <a:r>
              <a:rPr lang="en-US" sz="2800" i="1" spc="0" dirty="0">
                <a:solidFill>
                  <a:prstClr val="white"/>
                </a:solidFill>
                <a:latin typeface="Times New Roman"/>
                <a:ea typeface="Times New Roman"/>
                <a:cs typeface="Times New Roman"/>
              </a:rPr>
              <a:t>the adjusted present value (</a:t>
            </a:r>
            <a:r>
              <a:rPr lang="en-US" sz="2800" i="1" spc="0" dirty="0" err="1">
                <a:solidFill>
                  <a:prstClr val="white"/>
                </a:solidFill>
                <a:latin typeface="Times New Roman"/>
                <a:ea typeface="Times New Roman"/>
                <a:cs typeface="Times New Roman"/>
              </a:rPr>
              <a:t>APV</a:t>
            </a:r>
            <a:r>
              <a:rPr lang="en-US" sz="2800" i="1" spc="0" dirty="0">
                <a:solidFill>
                  <a:prstClr val="white"/>
                </a:solidFill>
                <a:latin typeface="Times New Roman"/>
                <a:ea typeface="Times New Roman"/>
                <a:cs typeface="Times New Roman"/>
              </a:rPr>
              <a:t>) method (</a:t>
            </a:r>
            <a:r>
              <a:rPr lang="en-US" sz="2800" i="1" spc="0" dirty="0" err="1">
                <a:solidFill>
                  <a:prstClr val="white"/>
                </a:solidFill>
                <a:latin typeface="Times New Roman"/>
                <a:ea typeface="Times New Roman"/>
                <a:cs typeface="Times New Roman"/>
              </a:rPr>
              <a:t>cont</a:t>
            </a:r>
            <a:r>
              <a:rPr lang="en-US" sz="2800" i="1" spc="0" dirty="0">
                <a:solidFill>
                  <a:prstClr val="white"/>
                </a:solidFill>
                <a:latin typeface="Times New Roman"/>
                <a:ea typeface="Times New Roman"/>
                <a:cs typeface="Times New Roman"/>
              </a:rPr>
              <a:t>)</a:t>
            </a:r>
            <a:endParaRPr lang="en-AU"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14400" y="1219200"/>
                <a:ext cx="7772400" cy="5136360"/>
              </a:xfrm>
            </p:spPr>
            <p:txBody>
              <a:bodyPr>
                <a:normAutofit fontScale="55000" lnSpcReduction="20000"/>
              </a:bodyPr>
              <a:lstStyle/>
              <a:p>
                <a:pPr algn="just">
                  <a:lnSpc>
                    <a:spcPct val="200000"/>
                  </a:lnSpc>
                  <a:spcAft>
                    <a:spcPts val="0"/>
                  </a:spcAft>
                </a:pPr>
                <a:r>
                  <a:rPr lang="en-US" sz="3200" dirty="0" smtClean="0">
                    <a:latin typeface="Times New Roman"/>
                    <a:ea typeface="Times New Roman"/>
                    <a:cs typeface="Times New Roman"/>
                  </a:rPr>
                  <a:t>The </a:t>
                </a:r>
                <a:r>
                  <a:rPr lang="en-US" sz="3200" dirty="0">
                    <a:latin typeface="Times New Roman"/>
                    <a:ea typeface="Times New Roman"/>
                    <a:cs typeface="Times New Roman"/>
                  </a:rPr>
                  <a:t>present value of the tax savings (</a:t>
                </a:r>
                <a:r>
                  <a:rPr lang="en-US" sz="3200" i="1" dirty="0" err="1">
                    <a:effectLst/>
                    <a:latin typeface="Times New Roman"/>
                    <a:ea typeface="Times New Roman"/>
                    <a:cs typeface="Times New Roman"/>
                  </a:rPr>
                  <a:t>PVTS</a:t>
                </a:r>
                <a:r>
                  <a:rPr lang="en-US" sz="3200" dirty="0">
                    <a:effectLst/>
                    <a:latin typeface="Times New Roman"/>
                    <a:ea typeface="Times New Roman"/>
                    <a:cs typeface="Times New Roman"/>
                  </a:rPr>
                  <a:t>) due to the tax deductibility (at the corporate tax rate, </a:t>
                </a:r>
                <a:r>
                  <a:rPr lang="en-US" sz="3200" i="1" dirty="0" err="1">
                    <a:effectLst/>
                    <a:latin typeface="Times New Roman"/>
                    <a:ea typeface="Times New Roman"/>
                    <a:cs typeface="Times New Roman"/>
                  </a:rPr>
                  <a:t>T</a:t>
                </a:r>
                <a:r>
                  <a:rPr lang="en-US" sz="3200" i="1" baseline="-25000" dirty="0" err="1">
                    <a:effectLst/>
                    <a:latin typeface="Times New Roman"/>
                    <a:ea typeface="Times New Roman"/>
                    <a:cs typeface="Times New Roman"/>
                  </a:rPr>
                  <a:t>c</a:t>
                </a:r>
                <a:r>
                  <a:rPr lang="en-US" sz="3200" dirty="0">
                    <a:effectLst/>
                    <a:latin typeface="Times New Roman"/>
                    <a:ea typeface="Times New Roman"/>
                    <a:cs typeface="Times New Roman"/>
                  </a:rPr>
                  <a:t>) of the firm’s </a:t>
                </a:r>
                <a:r>
                  <a:rPr lang="en-AU" sz="3200" dirty="0">
                    <a:effectLst/>
                    <a:latin typeface="Times New Roman"/>
                    <a:ea typeface="Times New Roman"/>
                    <a:cs typeface="Times New Roman"/>
                  </a:rPr>
                  <a:t>interest payments </a:t>
                </a:r>
                <a:r>
                  <a:rPr lang="en-US" sz="3200" dirty="0">
                    <a:effectLst/>
                    <a:latin typeface="Times New Roman"/>
                    <a:ea typeface="Times New Roman"/>
                    <a:cs typeface="Times New Roman"/>
                  </a:rPr>
                  <a:t>is calculated separately, as </a:t>
                </a:r>
                <a:r>
                  <a:rPr lang="en-US" sz="3200" dirty="0" err="1">
                    <a:effectLst/>
                    <a:latin typeface="Times New Roman"/>
                    <a:ea typeface="Times New Roman"/>
                    <a:cs typeface="Times New Roman"/>
                  </a:rPr>
                  <a:t>Eqn</a:t>
                </a:r>
                <a:r>
                  <a:rPr lang="en-US" sz="3200" dirty="0">
                    <a:effectLst/>
                    <a:latin typeface="Times New Roman"/>
                    <a:ea typeface="Times New Roman"/>
                    <a:cs typeface="Times New Roman"/>
                  </a:rPr>
                  <a:t> </a:t>
                </a:r>
                <a:r>
                  <a:rPr lang="en-US" sz="3200" dirty="0" smtClean="0">
                    <a:effectLst/>
                    <a:latin typeface="Times New Roman"/>
                    <a:ea typeface="Times New Roman"/>
                    <a:cs typeface="Times New Roman"/>
                  </a:rPr>
                  <a:t>14.2 (again, for simplicity, allowing a perpetuity):</a:t>
                </a:r>
                <a:endParaRPr lang="en-AU" sz="2800" dirty="0">
                  <a:effectLst/>
                  <a:latin typeface="Calibri"/>
                  <a:ea typeface="Calibri"/>
                  <a:cs typeface="Times New Roman"/>
                </a:endParaRPr>
              </a:p>
              <a:p>
                <a:pPr algn="just">
                  <a:lnSpc>
                    <a:spcPct val="200000"/>
                  </a:lnSpc>
                  <a:spcAft>
                    <a:spcPts val="0"/>
                  </a:spcAft>
                </a:pPr>
                <a:r>
                  <a:rPr lang="en-US" sz="3200" dirty="0">
                    <a:effectLst/>
                    <a:latin typeface="Times New Roman"/>
                    <a:ea typeface="Times New Roman"/>
                    <a:cs typeface="Times New Roman"/>
                  </a:rPr>
                  <a:t>                                </a:t>
                </a:r>
                <a:r>
                  <a:rPr lang="en-US" sz="3200" dirty="0" smtClean="0">
                    <a:effectLst/>
                    <a:latin typeface="Times New Roman"/>
                    <a:ea typeface="Times New Roman"/>
                    <a:cs typeface="Times New Roman"/>
                  </a:rPr>
                  <a:t>      </a:t>
                </a:r>
                <a14:m>
                  <m:oMath xmlns:m="http://schemas.openxmlformats.org/officeDocument/2006/math">
                    <m:r>
                      <a:rPr lang="en-US" sz="3200" i="1">
                        <a:effectLst/>
                        <a:latin typeface="Cambria Math"/>
                        <a:ea typeface="Times New Roman"/>
                        <a:cs typeface="Times New Roman"/>
                      </a:rPr>
                      <m:t>𝑃𝑉𝑇𝑆</m:t>
                    </m:r>
                    <m:r>
                      <a:rPr lang="en-US" sz="3200" i="1">
                        <a:effectLst/>
                        <a:latin typeface="Cambria Math"/>
                        <a:ea typeface="Times New Roman"/>
                        <a:cs typeface="Times New Roman"/>
                      </a:rPr>
                      <m:t>=</m:t>
                    </m:r>
                    <m:f>
                      <m:fPr>
                        <m:ctrlPr>
                          <a:rPr lang="en-AU" sz="3200" i="1">
                            <a:effectLst/>
                            <a:latin typeface="Cambria Math"/>
                            <a:ea typeface="Times New Roman"/>
                            <a:cs typeface="Times New Roman"/>
                          </a:rPr>
                        </m:ctrlPr>
                      </m:fPr>
                      <m:num>
                        <m:r>
                          <a:rPr lang="en-US" sz="3200" i="1">
                            <a:effectLst/>
                            <a:latin typeface="Cambria Math"/>
                            <a:ea typeface="Times New Roman"/>
                            <a:cs typeface="Times New Roman"/>
                          </a:rPr>
                          <m:t>𝐷𝐸𝐵𝑇</m:t>
                        </m:r>
                        <m:r>
                          <a:rPr lang="en-US" sz="3200" i="1">
                            <a:effectLst/>
                            <a:latin typeface="Cambria Math"/>
                            <a:ea typeface="Times New Roman"/>
                            <a:cs typeface="Times New Roman"/>
                          </a:rPr>
                          <m:t> </m:t>
                        </m:r>
                        <m:sSub>
                          <m:sSubPr>
                            <m:ctrlPr>
                              <a:rPr lang="en-AU" sz="3200" i="1">
                                <a:effectLst/>
                                <a:latin typeface="Cambria Math"/>
                                <a:ea typeface="Times New Roman"/>
                                <a:cs typeface="Times New Roman"/>
                              </a:rPr>
                            </m:ctrlPr>
                          </m:sSubPr>
                          <m:e>
                            <m:r>
                              <a:rPr lang="en-US" sz="3200" i="1">
                                <a:effectLst/>
                                <a:latin typeface="Cambria Math"/>
                                <a:ea typeface="Times New Roman"/>
                                <a:cs typeface="Times New Roman"/>
                              </a:rPr>
                              <m:t>𝑖</m:t>
                            </m:r>
                          </m:e>
                          <m:sub>
                            <m:r>
                              <a:rPr lang="en-US" sz="3200" i="1">
                                <a:effectLst/>
                                <a:latin typeface="Cambria Math"/>
                                <a:ea typeface="Times New Roman"/>
                                <a:cs typeface="Times New Roman"/>
                              </a:rPr>
                              <m:t>𝐷</m:t>
                            </m:r>
                          </m:sub>
                        </m:sSub>
                        <m:sSub>
                          <m:sSubPr>
                            <m:ctrlPr>
                              <a:rPr lang="en-AU" sz="3200" i="1">
                                <a:effectLst/>
                                <a:latin typeface="Cambria Math"/>
                                <a:ea typeface="Times New Roman"/>
                                <a:cs typeface="Times New Roman"/>
                              </a:rPr>
                            </m:ctrlPr>
                          </m:sSubPr>
                          <m:e>
                            <m:r>
                              <a:rPr lang="en-US" sz="3200" i="1">
                                <a:effectLst/>
                                <a:latin typeface="Cambria Math"/>
                                <a:ea typeface="Times New Roman"/>
                                <a:cs typeface="Times New Roman"/>
                              </a:rPr>
                              <m:t>𝑇</m:t>
                            </m:r>
                          </m:e>
                          <m:sub>
                            <m:r>
                              <a:rPr lang="en-US" sz="3200" i="1">
                                <a:effectLst/>
                                <a:latin typeface="Cambria Math"/>
                                <a:ea typeface="Times New Roman"/>
                                <a:cs typeface="Times New Roman"/>
                              </a:rPr>
                              <m:t>𝑐</m:t>
                            </m:r>
                          </m:sub>
                        </m:sSub>
                      </m:num>
                      <m:den>
                        <m:sSub>
                          <m:sSubPr>
                            <m:ctrlPr>
                              <a:rPr lang="en-AU" sz="3200" i="1">
                                <a:effectLst/>
                                <a:latin typeface="Cambria Math"/>
                                <a:ea typeface="Times New Roman"/>
                                <a:cs typeface="Times New Roman"/>
                              </a:rPr>
                            </m:ctrlPr>
                          </m:sSubPr>
                          <m:e>
                            <m:r>
                              <a:rPr lang="en-US" sz="3200" i="1">
                                <a:effectLst/>
                                <a:latin typeface="Cambria Math"/>
                                <a:ea typeface="Times New Roman"/>
                                <a:cs typeface="Times New Roman"/>
                              </a:rPr>
                              <m:t>𝑘</m:t>
                            </m:r>
                          </m:e>
                          <m:sub>
                            <m:r>
                              <a:rPr lang="en-US" sz="3200" i="1">
                                <a:effectLst/>
                                <a:latin typeface="Cambria Math"/>
                                <a:ea typeface="Times New Roman"/>
                                <a:cs typeface="Times New Roman"/>
                              </a:rPr>
                              <m:t>𝑇𝑆</m:t>
                            </m:r>
                          </m:sub>
                        </m:sSub>
                      </m:den>
                    </m:f>
                    <m:r>
                      <a:rPr lang="en-US" sz="3200" i="1">
                        <a:effectLst/>
                        <a:latin typeface="Cambria Math"/>
                        <a:ea typeface="Times New Roman"/>
                        <a:cs typeface="Times New Roman"/>
                      </a:rPr>
                      <m:t>    </m:t>
                    </m:r>
                  </m:oMath>
                </a14:m>
                <a:endParaRPr lang="en-US" sz="3200" dirty="0" smtClean="0">
                  <a:effectLst/>
                  <a:latin typeface="Times New Roman"/>
                  <a:ea typeface="Times New Roman"/>
                  <a:cs typeface="Times New Roman"/>
                </a:endParaRPr>
              </a:p>
              <a:p>
                <a:pPr algn="just">
                  <a:lnSpc>
                    <a:spcPct val="200000"/>
                  </a:lnSpc>
                  <a:spcAft>
                    <a:spcPts val="0"/>
                  </a:spcAft>
                </a:pPr>
                <a:r>
                  <a:rPr lang="en-US" sz="3200" dirty="0" smtClean="0">
                    <a:effectLst/>
                    <a:latin typeface="Times New Roman"/>
                    <a:ea typeface="Times New Roman"/>
                    <a:cs typeface="Times New Roman"/>
                  </a:rPr>
                  <a:t>and </a:t>
                </a:r>
                <a:r>
                  <a:rPr lang="en-US" sz="3200" dirty="0">
                    <a:effectLst/>
                    <a:latin typeface="Times New Roman"/>
                    <a:ea typeface="Times New Roman"/>
                    <a:cs typeface="Times New Roman"/>
                  </a:rPr>
                  <a:t>added to </a:t>
                </a:r>
                <a:r>
                  <a:rPr lang="en-US" sz="3200" i="1" dirty="0">
                    <a:effectLst/>
                    <a:latin typeface="Times New Roman"/>
                    <a:ea typeface="Times New Roman"/>
                    <a:cs typeface="Times New Roman"/>
                  </a:rPr>
                  <a:t>V</a:t>
                </a:r>
                <a:r>
                  <a:rPr lang="en-US" sz="3200" i="1" baseline="-25000" dirty="0">
                    <a:effectLst/>
                    <a:latin typeface="Times New Roman"/>
                    <a:ea typeface="Times New Roman"/>
                    <a:cs typeface="Times New Roman"/>
                  </a:rPr>
                  <a:t>U</a:t>
                </a:r>
                <a:r>
                  <a:rPr lang="en-US" sz="3200" dirty="0">
                    <a:effectLst/>
                    <a:latin typeface="Times New Roman"/>
                    <a:ea typeface="Times New Roman"/>
                    <a:cs typeface="Times New Roman"/>
                  </a:rPr>
                  <a:t> = </a:t>
                </a:r>
                <a14:m>
                  <m:oMath xmlns:m="http://schemas.openxmlformats.org/officeDocument/2006/math">
                    <m:f>
                      <m:fPr>
                        <m:ctrlPr>
                          <a:rPr lang="en-AU" sz="3200" i="1">
                            <a:effectLst/>
                            <a:latin typeface="Cambria Math"/>
                            <a:ea typeface="Times New Roman"/>
                            <a:cs typeface="Times New Roman"/>
                          </a:rPr>
                        </m:ctrlPr>
                      </m:fPr>
                      <m:num>
                        <m:r>
                          <a:rPr lang="en-US" sz="3200" i="1">
                            <a:effectLst/>
                            <a:latin typeface="Cambria Math"/>
                            <a:ea typeface="Times New Roman"/>
                            <a:cs typeface="Times New Roman"/>
                          </a:rPr>
                          <m:t>𝐹𝐶𝐹</m:t>
                        </m:r>
                      </m:num>
                      <m:den>
                        <m:sSub>
                          <m:sSubPr>
                            <m:ctrlPr>
                              <a:rPr lang="en-AU" sz="3200" i="1">
                                <a:effectLst/>
                                <a:latin typeface="Cambria Math"/>
                                <a:ea typeface="Times New Roman"/>
                                <a:cs typeface="Times New Roman"/>
                              </a:rPr>
                            </m:ctrlPr>
                          </m:sSubPr>
                          <m:e>
                            <m:r>
                              <a:rPr lang="en-US" sz="3200" i="1">
                                <a:effectLst/>
                                <a:latin typeface="Cambria Math"/>
                                <a:ea typeface="Times New Roman"/>
                                <a:cs typeface="Times New Roman"/>
                              </a:rPr>
                              <m:t>𝑘</m:t>
                            </m:r>
                          </m:e>
                          <m:sub>
                            <m:r>
                              <a:rPr lang="en-US" sz="3200" i="1">
                                <a:effectLst/>
                                <a:latin typeface="Cambria Math"/>
                                <a:ea typeface="Times New Roman"/>
                                <a:cs typeface="Times New Roman"/>
                              </a:rPr>
                              <m:t>𝑈</m:t>
                            </m:r>
                          </m:sub>
                        </m:sSub>
                      </m:den>
                    </m:f>
                  </m:oMath>
                </a14:m>
                <a:r>
                  <a:rPr lang="en-US" sz="3200" dirty="0">
                    <a:effectLst/>
                    <a:latin typeface="Times New Roman"/>
                    <a:ea typeface="Times New Roman"/>
                    <a:cs typeface="Times New Roman"/>
                  </a:rPr>
                  <a:t> in </a:t>
                </a:r>
                <a:r>
                  <a:rPr lang="en-US" sz="3200" dirty="0" err="1">
                    <a:effectLst/>
                    <a:latin typeface="Times New Roman"/>
                    <a:ea typeface="Times New Roman"/>
                    <a:cs typeface="Times New Roman"/>
                  </a:rPr>
                  <a:t>Eqn</a:t>
                </a:r>
                <a:r>
                  <a:rPr lang="en-US" sz="3200" dirty="0">
                    <a:effectLst/>
                    <a:latin typeface="Times New Roman"/>
                    <a:ea typeface="Times New Roman"/>
                    <a:cs typeface="Times New Roman"/>
                  </a:rPr>
                  <a:t> 15.3 to determine the value of the project, </a:t>
                </a:r>
                <a:r>
                  <a:rPr lang="en-US" sz="3200" i="1" dirty="0" err="1">
                    <a:effectLst/>
                    <a:latin typeface="Times New Roman"/>
                    <a:ea typeface="Times New Roman"/>
                    <a:cs typeface="Times New Roman"/>
                  </a:rPr>
                  <a:t>V</a:t>
                </a:r>
                <a:r>
                  <a:rPr lang="en-US" sz="3200" i="1" baseline="-25000" dirty="0" err="1">
                    <a:effectLst/>
                    <a:latin typeface="Times New Roman"/>
                    <a:ea typeface="Times New Roman"/>
                    <a:cs typeface="Times New Roman"/>
                  </a:rPr>
                  <a:t>project</a:t>
                </a:r>
                <a:r>
                  <a:rPr lang="en-US" sz="3200" i="1" baseline="-25000" dirty="0">
                    <a:effectLst/>
                    <a:latin typeface="Times New Roman"/>
                    <a:ea typeface="Times New Roman"/>
                    <a:cs typeface="Times New Roman"/>
                  </a:rPr>
                  <a:t>  </a:t>
                </a:r>
                <a:r>
                  <a:rPr lang="en-US" sz="3200" dirty="0">
                    <a:effectLst/>
                    <a:latin typeface="Times New Roman"/>
                    <a:ea typeface="Times New Roman"/>
                    <a:cs typeface="Times New Roman"/>
                  </a:rPr>
                  <a:t>as the present value of the levered cash flow to the </a:t>
                </a:r>
                <a:r>
                  <a:rPr lang="en-US" sz="3200" dirty="0" smtClean="0">
                    <a:effectLst/>
                    <a:latin typeface="Times New Roman"/>
                    <a:ea typeface="Times New Roman"/>
                    <a:cs typeface="Times New Roman"/>
                  </a:rPr>
                  <a:t>project:</a:t>
                </a:r>
              </a:p>
              <a:p>
                <a:pPr algn="just">
                  <a:lnSpc>
                    <a:spcPct val="200000"/>
                  </a:lnSpc>
                  <a:spcAft>
                    <a:spcPts val="0"/>
                  </a:spcAft>
                </a:pPr>
                <a:r>
                  <a:rPr lang="en-AU" sz="2800" dirty="0" smtClean="0">
                    <a:ea typeface="Times New Roman"/>
                    <a:cs typeface="Times New Roman"/>
                  </a:rPr>
                  <a:t>                                       </a:t>
                </a:r>
                <a14:m>
                  <m:oMath xmlns:m="http://schemas.openxmlformats.org/officeDocument/2006/math">
                    <m:sSub>
                      <m:sSubPr>
                        <m:ctrlPr>
                          <a:rPr lang="en-AU" sz="3300" i="1">
                            <a:latin typeface="Cambria Math"/>
                            <a:ea typeface="Times New Roman"/>
                            <a:cs typeface="Times New Roman"/>
                          </a:rPr>
                        </m:ctrlPr>
                      </m:sSubPr>
                      <m:e>
                        <m:r>
                          <a:rPr lang="en-US" sz="3300" i="1">
                            <a:effectLst/>
                            <a:latin typeface="Cambria Math"/>
                            <a:ea typeface="Times New Roman"/>
                            <a:cs typeface="Times New Roman"/>
                          </a:rPr>
                          <m:t>𝑉</m:t>
                        </m:r>
                      </m:e>
                      <m:sub>
                        <m:r>
                          <a:rPr lang="en-US" sz="3300" i="1">
                            <a:effectLst/>
                            <a:latin typeface="Cambria Math"/>
                            <a:ea typeface="Times New Roman"/>
                            <a:cs typeface="Times New Roman"/>
                          </a:rPr>
                          <m:t>𝑝𝑟𝑜𝑗𝑒𝑐𝑡</m:t>
                        </m:r>
                      </m:sub>
                    </m:sSub>
                    <m:r>
                      <a:rPr lang="en-US" sz="3300" i="1">
                        <a:effectLst/>
                        <a:latin typeface="Cambria Math"/>
                        <a:ea typeface="Times New Roman"/>
                        <a:cs typeface="Times New Roman"/>
                      </a:rPr>
                      <m:t>= </m:t>
                    </m:r>
                    <m:f>
                      <m:fPr>
                        <m:ctrlPr>
                          <a:rPr lang="en-AU" sz="3300" i="1">
                            <a:effectLst/>
                            <a:latin typeface="Cambria Math"/>
                            <a:ea typeface="Times New Roman"/>
                            <a:cs typeface="Times New Roman"/>
                          </a:rPr>
                        </m:ctrlPr>
                      </m:fPr>
                      <m:num>
                        <m:r>
                          <a:rPr lang="en-US" sz="3300" i="1">
                            <a:effectLst/>
                            <a:latin typeface="Cambria Math"/>
                            <a:ea typeface="Times New Roman"/>
                            <a:cs typeface="Times New Roman"/>
                          </a:rPr>
                          <m:t>𝐹𝐶𝐹</m:t>
                        </m:r>
                      </m:num>
                      <m:den>
                        <m:sSub>
                          <m:sSubPr>
                            <m:ctrlPr>
                              <a:rPr lang="en-AU" sz="3300" i="1">
                                <a:effectLst/>
                                <a:latin typeface="Cambria Math"/>
                                <a:ea typeface="Times New Roman"/>
                                <a:cs typeface="Times New Roman"/>
                              </a:rPr>
                            </m:ctrlPr>
                          </m:sSubPr>
                          <m:e>
                            <m:r>
                              <a:rPr lang="en-US" sz="3300" i="1">
                                <a:effectLst/>
                                <a:latin typeface="Cambria Math"/>
                                <a:ea typeface="Times New Roman"/>
                                <a:cs typeface="Times New Roman"/>
                              </a:rPr>
                              <m:t>𝑘</m:t>
                            </m:r>
                          </m:e>
                          <m:sub>
                            <m:r>
                              <a:rPr lang="en-US" sz="3300" i="1">
                                <a:effectLst/>
                                <a:latin typeface="Cambria Math"/>
                                <a:ea typeface="Times New Roman"/>
                                <a:cs typeface="Times New Roman"/>
                              </a:rPr>
                              <m:t>𝑈</m:t>
                            </m:r>
                          </m:sub>
                        </m:sSub>
                      </m:den>
                    </m:f>
                    <m:r>
                      <a:rPr lang="en-US" sz="3300" i="1">
                        <a:effectLst/>
                        <a:latin typeface="Cambria Math"/>
                        <a:ea typeface="Times New Roman"/>
                        <a:cs typeface="Times New Roman"/>
                      </a:rPr>
                      <m:t>+</m:t>
                    </m:r>
                    <m:f>
                      <m:fPr>
                        <m:ctrlPr>
                          <a:rPr lang="en-AU" sz="3300" i="1">
                            <a:effectLst/>
                            <a:latin typeface="Cambria Math"/>
                            <a:ea typeface="Times New Roman"/>
                            <a:cs typeface="Times New Roman"/>
                          </a:rPr>
                        </m:ctrlPr>
                      </m:fPr>
                      <m:num>
                        <m:r>
                          <a:rPr lang="en-US" sz="3300" i="1">
                            <a:effectLst/>
                            <a:latin typeface="Cambria Math"/>
                            <a:ea typeface="Times New Roman"/>
                            <a:cs typeface="Times New Roman"/>
                          </a:rPr>
                          <m:t>𝐷𝐸𝐵𝑇</m:t>
                        </m:r>
                        <m:r>
                          <a:rPr lang="en-US" sz="3300" i="1">
                            <a:effectLst/>
                            <a:latin typeface="Cambria Math"/>
                            <a:ea typeface="Times New Roman"/>
                            <a:cs typeface="Times New Roman"/>
                          </a:rPr>
                          <m:t> </m:t>
                        </m:r>
                        <m:sSub>
                          <m:sSubPr>
                            <m:ctrlPr>
                              <a:rPr lang="en-AU" sz="3300" i="1">
                                <a:effectLst/>
                                <a:latin typeface="Cambria Math"/>
                                <a:ea typeface="Times New Roman"/>
                                <a:cs typeface="Times New Roman"/>
                              </a:rPr>
                            </m:ctrlPr>
                          </m:sSubPr>
                          <m:e>
                            <m:r>
                              <a:rPr lang="en-US" sz="3300" i="1">
                                <a:effectLst/>
                                <a:latin typeface="Cambria Math"/>
                                <a:ea typeface="Times New Roman"/>
                                <a:cs typeface="Times New Roman"/>
                              </a:rPr>
                              <m:t>𝑖</m:t>
                            </m:r>
                          </m:e>
                          <m:sub>
                            <m:r>
                              <a:rPr lang="en-US" sz="3300" i="1">
                                <a:effectLst/>
                                <a:latin typeface="Cambria Math"/>
                                <a:ea typeface="Times New Roman"/>
                                <a:cs typeface="Times New Roman"/>
                              </a:rPr>
                              <m:t>𝐷</m:t>
                            </m:r>
                          </m:sub>
                        </m:sSub>
                        <m:sSub>
                          <m:sSubPr>
                            <m:ctrlPr>
                              <a:rPr lang="en-AU" sz="3300" i="1">
                                <a:effectLst/>
                                <a:latin typeface="Cambria Math"/>
                                <a:ea typeface="Times New Roman"/>
                                <a:cs typeface="Times New Roman"/>
                              </a:rPr>
                            </m:ctrlPr>
                          </m:sSubPr>
                          <m:e>
                            <m:r>
                              <a:rPr lang="en-US" sz="3300" i="1">
                                <a:effectLst/>
                                <a:latin typeface="Cambria Math"/>
                                <a:ea typeface="Times New Roman"/>
                                <a:cs typeface="Times New Roman"/>
                              </a:rPr>
                              <m:t>𝑇</m:t>
                            </m:r>
                          </m:e>
                          <m:sub>
                            <m:r>
                              <a:rPr lang="en-US" sz="3300" i="1">
                                <a:effectLst/>
                                <a:latin typeface="Cambria Math"/>
                                <a:ea typeface="Times New Roman"/>
                                <a:cs typeface="Times New Roman"/>
                              </a:rPr>
                              <m:t>𝑐</m:t>
                            </m:r>
                          </m:sub>
                        </m:sSub>
                      </m:num>
                      <m:den>
                        <m:sSub>
                          <m:sSubPr>
                            <m:ctrlPr>
                              <a:rPr lang="en-AU" sz="3300" i="1">
                                <a:effectLst/>
                                <a:latin typeface="Cambria Math"/>
                                <a:ea typeface="Times New Roman"/>
                                <a:cs typeface="Times New Roman"/>
                              </a:rPr>
                            </m:ctrlPr>
                          </m:sSubPr>
                          <m:e>
                            <m:r>
                              <a:rPr lang="en-US" sz="3300" i="1">
                                <a:effectLst/>
                                <a:latin typeface="Cambria Math"/>
                                <a:ea typeface="Times New Roman"/>
                                <a:cs typeface="Times New Roman"/>
                              </a:rPr>
                              <m:t>𝑘</m:t>
                            </m:r>
                          </m:e>
                          <m:sub>
                            <m:r>
                              <a:rPr lang="en-US" sz="3300" i="1">
                                <a:effectLst/>
                                <a:latin typeface="Cambria Math"/>
                                <a:ea typeface="Times New Roman"/>
                                <a:cs typeface="Times New Roman"/>
                              </a:rPr>
                              <m:t>𝑇𝑆</m:t>
                            </m:r>
                          </m:sub>
                        </m:sSub>
                      </m:den>
                    </m:f>
                  </m:oMath>
                </a14:m>
                <a:endParaRPr lang="en-AU" sz="3300" dirty="0">
                  <a:effectLst/>
                  <a:latin typeface="Calibri"/>
                  <a:ea typeface="Calibri"/>
                  <a:cs typeface="Times New Roman"/>
                </a:endParaRPr>
              </a:p>
              <a:p>
                <a:endParaRPr lang="en-AU"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14400" y="1219200"/>
                <a:ext cx="7772400" cy="5136360"/>
              </a:xfrm>
              <a:blipFill rotWithShape="1">
                <a:blip r:embed="rId2"/>
                <a:stretch>
                  <a:fillRect r="-627"/>
                </a:stretch>
              </a:blipFill>
            </p:spPr>
            <p:txBody>
              <a:bodyPr/>
              <a:lstStyle/>
              <a:p>
                <a:r>
                  <a:rPr lang="en-AU">
                    <a:noFill/>
                  </a:rPr>
                  <a:t> </a:t>
                </a:r>
              </a:p>
            </p:txBody>
          </p:sp>
        </mc:Fallback>
      </mc:AlternateContent>
    </p:spTree>
    <p:extLst>
      <p:ext uri="{BB962C8B-B14F-4D97-AF65-F5344CB8AC3E}">
        <p14:creationId xmlns:p14="http://schemas.microsoft.com/office/powerpoint/2010/main" val="399236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21" presetClass="entr" presetSubtype="1"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26" dur="2000" fill="hold"/>
                                        <p:tgtEl>
                                          <p:spTgt spid="3">
                                            <p:txEl>
                                              <p:pRg st="1" end="1"/>
                                            </p:txEl>
                                          </p:spTgt>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30" dur="2000" fill="hold"/>
                                        <p:tgtEl>
                                          <p:spTgt spid="3">
                                            <p:txEl>
                                              <p:pRg st="3" end="3"/>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lnSpc>
                <a:spcPct val="200000"/>
              </a:lnSpc>
              <a:spcAft>
                <a:spcPts val="0"/>
              </a:spcAft>
            </a:pPr>
            <a:r>
              <a:rPr lang="en-US" sz="2800" dirty="0">
                <a:latin typeface="Times New Roman"/>
                <a:ea typeface="Times New Roman"/>
                <a:cs typeface="Times New Roman"/>
              </a:rPr>
              <a:t>(2) </a:t>
            </a:r>
            <a:r>
              <a:rPr lang="en-US" sz="2800" i="1" dirty="0">
                <a:latin typeface="Times New Roman"/>
                <a:ea typeface="Times New Roman"/>
                <a:cs typeface="Times New Roman"/>
              </a:rPr>
              <a:t>The capital cash flow (</a:t>
            </a:r>
            <a:r>
              <a:rPr lang="en-US" sz="2800" i="1" dirty="0" err="1">
                <a:latin typeface="Times New Roman"/>
                <a:ea typeface="Times New Roman"/>
                <a:cs typeface="Times New Roman"/>
              </a:rPr>
              <a:t>CCF</a:t>
            </a:r>
            <a:r>
              <a:rPr lang="en-US" sz="2800" i="1" dirty="0">
                <a:latin typeface="Times New Roman"/>
                <a:ea typeface="Times New Roman"/>
                <a:cs typeface="Times New Roman"/>
              </a:rPr>
              <a:t>) method</a:t>
            </a:r>
            <a:r>
              <a:rPr lang="en-US" sz="2800" dirty="0">
                <a:latin typeface="Times New Roman"/>
                <a:ea typeface="Times New Roman"/>
                <a:cs typeface="Times New Roman"/>
              </a:rPr>
              <a:t> </a:t>
            </a:r>
            <a:r>
              <a:rPr lang="en-AU" sz="3600" dirty="0">
                <a:latin typeface="Calibri"/>
                <a:ea typeface="Calibri"/>
                <a:cs typeface="Times New Roman"/>
              </a:rPr>
              <a:t/>
            </a:r>
            <a:br>
              <a:rPr lang="en-AU" sz="3600" dirty="0">
                <a:latin typeface="Calibri"/>
                <a:ea typeface="Calibri"/>
                <a:cs typeface="Times New Roman"/>
              </a:rPr>
            </a:br>
            <a:endParaRPr lang="en-AU" dirty="0"/>
          </a:p>
        </p:txBody>
      </p:sp>
      <p:sp>
        <p:nvSpPr>
          <p:cNvPr id="3" name="Content Placeholder 2"/>
          <p:cNvSpPr>
            <a:spLocks noGrp="1"/>
          </p:cNvSpPr>
          <p:nvPr>
            <p:ph idx="1"/>
          </p:nvPr>
        </p:nvSpPr>
        <p:spPr/>
        <p:txBody>
          <a:bodyPr>
            <a:normAutofit fontScale="77500" lnSpcReduction="20000"/>
          </a:bodyPr>
          <a:lstStyle/>
          <a:p>
            <a:pPr algn="just">
              <a:lnSpc>
                <a:spcPct val="200000"/>
              </a:lnSpc>
              <a:spcAft>
                <a:spcPts val="0"/>
              </a:spcAft>
            </a:pPr>
            <a:r>
              <a:rPr lang="en-US" sz="3200" dirty="0">
                <a:latin typeface="Times New Roman"/>
                <a:ea typeface="Times New Roman"/>
                <a:cs typeface="Times New Roman"/>
              </a:rPr>
              <a:t>This method estimates the value of the project,</a:t>
            </a:r>
            <a:r>
              <a:rPr lang="en-US" sz="3200" i="1" dirty="0">
                <a:latin typeface="Times New Roman"/>
                <a:ea typeface="Times New Roman"/>
                <a:cs typeface="Times New Roman"/>
              </a:rPr>
              <a:t> </a:t>
            </a:r>
            <a:r>
              <a:rPr lang="en-US" sz="3200" i="1" dirty="0" err="1">
                <a:latin typeface="Times New Roman"/>
                <a:ea typeface="Times New Roman"/>
                <a:cs typeface="Times New Roman"/>
              </a:rPr>
              <a:t>V</a:t>
            </a:r>
            <a:r>
              <a:rPr lang="en-US" sz="3200" i="1" baseline="-25000" dirty="0" err="1">
                <a:latin typeface="Times New Roman"/>
                <a:ea typeface="Times New Roman"/>
                <a:cs typeface="Times New Roman"/>
              </a:rPr>
              <a:t>project</a:t>
            </a:r>
            <a:r>
              <a:rPr lang="en-US" sz="3200" dirty="0">
                <a:latin typeface="Times New Roman"/>
                <a:ea typeface="Times New Roman"/>
                <a:cs typeface="Times New Roman"/>
              </a:rPr>
              <a:t>, by discounting the levered capital cash flow (</a:t>
            </a:r>
            <a:r>
              <a:rPr lang="en-US" sz="3200" i="1" dirty="0" err="1">
                <a:latin typeface="Times New Roman"/>
                <a:ea typeface="Times New Roman"/>
                <a:cs typeface="Times New Roman"/>
              </a:rPr>
              <a:t>CCF</a:t>
            </a:r>
            <a:r>
              <a:rPr lang="en-US" sz="3200" dirty="0">
                <a:latin typeface="Times New Roman"/>
                <a:ea typeface="Times New Roman"/>
                <a:cs typeface="Times New Roman"/>
              </a:rPr>
              <a:t>) that combines the operating cash flows available to the holders of both equity and debt in the project</a:t>
            </a:r>
            <a:r>
              <a:rPr lang="en-US" sz="3200" dirty="0" smtClean="0">
                <a:latin typeface="Times New Roman"/>
                <a:ea typeface="Times New Roman"/>
                <a:cs typeface="Times New Roman"/>
              </a:rPr>
              <a:t>:</a:t>
            </a:r>
            <a:endParaRPr lang="en-AU" sz="2800" dirty="0" smtClean="0">
              <a:latin typeface="Calibri"/>
              <a:ea typeface="Times New Roman"/>
              <a:cs typeface="Times New Roman"/>
            </a:endParaRPr>
          </a:p>
          <a:p>
            <a:pPr algn="just">
              <a:lnSpc>
                <a:spcPct val="200000"/>
              </a:lnSpc>
              <a:spcAft>
                <a:spcPts val="0"/>
              </a:spcAft>
            </a:pPr>
            <a:r>
              <a:rPr lang="en-US" sz="3200" dirty="0" smtClean="0">
                <a:latin typeface="Times New Roman"/>
                <a:ea typeface="Calibri"/>
                <a:cs typeface="Times New Roman"/>
              </a:rPr>
              <a:t>       </a:t>
            </a:r>
            <a:r>
              <a:rPr lang="en-US" sz="3200" i="1" dirty="0">
                <a:latin typeface="Times New Roman"/>
                <a:ea typeface="Calibri"/>
                <a:cs typeface="Times New Roman"/>
              </a:rPr>
              <a:t>capital cash flow</a:t>
            </a:r>
            <a:r>
              <a:rPr lang="en-US" sz="3200" dirty="0">
                <a:latin typeface="Times New Roman"/>
                <a:ea typeface="Calibri"/>
                <a:cs typeface="Times New Roman"/>
              </a:rPr>
              <a:t> (</a:t>
            </a:r>
            <a:r>
              <a:rPr lang="en-US" sz="3200" i="1" dirty="0" err="1">
                <a:latin typeface="Times New Roman"/>
                <a:ea typeface="Calibri"/>
                <a:cs typeface="Times New Roman"/>
              </a:rPr>
              <a:t>CCF</a:t>
            </a:r>
            <a:r>
              <a:rPr lang="en-US" sz="3200" dirty="0">
                <a:latin typeface="Times New Roman"/>
                <a:ea typeface="Calibri"/>
                <a:cs typeface="Times New Roman"/>
              </a:rPr>
              <a:t>) to debt </a:t>
            </a:r>
            <a:r>
              <a:rPr lang="en-US" sz="3200" u="sng" dirty="0">
                <a:latin typeface="Times New Roman"/>
                <a:ea typeface="Calibri"/>
                <a:cs typeface="Times New Roman"/>
              </a:rPr>
              <a:t>plus</a:t>
            </a:r>
            <a:r>
              <a:rPr lang="en-US" sz="3200" dirty="0">
                <a:latin typeface="Times New Roman"/>
                <a:ea typeface="Calibri"/>
                <a:cs typeface="Times New Roman"/>
              </a:rPr>
              <a:t> equity </a:t>
            </a:r>
            <a:r>
              <a:rPr lang="en-US" sz="3200" dirty="0" smtClean="0">
                <a:latin typeface="Times New Roman"/>
                <a:ea typeface="Calibri"/>
                <a:cs typeface="Times New Roman"/>
              </a:rPr>
              <a:t>=</a:t>
            </a:r>
          </a:p>
          <a:p>
            <a:pPr marL="68580" indent="0" algn="r">
              <a:lnSpc>
                <a:spcPct val="115000"/>
              </a:lnSpc>
              <a:spcAft>
                <a:spcPts val="1000"/>
              </a:spcAft>
              <a:buNone/>
            </a:pPr>
            <a:r>
              <a:rPr lang="en-US" sz="3200" dirty="0" smtClean="0">
                <a:latin typeface="Times New Roman"/>
                <a:ea typeface="Calibri"/>
                <a:cs typeface="Times New Roman"/>
              </a:rPr>
              <a:t> </a:t>
            </a:r>
            <a:r>
              <a:rPr lang="en-US" sz="3200" i="1" dirty="0" err="1">
                <a:latin typeface="Times New Roman"/>
                <a:ea typeface="Calibri"/>
                <a:cs typeface="Times New Roman"/>
              </a:rPr>
              <a:t>CFD</a:t>
            </a:r>
            <a:r>
              <a:rPr lang="en-US" sz="3200" i="1" dirty="0">
                <a:latin typeface="Times New Roman"/>
                <a:ea typeface="Calibri"/>
                <a:cs typeface="Times New Roman"/>
              </a:rPr>
              <a:t> </a:t>
            </a:r>
            <a:r>
              <a:rPr lang="en-US" sz="3200" dirty="0">
                <a:latin typeface="Times New Roman"/>
                <a:ea typeface="Calibri"/>
                <a:cs typeface="Times New Roman"/>
              </a:rPr>
              <a:t>+</a:t>
            </a:r>
            <a:r>
              <a:rPr lang="en-US" sz="3200" i="1" dirty="0">
                <a:latin typeface="Times New Roman"/>
                <a:ea typeface="Calibri"/>
                <a:cs typeface="Times New Roman"/>
              </a:rPr>
              <a:t> </a:t>
            </a:r>
            <a:r>
              <a:rPr lang="en-US" sz="3200" i="1" dirty="0" err="1">
                <a:latin typeface="Times New Roman"/>
                <a:ea typeface="Calibri"/>
                <a:cs typeface="Times New Roman"/>
              </a:rPr>
              <a:t>CFE</a:t>
            </a:r>
            <a:r>
              <a:rPr lang="en-US" sz="3200" i="1" dirty="0">
                <a:latin typeface="Times New Roman"/>
                <a:ea typeface="Calibri"/>
                <a:cs typeface="Times New Roman"/>
              </a:rPr>
              <a:t>       </a:t>
            </a:r>
            <a:r>
              <a:rPr lang="en-US" sz="3200" i="1" dirty="0" smtClean="0">
                <a:latin typeface="Times New Roman"/>
                <a:ea typeface="Calibri"/>
                <a:cs typeface="Times New Roman"/>
              </a:rPr>
              <a:t>                          </a:t>
            </a:r>
            <a:r>
              <a:rPr lang="en-US" sz="1800" dirty="0">
                <a:latin typeface="Times New Roman"/>
                <a:ea typeface="Calibri"/>
                <a:cs typeface="Times New Roman"/>
              </a:rPr>
              <a:t>(15.4)</a:t>
            </a:r>
            <a:endParaRPr lang="en-AU" sz="1800" dirty="0">
              <a:latin typeface="Calibri"/>
              <a:ea typeface="Calibri"/>
              <a:cs typeface="Times New Roman"/>
            </a:endParaRPr>
          </a:p>
          <a:p>
            <a:endParaRPr lang="en-AU" dirty="0"/>
          </a:p>
        </p:txBody>
      </p:sp>
    </p:spTree>
    <p:extLst>
      <p:ext uri="{BB962C8B-B14F-4D97-AF65-F5344CB8AC3E}">
        <p14:creationId xmlns:p14="http://schemas.microsoft.com/office/powerpoint/2010/main" val="1344725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397</TotalTime>
  <Words>1920</Words>
  <Application>Microsoft Office PowerPoint</Application>
  <PresentationFormat>On-screen Show (4:3)</PresentationFormat>
  <Paragraphs>255</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Metro</vt:lpstr>
      <vt:lpstr>                                       </vt:lpstr>
      <vt:lpstr>Two new approaches to discounting cash flows</vt:lpstr>
      <vt:lpstr>Two new approaches to discounting cash flows</vt:lpstr>
      <vt:lpstr>Two new approaches to discounting cash flows</vt:lpstr>
      <vt:lpstr>(1) the adjusted present value (APV) method </vt:lpstr>
      <vt:lpstr>(1) the adjusted present value (APV) method</vt:lpstr>
      <vt:lpstr>(1) the adjusted present value (APV) method (cont)</vt:lpstr>
      <vt:lpstr>(1) the adjusted present value (APV) method (cont)</vt:lpstr>
      <vt:lpstr>(2) The capital cash flow (CCF) method  </vt:lpstr>
      <vt:lpstr>(2) The capital cash flow (CCF) method (cont)</vt:lpstr>
      <vt:lpstr>(2) The capital cash flow (CCF) method (cont) </vt:lpstr>
      <vt:lpstr>(2) The capital cash flow (CCF) method (cont) </vt:lpstr>
      <vt:lpstr>Break time</vt:lpstr>
      <vt:lpstr>Illustrative Example 15.1: Equivalence of the CCF and APV methods of discounting  (demonstration of kAV = kU  provided kTS = kU).</vt:lpstr>
      <vt:lpstr>Illustrative Example (cont)</vt:lpstr>
      <vt:lpstr>Illustrative Example (cont)</vt:lpstr>
      <vt:lpstr> PART A     Required:</vt:lpstr>
      <vt:lpstr>Illustrative Example (cont)</vt:lpstr>
      <vt:lpstr>.</vt:lpstr>
      <vt:lpstr>Illustrative Example (cont)</vt:lpstr>
      <vt:lpstr>PART B     Required:</vt:lpstr>
      <vt:lpstr>(d) We have kU  =14%. The calculations are therefore as follows. </vt:lpstr>
      <vt:lpstr>Review</vt:lpstr>
      <vt:lpstr>Review (cont)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CHAPTER 15 -</dc:title>
  <dc:creator>Michael Dempsey</dc:creator>
  <cp:lastModifiedBy>Michael Dempsey</cp:lastModifiedBy>
  <cp:revision>44</cp:revision>
  <dcterms:created xsi:type="dcterms:W3CDTF">2006-08-16T00:00:00Z</dcterms:created>
  <dcterms:modified xsi:type="dcterms:W3CDTF">2017-01-31T23:52:55Z</dcterms:modified>
</cp:coreProperties>
</file>