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51490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72387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15074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88919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3866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41390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61707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30173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31699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18479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94580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10/5/2016</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5000093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0"/>
            <a:ext cx="7772400" cy="6079560"/>
          </a:xfrm>
        </p:spPr>
        <p:txBody>
          <a:bodyPr/>
          <a:lstStyle/>
          <a:p>
            <a:r>
              <a:rPr lang="en-US" dirty="0" smtClean="0"/>
              <a:t/>
            </a:r>
            <a:br>
              <a:rPr lang="en-US" dirty="0" smtClean="0"/>
            </a:br>
            <a:r>
              <a:rPr lang="en-US" dirty="0" smtClean="0"/>
              <a:t>—Chapter 16—</a:t>
            </a:r>
            <a:r>
              <a:rPr lang="en-AU" dirty="0" smtClean="0"/>
              <a:t/>
            </a:r>
            <a:br>
              <a:rPr lang="en-AU" dirty="0" smtClean="0"/>
            </a:br>
            <a:r>
              <a:rPr lang="en-AU" dirty="0" smtClean="0"/>
              <a:t/>
            </a:r>
            <a:br>
              <a:rPr lang="en-AU" dirty="0" smtClean="0"/>
            </a:br>
            <a:endParaRPr lang="en-AU" dirty="0"/>
          </a:p>
        </p:txBody>
      </p:sp>
      <p:sp>
        <p:nvSpPr>
          <p:cNvPr id="3" name="Subtitle 2"/>
          <p:cNvSpPr>
            <a:spLocks noGrp="1"/>
          </p:cNvSpPr>
          <p:nvPr>
            <p:ph type="subTitle" idx="1"/>
          </p:nvPr>
        </p:nvSpPr>
        <p:spPr/>
        <p:txBody>
          <a:bodyPr>
            <a:normAutofit/>
          </a:bodyPr>
          <a:lstStyle/>
          <a:p>
            <a:r>
              <a:rPr lang="en-AU" sz="4800" i="1" dirty="0" smtClean="0">
                <a:latin typeface="Times New Roman" pitchFamily="18" charset="0"/>
                <a:cs typeface="Times New Roman" pitchFamily="18" charset="0"/>
              </a:rPr>
              <a:t>Ethical Behaviour</a:t>
            </a:r>
          </a:p>
          <a:p>
            <a:endParaRPr lang="en-AU" sz="3200" i="1" dirty="0" smtClean="0">
              <a:latin typeface="Times New Roman" pitchFamily="18" charset="0"/>
              <a:cs typeface="Times New Roman" pitchFamily="18" charset="0"/>
            </a:endParaRPr>
          </a:p>
          <a:p>
            <a:endParaRPr lang="en-AU" sz="3200" i="1" dirty="0" smtClean="0">
              <a:latin typeface="Times New Roman" pitchFamily="18" charset="0"/>
              <a:cs typeface="Times New Roman" pitchFamily="18" charset="0"/>
            </a:endParaRPr>
          </a:p>
          <a:p>
            <a:endParaRPr lang="en-AU" sz="3200" i="1" dirty="0" smtClean="0">
              <a:latin typeface="Times New Roman" pitchFamily="18" charset="0"/>
              <a:cs typeface="Times New Roman" pitchFamily="18" charset="0"/>
            </a:endParaRPr>
          </a:p>
          <a:p>
            <a:endParaRPr lang="en-AU" sz="3200" i="1" dirty="0">
              <a:latin typeface="Times New Roman" pitchFamily="18" charset="0"/>
              <a:cs typeface="Times New Roman" pitchFamily="18" charset="0"/>
            </a:endParaRPr>
          </a:p>
        </p:txBody>
      </p:sp>
      <p:pic>
        <p:nvPicPr>
          <p:cNvPr id="7" name="Picture 6" descr="C:\Users\e06915\AppData\Local\Microsoft\Windows\Temporary Internet Files\Content.Word\dreamstime_xl_10970552.jpg"/>
          <p:cNvPicPr/>
          <p:nvPr/>
        </p:nvPicPr>
        <p:blipFill>
          <a:blip r:embed="rId2" cstate="print">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0" y="2780928"/>
            <a:ext cx="5652119" cy="4077072"/>
          </a:xfrm>
          <a:prstGeom prst="rect">
            <a:avLst/>
          </a:prstGeom>
          <a:noFill/>
          <a:ln>
            <a:noFill/>
          </a:ln>
        </p:spPr>
      </p:pic>
      <p:pic>
        <p:nvPicPr>
          <p:cNvPr id="8" name="Picture 7" descr="C:\Users\e06915\AppData\Local\Microsoft\Windows\Temporary Internet Files\Content.Word\dreamstime_xl_79448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0590"/>
            <a:ext cx="3491880" cy="3758450"/>
          </a:xfrm>
          <a:prstGeom prst="rect">
            <a:avLst/>
          </a:prstGeom>
          <a:noFill/>
          <a:ln>
            <a:noFill/>
          </a:ln>
        </p:spPr>
      </p:pic>
      <p:pic>
        <p:nvPicPr>
          <p:cNvPr id="9" name="Picture 8" descr="C:\Users\e06915\AppData\Local\Microsoft\Windows\Temporary Internet Files\Content.Word\dreamstime_xl_309049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3789040"/>
            <a:ext cx="3491880" cy="3068960"/>
          </a:xfrm>
          <a:prstGeom prst="rect">
            <a:avLst/>
          </a:prstGeom>
          <a:noFill/>
          <a:ln>
            <a:noFill/>
          </a:ln>
        </p:spPr>
      </p:pic>
    </p:spTree>
    <p:extLst>
      <p:ext uri="{BB962C8B-B14F-4D97-AF65-F5344CB8AC3E}">
        <p14:creationId xmlns:p14="http://schemas.microsoft.com/office/powerpoint/2010/main" val="40188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340768"/>
            <a:ext cx="7772400" cy="5014792"/>
          </a:xfrm>
        </p:spPr>
        <p:txBody>
          <a:bodyPr>
            <a:normAutofit fontScale="62500" lnSpcReduction="20000"/>
          </a:bodyPr>
          <a:lstStyle/>
          <a:p>
            <a:pPr indent="457200" algn="just">
              <a:lnSpc>
                <a:spcPct val="200000"/>
              </a:lnSpc>
              <a:spcAft>
                <a:spcPts val="0"/>
              </a:spcAft>
            </a:pPr>
            <a:r>
              <a:rPr lang="en-US" sz="3200" dirty="0">
                <a:latin typeface="Times New Roman"/>
                <a:ea typeface="Times New Roman"/>
                <a:cs typeface="Times New Roman"/>
              </a:rPr>
              <a:t>The purpose or need for ethics is to make coherent sense of these impulsive urges.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That </a:t>
            </a:r>
            <a:r>
              <a:rPr lang="en-US" sz="3200" dirty="0">
                <a:latin typeface="Times New Roman"/>
                <a:ea typeface="Times New Roman"/>
                <a:cs typeface="Times New Roman"/>
              </a:rPr>
              <a:t>is, ethics represents the attempt to resolve the conflict between selfishness and selflessness; between our material desires and our conscience.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Times New Roman"/>
                <a:cs typeface="Times New Roman"/>
              </a:rPr>
              <a:t>It </a:t>
            </a:r>
            <a:r>
              <a:rPr lang="en-US" sz="3200" dirty="0">
                <a:latin typeface="Times New Roman"/>
                <a:ea typeface="Times New Roman"/>
                <a:cs typeface="Times New Roman"/>
              </a:rPr>
              <a:t>attempts to make sense of our relationships by harmonizing our need to live with others as well as with our self. </a:t>
            </a:r>
            <a:endParaRPr lang="en-US" sz="3200" dirty="0" smtClean="0">
              <a:latin typeface="Times New Roman"/>
              <a:ea typeface="Times New Roman"/>
              <a:cs typeface="Times New Roman"/>
            </a:endParaRPr>
          </a:p>
          <a:p>
            <a:pPr indent="457200" algn="just">
              <a:lnSpc>
                <a:spcPct val="200000"/>
              </a:lnSpc>
              <a:spcAft>
                <a:spcPts val="0"/>
              </a:spcAft>
            </a:pPr>
            <a:r>
              <a:rPr lang="en-US" sz="3200" dirty="0" smtClean="0">
                <a:latin typeface="Times New Roman"/>
                <a:ea typeface="Calibri"/>
                <a:cs typeface="Times New Roman"/>
              </a:rPr>
              <a: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1768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68664"/>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268760"/>
            <a:ext cx="7772400" cy="5086800"/>
          </a:xfrm>
        </p:spPr>
        <p:txBody>
          <a:bodyPr>
            <a:normAutofit fontScale="92500" lnSpcReduction="20000"/>
          </a:bodyPr>
          <a:lstStyle/>
          <a:p>
            <a:r>
              <a:rPr lang="en-US" sz="3200" dirty="0">
                <a:latin typeface="Times New Roman"/>
                <a:ea typeface="Times New Roman"/>
              </a:rPr>
              <a:t>Thus, the ethics of society </a:t>
            </a:r>
            <a:r>
              <a:rPr lang="en-US" sz="3200" dirty="0" smtClean="0">
                <a:latin typeface="Times New Roman"/>
                <a:ea typeface="Times New Roman"/>
              </a:rPr>
              <a:t>is designed to </a:t>
            </a:r>
            <a:r>
              <a:rPr lang="en-US" sz="3200" dirty="0">
                <a:latin typeface="Times New Roman"/>
                <a:ea typeface="Times New Roman"/>
              </a:rPr>
              <a:t>coordinate and achieve the cooperation of </a:t>
            </a:r>
            <a:r>
              <a:rPr lang="en-US" sz="3200" dirty="0" smtClean="0">
                <a:latin typeface="Times New Roman"/>
                <a:ea typeface="Times New Roman"/>
              </a:rPr>
              <a:t>society</a:t>
            </a:r>
            <a:r>
              <a:rPr lang="en-US" sz="3200" dirty="0">
                <a:latin typeface="Times New Roman"/>
                <a:ea typeface="Times New Roman"/>
              </a:rPr>
              <a:t>. To this end, society’s ethics requires itself to be recognized and understood and agreed upon by a consensus of that society. </a:t>
            </a:r>
            <a:endParaRPr lang="en-US" sz="3200" dirty="0" smtClean="0">
              <a:latin typeface="Times New Roman"/>
              <a:ea typeface="Times New Roman"/>
            </a:endParaRPr>
          </a:p>
          <a:p>
            <a:r>
              <a:rPr lang="en-US" sz="3200" dirty="0" smtClean="0">
                <a:latin typeface="Times New Roman"/>
                <a:ea typeface="Times New Roman"/>
              </a:rPr>
              <a:t>Without </a:t>
            </a:r>
            <a:r>
              <a:rPr lang="en-US" sz="3200" dirty="0">
                <a:latin typeface="Times New Roman"/>
                <a:ea typeface="Times New Roman"/>
              </a:rPr>
              <a:t>such a consensus of recognition and understanding, there is conflict rather than cooperation around the ethical dictates. </a:t>
            </a:r>
            <a:endParaRPr lang="en-US" sz="3200" dirty="0" smtClean="0">
              <a:latin typeface="Times New Roman"/>
              <a:ea typeface="Times New Roman"/>
            </a:endParaRPr>
          </a:p>
          <a:p>
            <a:r>
              <a:rPr lang="en-US" sz="3200" dirty="0" smtClean="0">
                <a:latin typeface="Times New Roman"/>
                <a:ea typeface="Times New Roman"/>
              </a:rPr>
              <a:t>In </a:t>
            </a:r>
            <a:r>
              <a:rPr lang="en-US" sz="3200" dirty="0">
                <a:latin typeface="Times New Roman"/>
                <a:ea typeface="Times New Roman"/>
              </a:rPr>
              <a:t>this way, a society’s ethics represents a part of the self-functioning apparatus of society, serving the purpose of harmonizing the activities of its individual members while sanctioning acceptability for its institutions. </a:t>
            </a:r>
            <a:endParaRPr lang="en-AU" dirty="0"/>
          </a:p>
        </p:txBody>
      </p:sp>
    </p:spTree>
    <p:extLst>
      <p:ext uri="{BB962C8B-B14F-4D97-AF65-F5344CB8AC3E}">
        <p14:creationId xmlns:p14="http://schemas.microsoft.com/office/powerpoint/2010/main" val="14775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196752"/>
            <a:ext cx="7772400" cy="5158808"/>
          </a:xfrm>
        </p:spPr>
        <p:txBody>
          <a:bodyPr>
            <a:normAutofit fontScale="77500" lnSpcReduction="20000"/>
          </a:bodyPr>
          <a:lstStyle/>
          <a:p>
            <a:pPr algn="just">
              <a:lnSpc>
                <a:spcPct val="200000"/>
              </a:lnSpc>
              <a:spcAft>
                <a:spcPts val="0"/>
              </a:spcAft>
            </a:pPr>
            <a:r>
              <a:rPr lang="en-US" sz="3200" dirty="0">
                <a:latin typeface="Times New Roman"/>
                <a:ea typeface="Times New Roman"/>
                <a:cs typeface="Times New Roman"/>
              </a:rPr>
              <a:t>It is thus in the nature of ethics that they act to restrain excesses, while acting to sanction norms </a:t>
            </a:r>
            <a:r>
              <a:rPr lang="en-US" sz="3200" i="1" dirty="0">
                <a:latin typeface="Times New Roman"/>
                <a:ea typeface="Times New Roman"/>
                <a:cs typeface="Times New Roman"/>
              </a:rPr>
              <a:t>as they currently exist</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For </a:t>
            </a:r>
            <a:r>
              <a:rPr lang="en-US" sz="3200" dirty="0">
                <a:latin typeface="Times New Roman"/>
                <a:ea typeface="Times New Roman"/>
                <a:cs typeface="Times New Roman"/>
              </a:rPr>
              <a:t>this reason, the employee individual is in fact called on to be ethical on the institution’s, as opposed to the individual’s own terms</a:t>
            </a:r>
            <a:r>
              <a:rPr lang="en-US" sz="3200" dirty="0" smtClean="0">
                <a:latin typeface="Times New Roman"/>
                <a:ea typeface="Times New Roman"/>
                <a:cs typeface="Times New Roman"/>
              </a:rPr>
              <a:t>.</a:t>
            </a:r>
          </a:p>
          <a:p>
            <a:pPr algn="just">
              <a:lnSpc>
                <a:spcPct val="200000"/>
              </a:lnSpc>
              <a:spcAft>
                <a:spcPts val="0"/>
              </a:spcAft>
            </a:pPr>
            <a:r>
              <a:rPr lang="en-US" sz="3200" dirty="0" smtClean="0">
                <a:latin typeface="Times New Roman"/>
                <a:ea typeface="Times New Roman"/>
                <a:cs typeface="Times New Roman"/>
              </a:rPr>
              <a:t> </a:t>
            </a:r>
            <a:endParaRPr lang="en-AU" dirty="0"/>
          </a:p>
        </p:txBody>
      </p:sp>
    </p:spTree>
    <p:extLst>
      <p:ext uri="{BB962C8B-B14F-4D97-AF65-F5344CB8AC3E}">
        <p14:creationId xmlns:p14="http://schemas.microsoft.com/office/powerpoint/2010/main" val="35779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68664"/>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827584" y="1340768"/>
            <a:ext cx="7772400" cy="4572000"/>
          </a:xfrm>
        </p:spPr>
        <p:txBody>
          <a:bodyPr/>
          <a:lstStyle/>
          <a:p>
            <a:r>
              <a:rPr lang="en-US" sz="3200" dirty="0">
                <a:latin typeface="Times New Roman"/>
                <a:ea typeface="Times New Roman"/>
              </a:rPr>
              <a:t>Consistently, the debate that has been captured within the domain of institutionalized ethics has been restricted to a </a:t>
            </a:r>
            <a:r>
              <a:rPr lang="en-US" sz="3200" i="1" dirty="0">
                <a:latin typeface="Times New Roman"/>
                <a:ea typeface="Times New Roman"/>
              </a:rPr>
              <a:t>reflexive </a:t>
            </a:r>
            <a:r>
              <a:rPr lang="en-US" sz="3200" dirty="0">
                <a:latin typeface="Times New Roman"/>
                <a:ea typeface="Times New Roman"/>
              </a:rPr>
              <a:t>one, concerned with the micro-behavior of actors who operate in terms of one another </a:t>
            </a:r>
            <a:r>
              <a:rPr lang="en-US" sz="3200" i="1" dirty="0">
                <a:latin typeface="Times New Roman"/>
                <a:ea typeface="Times New Roman"/>
              </a:rPr>
              <a:t>within </a:t>
            </a:r>
            <a:r>
              <a:rPr lang="en-US" sz="3200" dirty="0">
                <a:latin typeface="Times New Roman"/>
                <a:ea typeface="Times New Roman"/>
              </a:rPr>
              <a:t>the system; the outcome of which is that the debate represents a </a:t>
            </a:r>
            <a:r>
              <a:rPr lang="en-US" sz="3200" u="sng" dirty="0">
                <a:latin typeface="Times New Roman"/>
                <a:ea typeface="Times New Roman"/>
              </a:rPr>
              <a:t>consolidating</a:t>
            </a:r>
            <a:r>
              <a:rPr lang="en-US" sz="3200" dirty="0">
                <a:latin typeface="Times New Roman"/>
                <a:ea typeface="Times New Roman"/>
              </a:rPr>
              <a:t> agenda, rather than a revolutionary one. </a:t>
            </a:r>
            <a:endParaRPr lang="en-AU" dirty="0"/>
          </a:p>
        </p:txBody>
      </p:sp>
    </p:spTree>
    <p:extLst>
      <p:ext uri="{BB962C8B-B14F-4D97-AF65-F5344CB8AC3E}">
        <p14:creationId xmlns:p14="http://schemas.microsoft.com/office/powerpoint/2010/main" val="382526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124744"/>
            <a:ext cx="7772400" cy="5230816"/>
          </a:xfrm>
        </p:spPr>
        <p:txBody>
          <a:bodyPr>
            <a:normAutofit fontScale="70000" lnSpcReduction="20000"/>
          </a:bodyPr>
          <a:lstStyle/>
          <a:p>
            <a:pPr algn="just">
              <a:lnSpc>
                <a:spcPct val="200000"/>
              </a:lnSpc>
              <a:spcAft>
                <a:spcPts val="0"/>
              </a:spcAft>
            </a:pPr>
            <a:r>
              <a:rPr lang="en-US" sz="3200" dirty="0">
                <a:latin typeface="Times New Roman"/>
                <a:ea typeface="Times New Roman"/>
                <a:cs typeface="Times New Roman"/>
              </a:rPr>
              <a:t>In Chapter 12, we considered corporate financial activity within a framework of: </a:t>
            </a:r>
            <a:endParaRPr lang="en-AU" sz="2800" dirty="0">
              <a:latin typeface="Calibri"/>
              <a:ea typeface="Calibri"/>
              <a:cs typeface="Times New Roman"/>
            </a:endParaRPr>
          </a:p>
          <a:p>
            <a:pPr marL="630555" algn="just">
              <a:lnSpc>
                <a:spcPct val="200000"/>
              </a:lnSpc>
              <a:spcBef>
                <a:spcPts val="600"/>
              </a:spcBef>
              <a:spcAft>
                <a:spcPts val="0"/>
              </a:spcAft>
            </a:pPr>
            <a:r>
              <a:rPr lang="en-US" sz="3200" dirty="0" smtClean="0">
                <a:latin typeface="Times New Roman"/>
                <a:ea typeface="Times New Roman"/>
              </a:rPr>
              <a:t>        (</a:t>
            </a:r>
            <a:r>
              <a:rPr lang="en-US" sz="3200" i="1" dirty="0" err="1">
                <a:latin typeface="Times New Roman"/>
                <a:ea typeface="Times New Roman"/>
              </a:rPr>
              <a:t>i</a:t>
            </a:r>
            <a:r>
              <a:rPr lang="en-US" sz="3200" dirty="0">
                <a:latin typeface="Times New Roman"/>
                <a:ea typeface="Times New Roman"/>
              </a:rPr>
              <a:t>)</a:t>
            </a:r>
            <a:r>
              <a:rPr lang="en-US" sz="3200" i="1" dirty="0">
                <a:latin typeface="Times New Roman"/>
                <a:ea typeface="Times New Roman"/>
              </a:rPr>
              <a:t> Reputations</a:t>
            </a:r>
            <a:r>
              <a:rPr lang="en-US" sz="3200" dirty="0">
                <a:latin typeface="Times New Roman"/>
                <a:ea typeface="Times New Roman"/>
              </a:rPr>
              <a:t> based on past performance. </a:t>
            </a:r>
            <a:endParaRPr lang="en-AU" dirty="0"/>
          </a:p>
          <a:p>
            <a:pPr marL="450215" algn="just">
              <a:lnSpc>
                <a:spcPct val="200000"/>
              </a:lnSpc>
              <a:spcBef>
                <a:spcPts val="600"/>
              </a:spcBef>
              <a:spcAft>
                <a:spcPts val="0"/>
              </a:spcAft>
            </a:pPr>
            <a:r>
              <a:rPr lang="en-US" sz="3200" dirty="0">
                <a:latin typeface="Times New Roman"/>
                <a:ea typeface="Times New Roman"/>
              </a:rPr>
              <a:t>	    (</a:t>
            </a:r>
            <a:r>
              <a:rPr lang="en-US" sz="3200" i="1" dirty="0">
                <a:latin typeface="Times New Roman"/>
                <a:ea typeface="Times New Roman"/>
              </a:rPr>
              <a:t>ii</a:t>
            </a:r>
            <a:r>
              <a:rPr lang="en-US" sz="3200" dirty="0">
                <a:latin typeface="Times New Roman"/>
                <a:ea typeface="Times New Roman"/>
              </a:rPr>
              <a:t>) Commitment and </a:t>
            </a:r>
            <a:r>
              <a:rPr lang="en-US" sz="3200" i="1" dirty="0">
                <a:latin typeface="Times New Roman"/>
                <a:ea typeface="Times New Roman"/>
              </a:rPr>
              <a:t>trust</a:t>
            </a:r>
            <a:r>
              <a:rPr lang="en-US" sz="3200" dirty="0">
                <a:latin typeface="Times New Roman"/>
                <a:ea typeface="Times New Roman"/>
              </a:rPr>
              <a:t> relationships. </a:t>
            </a:r>
            <a:endParaRPr lang="en-AU" dirty="0"/>
          </a:p>
          <a:p>
            <a:pPr indent="228600" algn="just">
              <a:lnSpc>
                <a:spcPct val="200000"/>
              </a:lnSpc>
              <a:spcBef>
                <a:spcPts val="600"/>
              </a:spcBef>
              <a:spcAft>
                <a:spcPts val="1000"/>
              </a:spcAft>
            </a:pPr>
            <a:r>
              <a:rPr lang="en-US" sz="3200" dirty="0">
                <a:latin typeface="Times New Roman"/>
                <a:ea typeface="Times New Roman"/>
                <a:cs typeface="Times New Roman"/>
              </a:rPr>
              <a:t>The legacy of the firm’s </a:t>
            </a:r>
            <a:r>
              <a:rPr lang="en-US" sz="3200" i="1" dirty="0">
                <a:latin typeface="Times New Roman"/>
                <a:ea typeface="Times New Roman"/>
                <a:cs typeface="Times New Roman"/>
              </a:rPr>
              <a:t>reputation</a:t>
            </a:r>
            <a:r>
              <a:rPr lang="en-US" sz="3200" dirty="0">
                <a:latin typeface="Times New Roman"/>
                <a:ea typeface="Times New Roman"/>
                <a:cs typeface="Times New Roman"/>
              </a:rPr>
              <a:t> is the foundation of the firm’s sustainability, and </a:t>
            </a:r>
            <a:r>
              <a:rPr lang="en-US" sz="3200" i="1" dirty="0">
                <a:latin typeface="Times New Roman"/>
                <a:ea typeface="Times New Roman"/>
                <a:cs typeface="Times New Roman"/>
              </a:rPr>
              <a:t>trust rewards</a:t>
            </a:r>
            <a:r>
              <a:rPr lang="en-US" sz="3200" dirty="0">
                <a:latin typeface="Times New Roman"/>
                <a:ea typeface="Times New Roman"/>
                <a:cs typeface="Times New Roman"/>
              </a:rPr>
              <a:t> when </a:t>
            </a:r>
            <a:r>
              <a:rPr lang="en-US" sz="3200" dirty="0" smtClean="0">
                <a:latin typeface="Times New Roman"/>
                <a:ea typeface="Times New Roman"/>
                <a:cs typeface="Times New Roman"/>
              </a:rPr>
              <a:t>bonds </a:t>
            </a:r>
            <a:r>
              <a:rPr lang="en-US" sz="3200" dirty="0">
                <a:latin typeface="Times New Roman"/>
                <a:ea typeface="Times New Roman"/>
                <a:cs typeface="Times New Roman"/>
              </a:rPr>
              <a:t>with clients and customers </a:t>
            </a:r>
            <a:r>
              <a:rPr lang="en-US" sz="3200" dirty="0" smtClean="0">
                <a:latin typeface="Times New Roman"/>
                <a:ea typeface="Times New Roman"/>
                <a:cs typeface="Times New Roman"/>
              </a:rPr>
              <a:t>are </a:t>
            </a:r>
            <a:r>
              <a:rPr lang="en-US" sz="3200" dirty="0">
                <a:latin typeface="Times New Roman"/>
                <a:ea typeface="Times New Roman"/>
                <a:cs typeface="Times New Roman"/>
              </a:rPr>
              <a:t>built by trustworthy behavior. </a:t>
            </a:r>
            <a:endParaRPr lang="en-AU" dirty="0"/>
          </a:p>
        </p:txBody>
      </p:sp>
    </p:spTree>
    <p:extLst>
      <p:ext uri="{BB962C8B-B14F-4D97-AF65-F5344CB8AC3E}">
        <p14:creationId xmlns:p14="http://schemas.microsoft.com/office/powerpoint/2010/main" val="48716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340768"/>
            <a:ext cx="7772400" cy="5014792"/>
          </a:xfrm>
        </p:spPr>
        <p:txBody>
          <a:bodyPr/>
          <a:lstStyle/>
          <a:p>
            <a:pPr lvl="0" indent="228600" algn="just">
              <a:lnSpc>
                <a:spcPct val="200000"/>
              </a:lnSpc>
              <a:spcBef>
                <a:spcPts val="600"/>
              </a:spcBef>
              <a:spcAft>
                <a:spcPts val="1000"/>
              </a:spcAft>
              <a:buClr>
                <a:srgbClr val="DBF5F9"/>
              </a:buClr>
            </a:pPr>
            <a:r>
              <a:rPr lang="en-US" sz="1300" dirty="0">
                <a:solidFill>
                  <a:prstClr val="white"/>
                </a:solidFill>
                <a:latin typeface="Times New Roman"/>
                <a:ea typeface="Times New Roman"/>
                <a:cs typeface="Times New Roman"/>
              </a:rPr>
              <a:t>The global financial crisis can be understood as these relationships gone awry, as individuals sacrificed their reputations and that of the firm, along with trust relationships with their clients, because they were seduced by short-term bonuses linked to deal making. </a:t>
            </a:r>
            <a:endParaRPr lang="en-US" sz="1300" dirty="0" smtClean="0">
              <a:solidFill>
                <a:prstClr val="white"/>
              </a:solidFill>
              <a:latin typeface="Times New Roman"/>
              <a:ea typeface="Times New Roman"/>
              <a:cs typeface="Times New Roman"/>
            </a:endParaRPr>
          </a:p>
          <a:p>
            <a:pPr lvl="0" indent="228600" algn="just">
              <a:lnSpc>
                <a:spcPct val="200000"/>
              </a:lnSpc>
              <a:spcBef>
                <a:spcPts val="600"/>
              </a:spcBef>
              <a:spcAft>
                <a:spcPts val="1000"/>
              </a:spcAft>
              <a:buClr>
                <a:srgbClr val="DBF5F9"/>
              </a:buClr>
            </a:pPr>
            <a:r>
              <a:rPr lang="en-US" sz="1300" dirty="0" smtClean="0">
                <a:solidFill>
                  <a:prstClr val="white"/>
                </a:solidFill>
                <a:latin typeface="Times New Roman"/>
                <a:ea typeface="Times New Roman"/>
                <a:cs typeface="Times New Roman"/>
              </a:rPr>
              <a:t>To </a:t>
            </a:r>
            <a:r>
              <a:rPr lang="en-US" sz="1300" dirty="0">
                <a:solidFill>
                  <a:prstClr val="white"/>
                </a:solidFill>
                <a:latin typeface="Times New Roman"/>
                <a:ea typeface="Times New Roman"/>
                <a:cs typeface="Times New Roman"/>
              </a:rPr>
              <a:t>quote Warren Buffet: “We can afford to lose a lot of money.  But we cannot afford to lose one shred of our reputation”. </a:t>
            </a:r>
            <a:endParaRPr lang="en-US" sz="1300" dirty="0" smtClean="0">
              <a:solidFill>
                <a:prstClr val="white"/>
              </a:solidFill>
              <a:latin typeface="Times New Roman"/>
              <a:ea typeface="Times New Roman"/>
              <a:cs typeface="Times New Roman"/>
            </a:endParaRPr>
          </a:p>
          <a:p>
            <a:pPr lvl="0" indent="228600" algn="just">
              <a:lnSpc>
                <a:spcPct val="200000"/>
              </a:lnSpc>
              <a:spcBef>
                <a:spcPts val="600"/>
              </a:spcBef>
              <a:spcAft>
                <a:spcPts val="1000"/>
              </a:spcAft>
              <a:buClr>
                <a:srgbClr val="DBF5F9"/>
              </a:buClr>
            </a:pPr>
            <a:r>
              <a:rPr lang="en-US" sz="1300" dirty="0" smtClean="0">
                <a:solidFill>
                  <a:prstClr val="white"/>
                </a:solidFill>
                <a:latin typeface="Times New Roman"/>
                <a:ea typeface="Times New Roman"/>
                <a:cs typeface="Times New Roman"/>
              </a:rPr>
              <a:t>In </a:t>
            </a:r>
            <a:r>
              <a:rPr lang="en-US" sz="1300" dirty="0">
                <a:solidFill>
                  <a:prstClr val="white"/>
                </a:solidFill>
                <a:latin typeface="Times New Roman"/>
                <a:ea typeface="Times New Roman"/>
                <a:cs typeface="Times New Roman"/>
              </a:rPr>
              <a:t>effect, “reputation” and “trust” </a:t>
            </a:r>
            <a:r>
              <a:rPr lang="en-US" sz="1300" i="1" dirty="0">
                <a:solidFill>
                  <a:prstClr val="white"/>
                </a:solidFill>
                <a:latin typeface="Times New Roman"/>
                <a:ea typeface="Times New Roman"/>
                <a:cs typeface="Times New Roman"/>
              </a:rPr>
              <a:t>identify </a:t>
            </a:r>
            <a:r>
              <a:rPr lang="en-US" sz="1300" dirty="0">
                <a:solidFill>
                  <a:prstClr val="white"/>
                </a:solidFill>
                <a:latin typeface="Times New Roman"/>
                <a:ea typeface="Times New Roman"/>
                <a:cs typeface="Times New Roman"/>
              </a:rPr>
              <a:t>the ethical dimension of business. </a:t>
            </a:r>
            <a:endParaRPr lang="en-US" sz="1300" dirty="0" smtClean="0">
              <a:solidFill>
                <a:prstClr val="white"/>
              </a:solidFill>
              <a:latin typeface="Times New Roman"/>
              <a:ea typeface="Times New Roman"/>
              <a:cs typeface="Times New Roman"/>
            </a:endParaRPr>
          </a:p>
          <a:p>
            <a:pPr lvl="0" indent="228600" algn="just">
              <a:lnSpc>
                <a:spcPct val="200000"/>
              </a:lnSpc>
              <a:spcBef>
                <a:spcPts val="600"/>
              </a:spcBef>
              <a:spcAft>
                <a:spcPts val="1000"/>
              </a:spcAft>
              <a:buClr>
                <a:srgbClr val="DBF5F9"/>
              </a:buClr>
            </a:pPr>
            <a:r>
              <a:rPr lang="en-US" sz="1300" dirty="0" smtClean="0">
                <a:solidFill>
                  <a:prstClr val="white"/>
                </a:solidFill>
                <a:latin typeface="Times New Roman"/>
                <a:ea typeface="Times New Roman"/>
                <a:cs typeface="Times New Roman"/>
              </a:rPr>
              <a:t>It </a:t>
            </a:r>
            <a:r>
              <a:rPr lang="en-US" sz="1300" dirty="0">
                <a:solidFill>
                  <a:prstClr val="white"/>
                </a:solidFill>
                <a:latin typeface="Times New Roman"/>
                <a:ea typeface="Times New Roman"/>
                <a:cs typeface="Times New Roman"/>
              </a:rPr>
              <a:t>is in this context that we recognize the codes of behavior espoused by the CFA Institute in the </a:t>
            </a:r>
            <a:r>
              <a:rPr lang="en-US" sz="1300" dirty="0" smtClean="0">
                <a:solidFill>
                  <a:prstClr val="white"/>
                </a:solidFill>
                <a:latin typeface="Times New Roman"/>
                <a:ea typeface="Times New Roman"/>
                <a:cs typeface="Times New Roman"/>
              </a:rPr>
              <a:t>earlier slide.</a:t>
            </a:r>
          </a:p>
          <a:p>
            <a:pPr lvl="0" indent="228600" algn="just">
              <a:lnSpc>
                <a:spcPct val="200000"/>
              </a:lnSpc>
              <a:spcBef>
                <a:spcPts val="600"/>
              </a:spcBef>
              <a:spcAft>
                <a:spcPts val="1000"/>
              </a:spcAft>
              <a:buClr>
                <a:srgbClr val="DBF5F9"/>
              </a:buClr>
            </a:pPr>
            <a:r>
              <a:rPr lang="en-US" sz="1300" dirty="0" smtClean="0">
                <a:solidFill>
                  <a:prstClr val="white"/>
                </a:solidFill>
                <a:latin typeface="Times New Roman"/>
                <a:ea typeface="Times New Roman"/>
                <a:cs typeface="Times New Roman"/>
              </a:rPr>
              <a:t>It </a:t>
            </a:r>
            <a:r>
              <a:rPr lang="en-US" sz="1300" dirty="0">
                <a:solidFill>
                  <a:prstClr val="white"/>
                </a:solidFill>
                <a:latin typeface="Times New Roman"/>
                <a:ea typeface="Times New Roman"/>
                <a:cs typeface="Times New Roman"/>
              </a:rPr>
              <a:t>is in this context that individuals are called on to assert at least something of themselves and their codes of relationships in the workplace.</a:t>
            </a:r>
            <a:endParaRPr lang="en-AU" sz="1100" dirty="0">
              <a:solidFill>
                <a:prstClr val="white"/>
              </a:solidFill>
              <a:latin typeface="Calibri"/>
              <a:ea typeface="Calibri"/>
              <a:cs typeface="Times New Roman"/>
            </a:endParaRPr>
          </a:p>
          <a:p>
            <a:endParaRPr lang="en-AU" dirty="0"/>
          </a:p>
        </p:txBody>
      </p:sp>
    </p:spTree>
    <p:extLst>
      <p:ext uri="{BB962C8B-B14F-4D97-AF65-F5344CB8AC3E}">
        <p14:creationId xmlns:p14="http://schemas.microsoft.com/office/powerpoint/2010/main" val="62372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68664"/>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340768"/>
            <a:ext cx="7772400" cy="5014792"/>
          </a:xfrm>
        </p:spPr>
        <p:txBody>
          <a:bodyPr>
            <a:normAutofit fontScale="62500" lnSpcReduction="20000"/>
          </a:bodyPr>
          <a:lstStyle/>
          <a:p>
            <a:pPr indent="457200" algn="just">
              <a:lnSpc>
                <a:spcPct val="200000"/>
              </a:lnSpc>
              <a:spcAft>
                <a:spcPts val="1000"/>
              </a:spcAft>
            </a:pPr>
            <a:r>
              <a:rPr lang="en-US" sz="3200" dirty="0">
                <a:latin typeface="Times New Roman"/>
                <a:ea typeface="Times New Roman"/>
                <a:cs typeface="Times New Roman"/>
              </a:rPr>
              <a:t>The young person in their early career (after many frustrating months and more of applications and rejections) is sufficiently humbled at the point of finally gaining entry into the workplace, that the call to “wear  the suit” – to be transformed into another person in the workplace – is overwhelming, intoxicating, and exciting.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But </a:t>
            </a:r>
            <a:r>
              <a:rPr lang="en-US" sz="3200" dirty="0">
                <a:latin typeface="Times New Roman"/>
                <a:ea typeface="Times New Roman"/>
                <a:cs typeface="Times New Roman"/>
              </a:rPr>
              <a:t>to what extent must the individual be prepared to disconnect from who they are when they “lose the suit”?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9704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340768"/>
            <a:ext cx="7772400" cy="5014792"/>
          </a:xfrm>
        </p:spPr>
        <p:txBody>
          <a:bodyPr>
            <a:normAutofit fontScale="70000" lnSpcReduction="20000"/>
          </a:bodyPr>
          <a:lstStyle/>
          <a:p>
            <a:pPr indent="0" algn="just">
              <a:lnSpc>
                <a:spcPct val="200000"/>
              </a:lnSpc>
              <a:spcAft>
                <a:spcPts val="1000"/>
              </a:spcAft>
              <a:buNone/>
            </a:pPr>
            <a:r>
              <a:rPr lang="en-US" sz="3200" dirty="0">
                <a:latin typeface="Times New Roman"/>
                <a:ea typeface="Times New Roman"/>
                <a:cs typeface="Times New Roman"/>
              </a:rPr>
              <a:t>The challenge for the individual person is to assert their individuality in the work place alongside their reputation for competence linked to trustworthiness. </a:t>
            </a:r>
            <a:endParaRPr lang="en-US" sz="3200" dirty="0" smtClean="0">
              <a:latin typeface="Times New Roman"/>
              <a:ea typeface="Times New Roman"/>
              <a:cs typeface="Times New Roman"/>
            </a:endParaRPr>
          </a:p>
          <a:p>
            <a:pPr indent="0" algn="just">
              <a:lnSpc>
                <a:spcPct val="200000"/>
              </a:lnSpc>
              <a:spcAft>
                <a:spcPts val="1000"/>
              </a:spcAft>
              <a:buNone/>
            </a:pPr>
            <a:r>
              <a:rPr lang="en-US" sz="3200" dirty="0" smtClean="0">
                <a:latin typeface="Times New Roman"/>
                <a:ea typeface="Times New Roman"/>
                <a:cs typeface="Times New Roman"/>
              </a:rPr>
              <a:t>The </a:t>
            </a:r>
            <a:r>
              <a:rPr lang="en-US" sz="3200" dirty="0">
                <a:latin typeface="Times New Roman"/>
                <a:ea typeface="Times New Roman"/>
                <a:cs typeface="Times New Roman"/>
              </a:rPr>
              <a:t>individual’s attitude to life is allowed to – indeed should – permeate that person’s dealings with clients, subordinates, and superiors – as the person transmits “their message” as to what it is to be human in the workplace. </a:t>
            </a:r>
            <a:endParaRPr lang="en-AU" dirty="0"/>
          </a:p>
        </p:txBody>
      </p:sp>
    </p:spTree>
    <p:extLst>
      <p:ext uri="{BB962C8B-B14F-4D97-AF65-F5344CB8AC3E}">
        <p14:creationId xmlns:p14="http://schemas.microsoft.com/office/powerpoint/2010/main" val="38304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772816"/>
            <a:ext cx="7772400" cy="4582744"/>
          </a:xfrm>
        </p:spPr>
        <p:txBody>
          <a:bodyPr/>
          <a:lstStyle/>
          <a:p>
            <a:pPr lvl="0" indent="0" algn="just">
              <a:lnSpc>
                <a:spcPct val="200000"/>
              </a:lnSpc>
              <a:spcAft>
                <a:spcPts val="1000"/>
              </a:spcAft>
              <a:buClr>
                <a:srgbClr val="DBF5F9"/>
              </a:buClr>
              <a:buNone/>
            </a:pPr>
            <a:r>
              <a:rPr lang="en-US" sz="1800" dirty="0">
                <a:latin typeface="Times New Roman"/>
                <a:ea typeface="Times New Roman"/>
              </a:rPr>
              <a:t>The individual may not be able to “change the world”, or even to behave in the firm without a level of compromise. </a:t>
            </a:r>
            <a:endParaRPr lang="en-US" sz="1800" dirty="0" smtClean="0">
              <a:latin typeface="Times New Roman"/>
              <a:ea typeface="Times New Roman"/>
            </a:endParaRPr>
          </a:p>
          <a:p>
            <a:pPr lvl="0" indent="0" algn="just">
              <a:lnSpc>
                <a:spcPct val="200000"/>
              </a:lnSpc>
              <a:spcAft>
                <a:spcPts val="1000"/>
              </a:spcAft>
              <a:buClr>
                <a:srgbClr val="DBF5F9"/>
              </a:buClr>
              <a:buNone/>
            </a:pPr>
            <a:r>
              <a:rPr lang="en-US" sz="1800" dirty="0" smtClean="0">
                <a:solidFill>
                  <a:prstClr val="white"/>
                </a:solidFill>
                <a:latin typeface="Times New Roman"/>
                <a:ea typeface="Times New Roman"/>
                <a:cs typeface="Times New Roman"/>
              </a:rPr>
              <a:t>Nevertheless, we </a:t>
            </a:r>
            <a:r>
              <a:rPr lang="en-US" sz="1800" dirty="0">
                <a:solidFill>
                  <a:prstClr val="white"/>
                </a:solidFill>
                <a:latin typeface="Times New Roman"/>
                <a:ea typeface="Times New Roman"/>
                <a:cs typeface="Times New Roman"/>
              </a:rPr>
              <a:t>may dare to venture that the individual – albeit at the margin – can yet make a difference, as changes in attitudes are precipitated, as society reassesses itself from the </a:t>
            </a:r>
            <a:r>
              <a:rPr lang="en-US" sz="1800" dirty="0" smtClean="0">
                <a:solidFill>
                  <a:prstClr val="white"/>
                </a:solidFill>
                <a:latin typeface="Times New Roman"/>
                <a:ea typeface="Times New Roman"/>
                <a:cs typeface="Times New Roman"/>
              </a:rPr>
              <a:t>bottom up </a:t>
            </a:r>
            <a:r>
              <a:rPr lang="en-US" sz="1800" dirty="0">
                <a:solidFill>
                  <a:prstClr val="white"/>
                </a:solidFill>
                <a:latin typeface="Times New Roman"/>
                <a:ea typeface="Times New Roman"/>
                <a:cs typeface="Times New Roman"/>
              </a:rPr>
              <a:t>and moves forward. </a:t>
            </a:r>
            <a:endParaRPr lang="en-AU" sz="1500" dirty="0">
              <a:solidFill>
                <a:prstClr val="white"/>
              </a:solidFill>
              <a:latin typeface="Calibri"/>
              <a:ea typeface="Calibri"/>
              <a:cs typeface="Times New Roman"/>
            </a:endParaRPr>
          </a:p>
          <a:p>
            <a:endParaRPr lang="en-AU" dirty="0"/>
          </a:p>
        </p:txBody>
      </p:sp>
    </p:spTree>
    <p:extLst>
      <p:ext uri="{BB962C8B-B14F-4D97-AF65-F5344CB8AC3E}">
        <p14:creationId xmlns:p14="http://schemas.microsoft.com/office/powerpoint/2010/main" val="11951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68580" indent="0">
              <a:buNone/>
            </a:pPr>
            <a:r>
              <a:rPr lang="en-AU" dirty="0" smtClean="0">
                <a:latin typeface="Times New Roman" pitchFamily="18" charset="0"/>
                <a:cs typeface="Times New Roman" pitchFamily="18" charset="0"/>
              </a:rPr>
              <a:t>  And now as we come to the end of our course, </a:t>
            </a:r>
          </a:p>
          <a:p>
            <a:pPr marL="68580" indent="0">
              <a:buNone/>
            </a:pPr>
            <a:r>
              <a:rPr lang="en-AU" dirty="0" smtClean="0">
                <a:latin typeface="Times New Roman" pitchFamily="18" charset="0"/>
                <a:cs typeface="Times New Roman" pitchFamily="18" charset="0"/>
              </a:rPr>
              <a:t>             we must say, </a:t>
            </a:r>
            <a:r>
              <a:rPr lang="en-AU" i="1" dirty="0" smtClean="0">
                <a:latin typeface="Times New Roman" pitchFamily="18" charset="0"/>
                <a:cs typeface="Times New Roman" pitchFamily="18" charset="0"/>
              </a:rPr>
              <a:t>Goodbye</a:t>
            </a:r>
            <a:r>
              <a:rPr lang="en-AU" dirty="0" smtClean="0">
                <a:latin typeface="Times New Roman" pitchFamily="18" charset="0"/>
                <a:cs typeface="Times New Roman" pitchFamily="18" charset="0"/>
              </a:rPr>
              <a:t> </a:t>
            </a:r>
          </a:p>
          <a:p>
            <a:pPr marL="68580" indent="0">
              <a:buNone/>
            </a:pPr>
            <a:r>
              <a:rPr lang="en-AU" dirty="0">
                <a:latin typeface="Times New Roman" pitchFamily="18" charset="0"/>
                <a:cs typeface="Times New Roman" pitchFamily="18" charset="0"/>
              </a:rPr>
              <a:t> </a:t>
            </a:r>
            <a:endParaRPr lang="en-AU" dirty="0" smtClean="0">
              <a:latin typeface="Times New Roman" pitchFamily="18" charset="0"/>
              <a:cs typeface="Times New Roman" pitchFamily="18" charset="0"/>
            </a:endParaRPr>
          </a:p>
          <a:p>
            <a:pPr marL="68580" indent="0">
              <a:buNone/>
            </a:pPr>
            <a:r>
              <a:rPr lang="en-AU" dirty="0" smtClean="0">
                <a:latin typeface="Times New Roman" pitchFamily="18" charset="0"/>
                <a:cs typeface="Times New Roman" pitchFamily="18" charset="0"/>
              </a:rPr>
              <a:t>         to our two favourite friends</a:t>
            </a:r>
          </a:p>
          <a:p>
            <a:endParaRPr lang="en-AU" dirty="0">
              <a:latin typeface="Times New Roman" pitchFamily="18" charset="0"/>
              <a:cs typeface="Times New Roman" pitchFamily="18" charset="0"/>
            </a:endParaRPr>
          </a:p>
          <a:p>
            <a:pPr marL="68580" indent="0">
              <a:buNone/>
            </a:pPr>
            <a:r>
              <a:rPr lang="en-AU" dirty="0" smtClean="0">
                <a:latin typeface="Times New Roman" pitchFamily="18" charset="0"/>
                <a:cs typeface="Times New Roman" pitchFamily="18" charset="0"/>
              </a:rPr>
              <a:t>        (where would we be without them!)</a:t>
            </a:r>
            <a:endParaRPr lang="en-AU" dirty="0">
              <a:latin typeface="Times New Roman" pitchFamily="18" charset="0"/>
              <a:cs typeface="Times New Roman" pitchFamily="18" charset="0"/>
            </a:endParaRPr>
          </a:p>
        </p:txBody>
      </p:sp>
    </p:spTree>
    <p:extLst>
      <p:ext uri="{BB962C8B-B14F-4D97-AF65-F5344CB8AC3E}">
        <p14:creationId xmlns:p14="http://schemas.microsoft.com/office/powerpoint/2010/main" val="1013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914400"/>
          </a:xfrm>
        </p:spPr>
        <p:txBody>
          <a:bodyPr/>
          <a:lstStyle/>
          <a:p>
            <a:r>
              <a:rPr lang="en-AU" i="1" dirty="0" smtClean="0"/>
              <a:t>Ethical Behaviour</a:t>
            </a:r>
            <a:endParaRPr lang="en-AU" i="1" dirty="0"/>
          </a:p>
        </p:txBody>
      </p:sp>
      <p:sp>
        <p:nvSpPr>
          <p:cNvPr id="3" name="Content Placeholder 2"/>
          <p:cNvSpPr>
            <a:spLocks noGrp="1"/>
          </p:cNvSpPr>
          <p:nvPr>
            <p:ph idx="1"/>
          </p:nvPr>
        </p:nvSpPr>
        <p:spPr>
          <a:xfrm>
            <a:off x="914400" y="1052736"/>
            <a:ext cx="7772400" cy="5302824"/>
          </a:xfrm>
        </p:spPr>
        <p:txBody>
          <a:bodyPr>
            <a:normAutofit fontScale="77500" lnSpcReduction="20000"/>
          </a:bodyPr>
          <a:lstStyle/>
          <a:p>
            <a:pPr algn="just">
              <a:lnSpc>
                <a:spcPct val="200000"/>
              </a:lnSpc>
              <a:spcAft>
                <a:spcPts val="0"/>
              </a:spcAft>
            </a:pPr>
            <a:r>
              <a:rPr lang="en-US" sz="3200" dirty="0">
                <a:latin typeface="Times New Roman"/>
                <a:ea typeface="Times New Roman"/>
                <a:cs typeface="Times New Roman"/>
              </a:rPr>
              <a:t>The view taken is that ethical codes are not absolute. They are ultimately personal and, as such, open to debate and discussion.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As </a:t>
            </a:r>
            <a:r>
              <a:rPr lang="en-US" sz="3200" dirty="0">
                <a:latin typeface="Times New Roman"/>
                <a:ea typeface="Times New Roman"/>
                <a:cs typeface="Times New Roman"/>
              </a:rPr>
              <a:t>an intellectual, the student is expected to </a:t>
            </a:r>
            <a:r>
              <a:rPr lang="en-US" sz="3200" dirty="0" smtClean="0">
                <a:latin typeface="Times New Roman"/>
                <a:ea typeface="Times New Roman"/>
                <a:cs typeface="Times New Roman"/>
              </a:rPr>
              <a:t>consider, </a:t>
            </a:r>
            <a:r>
              <a:rPr lang="en-US" sz="3200" dirty="0">
                <a:latin typeface="Times New Roman"/>
                <a:ea typeface="Times New Roman"/>
                <a:cs typeface="Times New Roman"/>
              </a:rPr>
              <a:t>with a sense of self-responsibility, what it is that </a:t>
            </a:r>
            <a:r>
              <a:rPr lang="en-US" sz="3200" i="1" dirty="0">
                <a:latin typeface="Times New Roman"/>
                <a:ea typeface="Times New Roman"/>
                <a:cs typeface="Times New Roman"/>
              </a:rPr>
              <a:t>they</a:t>
            </a:r>
            <a:r>
              <a:rPr lang="en-US" sz="3200" dirty="0">
                <a:latin typeface="Times New Roman"/>
                <a:ea typeface="Times New Roman"/>
                <a:cs typeface="Times New Roman"/>
              </a:rPr>
              <a:t> understand as “professional ethical behavior</a:t>
            </a:r>
            <a:r>
              <a:rPr lang="en-US" sz="3200" dirty="0" smtClean="0">
                <a:latin typeface="Times New Roman"/>
                <a:ea typeface="Times New Roman"/>
                <a:cs typeface="Times New Roman"/>
              </a:rPr>
              <a:t>”.</a:t>
            </a:r>
          </a:p>
          <a:p>
            <a:pPr algn="just">
              <a:lnSpc>
                <a:spcPct val="200000"/>
              </a:lnSpc>
              <a:spcAft>
                <a:spcPts val="0"/>
              </a:spcAft>
            </a:pPr>
            <a:r>
              <a:rPr lang="en-US" sz="3200" dirty="0" smtClean="0">
                <a:latin typeface="Times New Roman"/>
                <a:ea typeface="Calibri"/>
                <a:cs typeface="Times New Roman"/>
              </a:rPr>
              <a: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7553510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Break time</a:t>
            </a:r>
            <a:endParaRPr lang="en-AU"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8504" cy="676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8045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96" y="44624"/>
            <a:ext cx="9144000" cy="6813376"/>
          </a:xfrm>
        </p:spPr>
      </p:pic>
    </p:spTree>
    <p:extLst>
      <p:ext uri="{BB962C8B-B14F-4D97-AF65-F5344CB8AC3E}">
        <p14:creationId xmlns:p14="http://schemas.microsoft.com/office/powerpoint/2010/main" val="11283377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102252"/>
          </a:xfrm>
        </p:spPr>
      </p:pic>
    </p:spTree>
    <p:extLst>
      <p:ext uri="{BB962C8B-B14F-4D97-AF65-F5344CB8AC3E}">
        <p14:creationId xmlns:p14="http://schemas.microsoft.com/office/powerpoint/2010/main" val="13754925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i="1" dirty="0" smtClean="0"/>
              <a:t>Professional Ethics</a:t>
            </a:r>
            <a:endParaRPr lang="en-AU" i="1" dirty="0"/>
          </a:p>
        </p:txBody>
      </p:sp>
      <p:sp>
        <p:nvSpPr>
          <p:cNvPr id="3" name="Content Placeholder 2"/>
          <p:cNvSpPr>
            <a:spLocks noGrp="1"/>
          </p:cNvSpPr>
          <p:nvPr>
            <p:ph idx="1"/>
          </p:nvPr>
        </p:nvSpPr>
        <p:spPr>
          <a:xfrm>
            <a:off x="914400" y="1340768"/>
            <a:ext cx="7772400" cy="5014792"/>
          </a:xfrm>
        </p:spPr>
        <p:txBody>
          <a:bodyPr/>
          <a:lstStyle/>
          <a:p>
            <a:r>
              <a:rPr lang="en-US" sz="3200" dirty="0">
                <a:latin typeface="Times New Roman"/>
                <a:ea typeface="Times New Roman"/>
              </a:rPr>
              <a:t>A motivation for considering professional ethics is the need to discover the kind of professional person one is </a:t>
            </a:r>
            <a:r>
              <a:rPr lang="en-US" sz="3200" i="1" dirty="0">
                <a:latin typeface="Times New Roman"/>
                <a:ea typeface="Times New Roman"/>
              </a:rPr>
              <a:t>expected to be </a:t>
            </a:r>
            <a:r>
              <a:rPr lang="en-US" sz="3200" dirty="0">
                <a:latin typeface="Times New Roman"/>
                <a:ea typeface="Times New Roman"/>
              </a:rPr>
              <a:t>in the workplace. </a:t>
            </a:r>
            <a:endParaRPr lang="en-US" sz="3200" dirty="0" smtClean="0">
              <a:latin typeface="Times New Roman"/>
              <a:ea typeface="Times New Roman"/>
            </a:endParaRPr>
          </a:p>
          <a:p>
            <a:r>
              <a:rPr lang="en-US" sz="3200" dirty="0" smtClean="0">
                <a:latin typeface="Times New Roman"/>
                <a:ea typeface="Times New Roman"/>
              </a:rPr>
              <a:t>A </a:t>
            </a:r>
            <a:r>
              <a:rPr lang="en-US" sz="3200" dirty="0">
                <a:latin typeface="Times New Roman"/>
                <a:ea typeface="Times New Roman"/>
              </a:rPr>
              <a:t>more fundamental motivation is the need to decide the kind of person we might </a:t>
            </a:r>
            <a:r>
              <a:rPr lang="en-US" sz="3200" i="1" dirty="0">
                <a:latin typeface="Times New Roman"/>
                <a:ea typeface="Times New Roman"/>
              </a:rPr>
              <a:t>wish</a:t>
            </a:r>
            <a:r>
              <a:rPr lang="en-US" sz="3200" dirty="0">
                <a:latin typeface="Times New Roman"/>
                <a:ea typeface="Times New Roman"/>
              </a:rPr>
              <a:t> to be in the workplace. </a:t>
            </a:r>
            <a:endParaRPr lang="en-US" sz="3200" dirty="0" smtClean="0">
              <a:latin typeface="Times New Roman"/>
              <a:ea typeface="Times New Roman"/>
            </a:endParaRPr>
          </a:p>
          <a:p>
            <a:r>
              <a:rPr lang="en-US" sz="3200" dirty="0" smtClean="0">
                <a:latin typeface="Times New Roman"/>
                <a:ea typeface="Times New Roman"/>
              </a:rPr>
              <a:t>Everyone </a:t>
            </a:r>
            <a:r>
              <a:rPr lang="en-US" sz="3200" dirty="0">
                <a:latin typeface="Times New Roman"/>
                <a:ea typeface="Times New Roman"/>
              </a:rPr>
              <a:t>has to be “someone”. </a:t>
            </a:r>
            <a:endParaRPr lang="en-AU" dirty="0"/>
          </a:p>
        </p:txBody>
      </p:sp>
    </p:spTree>
    <p:extLst>
      <p:ext uri="{BB962C8B-B14F-4D97-AF65-F5344CB8AC3E}">
        <p14:creationId xmlns:p14="http://schemas.microsoft.com/office/powerpoint/2010/main" val="13155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936104"/>
          </a:xfrm>
        </p:spPr>
        <p:txBody>
          <a:bodyPr/>
          <a:lstStyle/>
          <a:p>
            <a:pPr marL="411480" lvl="0" indent="-342900">
              <a:lnSpc>
                <a:spcPct val="200000"/>
              </a:lnSpc>
              <a:spcBef>
                <a:spcPts val="700"/>
              </a:spcBef>
              <a:spcAft>
                <a:spcPts val="1000"/>
              </a:spcAft>
            </a:pPr>
            <a:r>
              <a:rPr lang="en-US" sz="3600" spc="0" dirty="0">
                <a:solidFill>
                  <a:prstClr val="white"/>
                </a:solidFill>
                <a:latin typeface="Times New Roman"/>
                <a:ea typeface="Times New Roman"/>
                <a:cs typeface="Times New Roman"/>
              </a:rPr>
              <a:t>Quite fundamental questions are</a:t>
            </a:r>
            <a:r>
              <a:rPr lang="en-AU" sz="3600" spc="0" dirty="0">
                <a:solidFill>
                  <a:prstClr val="white"/>
                </a:solidFill>
                <a:latin typeface="Calibri"/>
                <a:ea typeface="Calibri"/>
                <a:cs typeface="Times New Roman"/>
              </a:rPr>
              <a:t/>
            </a:r>
            <a:br>
              <a:rPr lang="en-AU" sz="3600" spc="0" dirty="0">
                <a:solidFill>
                  <a:prstClr val="white"/>
                </a:solidFill>
                <a:latin typeface="Calibri"/>
                <a:ea typeface="Calibri"/>
                <a:cs typeface="Times New Roman"/>
              </a:rPr>
            </a:br>
            <a:endParaRPr lang="en-AU" sz="3600" dirty="0"/>
          </a:p>
        </p:txBody>
      </p:sp>
      <p:sp>
        <p:nvSpPr>
          <p:cNvPr id="3" name="Content Placeholder 2"/>
          <p:cNvSpPr>
            <a:spLocks noGrp="1"/>
          </p:cNvSpPr>
          <p:nvPr>
            <p:ph idx="1"/>
          </p:nvPr>
        </p:nvSpPr>
        <p:spPr>
          <a:xfrm>
            <a:off x="914400" y="1556792"/>
            <a:ext cx="7772400" cy="4798768"/>
          </a:xfrm>
        </p:spPr>
        <p:txBody>
          <a:bodyPr>
            <a:normAutofit fontScale="47500" lnSpcReduction="20000"/>
          </a:bodyPr>
          <a:lstStyle/>
          <a:p>
            <a:pPr marL="342900" lvl="0" algn="just">
              <a:lnSpc>
                <a:spcPct val="200000"/>
              </a:lnSpc>
              <a:buFont typeface="Symbol"/>
              <a:buChar char=""/>
            </a:pPr>
            <a:r>
              <a:rPr lang="en-US" sz="3200" dirty="0" smtClean="0">
                <a:latin typeface="Times New Roman"/>
                <a:ea typeface="Times New Roman"/>
              </a:rPr>
              <a:t>Is </a:t>
            </a:r>
            <a:r>
              <a:rPr lang="en-US" sz="3200" dirty="0">
                <a:latin typeface="Times New Roman"/>
                <a:ea typeface="Times New Roman"/>
              </a:rPr>
              <a:t>ethics about respecting the norms of society, or is it about adhering to a morality that transcends the norms of society?</a:t>
            </a:r>
            <a:endParaRPr lang="en-AU" dirty="0"/>
          </a:p>
          <a:p>
            <a:pPr marL="342900" lvl="0" algn="just">
              <a:lnSpc>
                <a:spcPct val="200000"/>
              </a:lnSpc>
              <a:buFont typeface="Symbol"/>
              <a:buChar char=""/>
            </a:pPr>
            <a:r>
              <a:rPr lang="en-US" sz="3200" dirty="0">
                <a:latin typeface="Times New Roman"/>
                <a:ea typeface="Times New Roman"/>
              </a:rPr>
              <a:t>Is ethics about obeying the law – or even the spirit of the law – or is it about elevating our activities above the mentality of the law?</a:t>
            </a:r>
            <a:endParaRPr lang="en-AU" dirty="0"/>
          </a:p>
          <a:p>
            <a:pPr marL="342900" lvl="0" algn="just">
              <a:lnSpc>
                <a:spcPct val="200000"/>
              </a:lnSpc>
              <a:buFont typeface="Symbol"/>
              <a:buChar char=""/>
            </a:pPr>
            <a:r>
              <a:rPr lang="en-US" sz="3200" dirty="0">
                <a:latin typeface="Times New Roman"/>
                <a:ea typeface="Times New Roman"/>
              </a:rPr>
              <a:t>Does a sense of ethics of its nature support good business, or must business expect to pay a price for its good ethics?</a:t>
            </a:r>
            <a:endParaRPr lang="en-AU" dirty="0"/>
          </a:p>
          <a:p>
            <a:pPr marL="342900" lvl="0" algn="just">
              <a:lnSpc>
                <a:spcPct val="200000"/>
              </a:lnSpc>
              <a:buFont typeface="Symbol"/>
              <a:buChar char=""/>
            </a:pPr>
            <a:r>
              <a:rPr lang="en-US" sz="3200" dirty="0">
                <a:latin typeface="Times New Roman"/>
                <a:ea typeface="Times New Roman"/>
              </a:rPr>
              <a:t>Is it possible to make an assertion or claim for an absolute or self-evident system of ethics? Or is there an inherent </a:t>
            </a:r>
            <a:r>
              <a:rPr lang="en-US" sz="3200" i="1" u="sng" dirty="0">
                <a:latin typeface="Times New Roman"/>
                <a:ea typeface="Times New Roman"/>
              </a:rPr>
              <a:t>relativism</a:t>
            </a:r>
            <a:r>
              <a:rPr lang="en-US" sz="3200" dirty="0">
                <a:latin typeface="Times New Roman"/>
                <a:ea typeface="Times New Roman"/>
              </a:rPr>
              <a:t> to ethics? For example, one person may proclaim an ethic of respect and piety (Confucius), while another adheres to a code of risk-taking and ingenuity – and even arguments for war-making (Nietzsche).</a:t>
            </a:r>
            <a:endParaRPr lang="en-AU" dirty="0"/>
          </a:p>
          <a:p>
            <a:endParaRPr lang="en-AU" dirty="0"/>
          </a:p>
        </p:txBody>
      </p:sp>
    </p:spTree>
    <p:extLst>
      <p:ext uri="{BB962C8B-B14F-4D97-AF65-F5344CB8AC3E}">
        <p14:creationId xmlns:p14="http://schemas.microsoft.com/office/powerpoint/2010/main" val="5611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dirty="0" smtClean="0"/>
              <a:t>Professional Ethics</a:t>
            </a:r>
            <a:endParaRPr lang="en-AU" dirty="0"/>
          </a:p>
        </p:txBody>
      </p:sp>
      <p:sp>
        <p:nvSpPr>
          <p:cNvPr id="3" name="Content Placeholder 2"/>
          <p:cNvSpPr>
            <a:spLocks noGrp="1"/>
          </p:cNvSpPr>
          <p:nvPr>
            <p:ph idx="1"/>
          </p:nvPr>
        </p:nvSpPr>
        <p:spPr>
          <a:xfrm>
            <a:off x="914400" y="1412776"/>
            <a:ext cx="7772400" cy="4942784"/>
          </a:xfrm>
        </p:spPr>
        <p:txBody>
          <a:bodyPr>
            <a:normAutofit fontScale="40000" lnSpcReduction="20000"/>
          </a:bodyPr>
          <a:lstStyle/>
          <a:p>
            <a:pPr algn="just">
              <a:lnSpc>
                <a:spcPct val="200000"/>
              </a:lnSpc>
              <a:spcAft>
                <a:spcPts val="1000"/>
              </a:spcAft>
            </a:pPr>
            <a:r>
              <a:rPr lang="en-US" sz="3200" dirty="0">
                <a:latin typeface="Times New Roman"/>
                <a:ea typeface="Times New Roman"/>
                <a:cs typeface="Times New Roman"/>
              </a:rPr>
              <a:t>The Chartered Financial Analyst (CFA) Institute’s Code of Ethics and Standards of Professional Conduct, exhorts that its practitioners should:</a:t>
            </a:r>
            <a:endParaRPr lang="en-AU" sz="2800" dirty="0">
              <a:latin typeface="Calibri"/>
              <a:ea typeface="Calibri"/>
              <a:cs typeface="Times New Roman"/>
            </a:endParaRPr>
          </a:p>
          <a:p>
            <a:pPr marL="342900" lvl="0" algn="just">
              <a:lnSpc>
                <a:spcPct val="200000"/>
              </a:lnSpc>
              <a:spcAft>
                <a:spcPts val="1000"/>
              </a:spcAft>
              <a:buFont typeface="Symbol"/>
              <a:buChar char=""/>
            </a:pPr>
            <a:r>
              <a:rPr lang="en-US" sz="3200" dirty="0">
                <a:latin typeface="Times New Roman"/>
                <a:ea typeface="Times New Roman"/>
                <a:cs typeface="Times New Roman"/>
              </a:rPr>
              <a:t>Act with integrity, competence, diligence respect, and in an ethical manner with the public, clients, prospective clients. </a:t>
            </a:r>
            <a:endParaRPr lang="en-AU" sz="2800" dirty="0">
              <a:latin typeface="Calibri"/>
              <a:ea typeface="Times New Roman"/>
              <a:cs typeface="Times New Roman"/>
            </a:endParaRPr>
          </a:p>
          <a:p>
            <a:pPr marL="342900" lvl="0" algn="just">
              <a:lnSpc>
                <a:spcPct val="200000"/>
              </a:lnSpc>
              <a:spcAft>
                <a:spcPts val="1000"/>
              </a:spcAft>
              <a:buFont typeface="Symbol"/>
              <a:buChar char=""/>
            </a:pPr>
            <a:r>
              <a:rPr lang="en-US" sz="3200" dirty="0">
                <a:latin typeface="Times New Roman"/>
                <a:ea typeface="Times New Roman"/>
                <a:cs typeface="Times New Roman"/>
              </a:rPr>
              <a:t>Place the integrity of the investment profession and the interests of clients above their own personal interests. </a:t>
            </a:r>
            <a:endParaRPr lang="en-AU" sz="2800" dirty="0">
              <a:latin typeface="Calibri"/>
              <a:ea typeface="Times New Roman"/>
              <a:cs typeface="Times New Roman"/>
            </a:endParaRPr>
          </a:p>
          <a:p>
            <a:pPr marL="342900" lvl="0" algn="just">
              <a:lnSpc>
                <a:spcPct val="200000"/>
              </a:lnSpc>
              <a:spcAft>
                <a:spcPts val="1000"/>
              </a:spcAft>
              <a:buFont typeface="Symbol"/>
              <a:buChar char=""/>
            </a:pPr>
            <a:r>
              <a:rPr lang="en-US" sz="3200" dirty="0">
                <a:latin typeface="Times New Roman"/>
                <a:ea typeface="Times New Roman"/>
                <a:cs typeface="Times New Roman"/>
              </a:rPr>
              <a:t>Use reasonable care and exercise independent professional judgment when conducting investment analysis.</a:t>
            </a:r>
            <a:endParaRPr lang="en-AU" sz="2800" dirty="0">
              <a:latin typeface="Calibri"/>
              <a:ea typeface="Times New Roman"/>
              <a:cs typeface="Times New Roman"/>
            </a:endParaRPr>
          </a:p>
          <a:p>
            <a:pPr marL="342900" lvl="0" algn="just">
              <a:lnSpc>
                <a:spcPct val="200000"/>
              </a:lnSpc>
              <a:spcAft>
                <a:spcPts val="1000"/>
              </a:spcAft>
              <a:buFont typeface="Symbol"/>
              <a:buChar char=""/>
            </a:pPr>
            <a:r>
              <a:rPr lang="en-US" sz="3200" dirty="0">
                <a:latin typeface="Times New Roman"/>
                <a:ea typeface="Times New Roman"/>
                <a:cs typeface="Times New Roman"/>
              </a:rPr>
              <a:t>Practice and encourage others to practice in a professional and ethical manner that will reflect credit on themselves and the profession.</a:t>
            </a:r>
            <a:endParaRPr lang="en-AU" sz="2800" dirty="0">
              <a:latin typeface="Calibri"/>
              <a:ea typeface="Times New Roman"/>
              <a:cs typeface="Times New Roman"/>
            </a:endParaRPr>
          </a:p>
          <a:p>
            <a:pPr marL="342900" lvl="0" algn="just">
              <a:lnSpc>
                <a:spcPct val="200000"/>
              </a:lnSpc>
              <a:spcAft>
                <a:spcPts val="1000"/>
              </a:spcAft>
              <a:buFont typeface="Symbol"/>
              <a:buChar char=""/>
            </a:pPr>
            <a:r>
              <a:rPr lang="en-US" sz="3200" dirty="0">
                <a:latin typeface="Times New Roman"/>
                <a:ea typeface="Times New Roman"/>
                <a:cs typeface="Times New Roman"/>
              </a:rPr>
              <a:t>Promote the integrity of, and uphold the rules governing capital markets.</a:t>
            </a:r>
            <a:endParaRPr lang="en-AU" sz="2800" dirty="0">
              <a:latin typeface="Calibri"/>
              <a:ea typeface="Times New Roman"/>
              <a:cs typeface="Times New Roman"/>
            </a:endParaRPr>
          </a:p>
          <a:p>
            <a:endParaRPr lang="en-AU" dirty="0"/>
          </a:p>
        </p:txBody>
      </p:sp>
    </p:spTree>
    <p:extLst>
      <p:ext uri="{BB962C8B-B14F-4D97-AF65-F5344CB8AC3E}">
        <p14:creationId xmlns:p14="http://schemas.microsoft.com/office/powerpoint/2010/main" val="2590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a:t>
            </a:r>
            <a:endParaRPr lang="en-AU" dirty="0"/>
          </a:p>
        </p:txBody>
      </p:sp>
      <p:sp>
        <p:nvSpPr>
          <p:cNvPr id="3" name="Content Placeholder 2"/>
          <p:cNvSpPr>
            <a:spLocks noGrp="1"/>
          </p:cNvSpPr>
          <p:nvPr>
            <p:ph idx="1"/>
          </p:nvPr>
        </p:nvSpPr>
        <p:spPr>
          <a:xfrm>
            <a:off x="914400" y="1268760"/>
            <a:ext cx="7772400" cy="5086800"/>
          </a:xfrm>
        </p:spPr>
        <p:txBody>
          <a:bodyPr>
            <a:normAutofit fontScale="62500" lnSpcReduction="20000"/>
          </a:bodyPr>
          <a:lstStyle/>
          <a:p>
            <a:pPr algn="just">
              <a:lnSpc>
                <a:spcPct val="200000"/>
              </a:lnSpc>
              <a:spcAft>
                <a:spcPts val="1000"/>
              </a:spcAft>
            </a:pPr>
            <a:r>
              <a:rPr lang="en-US" sz="3200" dirty="0">
                <a:latin typeface="Times New Roman"/>
                <a:ea typeface="Times New Roman"/>
                <a:cs typeface="Times New Roman"/>
              </a:rPr>
              <a:t>The above are perfectly reasonable exhortations. </a:t>
            </a:r>
            <a:endParaRPr lang="en-US" sz="3200" dirty="0" smtClean="0">
              <a:latin typeface="Times New Roman"/>
              <a:ea typeface="Times New Roman"/>
              <a:cs typeface="Times New Roman"/>
            </a:endParaRPr>
          </a:p>
          <a:p>
            <a:pPr algn="just">
              <a:lnSpc>
                <a:spcPct val="200000"/>
              </a:lnSpc>
              <a:spcAft>
                <a:spcPts val="1000"/>
              </a:spcAft>
            </a:pPr>
            <a:r>
              <a:rPr lang="en-US" sz="3200" dirty="0" smtClean="0">
                <a:latin typeface="Times New Roman"/>
                <a:ea typeface="Times New Roman"/>
                <a:cs typeface="Times New Roman"/>
              </a:rPr>
              <a:t>So </a:t>
            </a:r>
            <a:r>
              <a:rPr lang="en-US" sz="3200" dirty="0">
                <a:latin typeface="Times New Roman"/>
                <a:ea typeface="Times New Roman"/>
                <a:cs typeface="Times New Roman"/>
              </a:rPr>
              <a:t>there is little likelihood of disagreement (and equally of any invigorating discussion). </a:t>
            </a:r>
            <a:endParaRPr lang="en-US" sz="3200" dirty="0" smtClean="0">
              <a:latin typeface="Times New Roman"/>
              <a:ea typeface="Times New Roman"/>
              <a:cs typeface="Times New Roman"/>
            </a:endParaRPr>
          </a:p>
          <a:p>
            <a:pPr algn="just">
              <a:lnSpc>
                <a:spcPct val="200000"/>
              </a:lnSpc>
              <a:spcAft>
                <a:spcPts val="1000"/>
              </a:spcAft>
            </a:pPr>
            <a:r>
              <a:rPr lang="en-US" sz="3200" dirty="0" smtClean="0">
                <a:latin typeface="Times New Roman"/>
                <a:ea typeface="Times New Roman"/>
                <a:cs typeface="Times New Roman"/>
              </a:rPr>
              <a:t>But </a:t>
            </a:r>
            <a:r>
              <a:rPr lang="en-US" sz="3200" dirty="0">
                <a:latin typeface="Times New Roman"/>
                <a:ea typeface="Times New Roman"/>
                <a:cs typeface="Times New Roman"/>
              </a:rPr>
              <a:t>what do the codes mean beyond “Do not lie, do not cheat or deceive”? </a:t>
            </a:r>
            <a:endParaRPr lang="en-US" sz="3200" dirty="0" smtClean="0">
              <a:latin typeface="Times New Roman"/>
              <a:ea typeface="Times New Roman"/>
              <a:cs typeface="Times New Roman"/>
            </a:endParaRPr>
          </a:p>
          <a:p>
            <a:pPr algn="just">
              <a:lnSpc>
                <a:spcPct val="200000"/>
              </a:lnSpc>
              <a:spcAft>
                <a:spcPts val="1000"/>
              </a:spcAft>
            </a:pPr>
            <a:r>
              <a:rPr lang="en-US" sz="3200" dirty="0" smtClean="0">
                <a:latin typeface="Times New Roman"/>
                <a:ea typeface="Times New Roman"/>
                <a:cs typeface="Times New Roman"/>
              </a:rPr>
              <a:t>Unless </a:t>
            </a:r>
            <a:r>
              <a:rPr lang="en-US" sz="3200" dirty="0">
                <a:latin typeface="Times New Roman"/>
                <a:ea typeface="Times New Roman"/>
                <a:cs typeface="Times New Roman"/>
              </a:rPr>
              <a:t>they are unpackaged, they </a:t>
            </a:r>
            <a:r>
              <a:rPr lang="en-GB" sz="3200" dirty="0">
                <a:latin typeface="Times New Roman"/>
                <a:ea typeface="Times New Roman"/>
                <a:cs typeface="Times New Roman"/>
              </a:rPr>
              <a:t>have the appearance </a:t>
            </a:r>
            <a:r>
              <a:rPr lang="en-US" sz="3200" dirty="0">
                <a:latin typeface="Times New Roman"/>
                <a:ea typeface="Times New Roman"/>
                <a:cs typeface="Times New Roman"/>
              </a:rPr>
              <a:t>of </a:t>
            </a:r>
            <a:r>
              <a:rPr lang="en-US" sz="3200" u="sng" dirty="0">
                <a:latin typeface="Times New Roman"/>
                <a:ea typeface="Times New Roman"/>
                <a:cs typeface="Times New Roman"/>
              </a:rPr>
              <a:t>platitudes</a:t>
            </a:r>
            <a:r>
              <a:rPr lang="en-US" sz="3200" dirty="0">
                <a:latin typeface="Times New Roman"/>
                <a:ea typeface="Times New Roman"/>
                <a:cs typeface="Times New Roman"/>
              </a:rPr>
              <a:t>, or </a:t>
            </a:r>
            <a:r>
              <a:rPr lang="en-US" sz="3200" u="sng" dirty="0">
                <a:latin typeface="Times New Roman"/>
                <a:ea typeface="Times New Roman"/>
                <a:cs typeface="Times New Roman"/>
              </a:rPr>
              <a:t>motherhood statements</a:t>
            </a:r>
            <a:r>
              <a:rPr lang="en-US" sz="3200" dirty="0">
                <a:latin typeface="Times New Roman"/>
                <a:ea typeface="Times New Roman"/>
                <a:cs typeface="Times New Roman"/>
              </a:rPr>
              <a:t>.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2729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720080"/>
          </a:xfrm>
        </p:spPr>
        <p:txBody>
          <a:bodyPr/>
          <a:lstStyle/>
          <a:p>
            <a:pPr algn="just">
              <a:lnSpc>
                <a:spcPct val="200000"/>
              </a:lnSpc>
              <a:spcAft>
                <a:spcPts val="0"/>
              </a:spcAft>
            </a:pPr>
            <a:r>
              <a:rPr lang="en-US" sz="2800" b="1" i="1" dirty="0">
                <a:latin typeface="Times New Roman"/>
                <a:ea typeface="Times New Roman"/>
                <a:cs typeface="Times New Roman"/>
              </a:rPr>
              <a:t>The meaning of ethical </a:t>
            </a:r>
            <a:r>
              <a:rPr lang="en-US" sz="2800" b="1" i="1" dirty="0" smtClean="0">
                <a:latin typeface="Times New Roman"/>
                <a:ea typeface="Times New Roman"/>
                <a:cs typeface="Times New Roman"/>
              </a:rPr>
              <a:t>behavior</a:t>
            </a:r>
            <a:endParaRPr lang="en-AU" sz="3200" dirty="0"/>
          </a:p>
        </p:txBody>
      </p:sp>
      <p:sp>
        <p:nvSpPr>
          <p:cNvPr id="3" name="Content Placeholder 2"/>
          <p:cNvSpPr>
            <a:spLocks noGrp="1"/>
          </p:cNvSpPr>
          <p:nvPr>
            <p:ph idx="1"/>
          </p:nvPr>
        </p:nvSpPr>
        <p:spPr>
          <a:xfrm>
            <a:off x="914400" y="1196752"/>
            <a:ext cx="7772400" cy="5472608"/>
          </a:xfrm>
        </p:spPr>
        <p:txBody>
          <a:bodyPr>
            <a:noAutofit/>
          </a:bodyPr>
          <a:lstStyle/>
          <a:p>
            <a:pPr algn="just">
              <a:lnSpc>
                <a:spcPct val="200000"/>
              </a:lnSpc>
              <a:spcAft>
                <a:spcPts val="0"/>
              </a:spcAft>
            </a:pPr>
            <a:r>
              <a:rPr lang="en-US" sz="1800" dirty="0">
                <a:latin typeface="Times New Roman"/>
                <a:ea typeface="Times New Roman"/>
                <a:cs typeface="Times New Roman"/>
              </a:rPr>
              <a:t>The fundamental concepts of ethics are represented by the words “</a:t>
            </a:r>
            <a:r>
              <a:rPr lang="en-US" sz="1800" u="sng" dirty="0">
                <a:latin typeface="Times New Roman"/>
                <a:ea typeface="Times New Roman"/>
                <a:cs typeface="Times New Roman"/>
              </a:rPr>
              <a:t>good</a:t>
            </a:r>
            <a:r>
              <a:rPr lang="en-US" sz="1800" dirty="0">
                <a:latin typeface="Times New Roman"/>
                <a:ea typeface="Times New Roman"/>
                <a:cs typeface="Times New Roman"/>
              </a:rPr>
              <a:t>” and “</a:t>
            </a:r>
            <a:r>
              <a:rPr lang="en-US" sz="1800" u="sng" dirty="0">
                <a:latin typeface="Times New Roman"/>
                <a:ea typeface="Times New Roman"/>
                <a:cs typeface="Times New Roman"/>
              </a:rPr>
              <a:t>ought</a:t>
            </a:r>
            <a:r>
              <a:rPr lang="en-US" sz="1800" dirty="0">
                <a:latin typeface="Times New Roman"/>
                <a:ea typeface="Times New Roman"/>
                <a:cs typeface="Times New Roman"/>
              </a:rPr>
              <a:t>” or even “</a:t>
            </a:r>
            <a:r>
              <a:rPr lang="en-US" sz="1800" u="sng" dirty="0">
                <a:latin typeface="Times New Roman"/>
                <a:ea typeface="Times New Roman"/>
                <a:cs typeface="Times New Roman"/>
              </a:rPr>
              <a:t>duty</a:t>
            </a:r>
            <a:r>
              <a:rPr lang="en-US" sz="1800" dirty="0">
                <a:latin typeface="Times New Roman"/>
                <a:ea typeface="Times New Roman"/>
                <a:cs typeface="Times New Roman"/>
              </a:rPr>
              <a:t>”. </a:t>
            </a:r>
            <a:r>
              <a:rPr lang="en-US" sz="1800" dirty="0" smtClean="0">
                <a:latin typeface="Times New Roman"/>
                <a:ea typeface="Times New Roman"/>
                <a:cs typeface="Times New Roman"/>
              </a:rPr>
              <a:t> </a:t>
            </a:r>
            <a:r>
              <a:rPr lang="en-US" sz="1800" dirty="0">
                <a:latin typeface="Times New Roman"/>
                <a:ea typeface="Times New Roman"/>
                <a:cs typeface="Times New Roman"/>
              </a:rPr>
              <a:t>With “good”, a distinction can be made between good as a means and good as an end. </a:t>
            </a:r>
            <a:endParaRPr lang="en-US" sz="1800" dirty="0" smtClean="0">
              <a:latin typeface="Times New Roman"/>
              <a:ea typeface="Times New Roman"/>
              <a:cs typeface="Times New Roman"/>
            </a:endParaRPr>
          </a:p>
          <a:p>
            <a:pPr lvl="0" algn="just">
              <a:lnSpc>
                <a:spcPct val="200000"/>
              </a:lnSpc>
              <a:buClr>
                <a:srgbClr val="DBF5F9"/>
              </a:buClr>
            </a:pPr>
            <a:r>
              <a:rPr lang="en-US" sz="1800" dirty="0" smtClean="0">
                <a:latin typeface="Times New Roman"/>
                <a:ea typeface="Times New Roman"/>
                <a:cs typeface="Times New Roman"/>
              </a:rPr>
              <a:t>But </a:t>
            </a:r>
            <a:r>
              <a:rPr lang="en-US" sz="1800" dirty="0">
                <a:latin typeface="Times New Roman"/>
                <a:ea typeface="Times New Roman"/>
                <a:cs typeface="Times New Roman"/>
              </a:rPr>
              <a:t>if the words of ethics are not to be defined circularly in terms of each other, they must be defined relative to non-ethical concepts, in which case ethics ultimately becomes a compartment of that science to which the non-ethical concepts belong. </a:t>
            </a:r>
            <a:r>
              <a:rPr lang="en-US" sz="2000" dirty="0">
                <a:solidFill>
                  <a:prstClr val="white"/>
                </a:solidFill>
                <a:latin typeface="Times New Roman"/>
                <a:ea typeface="Times New Roman"/>
                <a:cs typeface="Times New Roman"/>
              </a:rPr>
              <a:t>Thus, if “good” is “what is conducive to a stable society”, ethics is a branch of sociology; whereas if “good” is “what God wills”, it is a part of theology. </a:t>
            </a:r>
          </a:p>
          <a:p>
            <a:pPr algn="just">
              <a:lnSpc>
                <a:spcPct val="200000"/>
              </a:lnSpc>
              <a:spcAft>
                <a:spcPts val="0"/>
              </a:spcAft>
            </a:pPr>
            <a:endParaRPr lang="en-AU" sz="1800" dirty="0"/>
          </a:p>
        </p:txBody>
      </p:sp>
    </p:spTree>
    <p:extLst>
      <p:ext uri="{BB962C8B-B14F-4D97-AF65-F5344CB8AC3E}">
        <p14:creationId xmlns:p14="http://schemas.microsoft.com/office/powerpoint/2010/main" val="34768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solidFill>
                  <a:srgbClr val="DBF5F9">
                    <a:satMod val="200000"/>
                  </a:srgbClr>
                </a:solidFill>
                <a:latin typeface="Times New Roman"/>
                <a:ea typeface="Times New Roman"/>
                <a:cs typeface="Times New Roman"/>
              </a:rPr>
              <a:t>The meaning of ethical </a:t>
            </a:r>
            <a:r>
              <a:rPr lang="en-US" sz="2800" b="1" i="1" dirty="0" smtClean="0">
                <a:solidFill>
                  <a:srgbClr val="DBF5F9">
                    <a:satMod val="200000"/>
                  </a:srgbClr>
                </a:solidFill>
                <a:latin typeface="Times New Roman"/>
                <a:ea typeface="Times New Roman"/>
                <a:cs typeface="Times New Roman"/>
              </a:rPr>
              <a:t>behavior (</a:t>
            </a:r>
            <a:r>
              <a:rPr lang="en-US" sz="2800" b="1" i="1" dirty="0" err="1" smtClean="0">
                <a:solidFill>
                  <a:srgbClr val="DBF5F9">
                    <a:satMod val="200000"/>
                  </a:srgbClr>
                </a:solidFill>
                <a:latin typeface="Times New Roman"/>
                <a:ea typeface="Times New Roman"/>
                <a:cs typeface="Times New Roman"/>
              </a:rPr>
              <a:t>cont</a:t>
            </a:r>
            <a:r>
              <a:rPr lang="en-US" sz="2800" b="1" i="1" dirty="0" smtClean="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827584" y="1124744"/>
            <a:ext cx="7859216" cy="5472608"/>
          </a:xfrm>
        </p:spPr>
        <p:txBody>
          <a:bodyPr>
            <a:noAutofit/>
          </a:bodyPr>
          <a:lstStyle/>
          <a:p>
            <a:pPr lvl="0" algn="just">
              <a:lnSpc>
                <a:spcPct val="200000"/>
              </a:lnSpc>
              <a:buClr>
                <a:srgbClr val="DBF5F9"/>
              </a:buClr>
            </a:pPr>
            <a:r>
              <a:rPr lang="en-US" sz="2000" dirty="0" smtClean="0">
                <a:solidFill>
                  <a:prstClr val="white"/>
                </a:solidFill>
                <a:latin typeface="Times New Roman"/>
                <a:ea typeface="Times New Roman"/>
                <a:cs typeface="Times New Roman"/>
              </a:rPr>
              <a:t>Ethics </a:t>
            </a:r>
            <a:r>
              <a:rPr lang="en-US" sz="2000" dirty="0">
                <a:solidFill>
                  <a:prstClr val="white"/>
                </a:solidFill>
                <a:latin typeface="Times New Roman"/>
                <a:ea typeface="Times New Roman"/>
                <a:cs typeface="Times New Roman"/>
              </a:rPr>
              <a:t>is concerned with the transcendental concept of “goodness” (which comes close to a theological concept of a Greater Good) and to the concept of “duty” (which comes close to a sociological concept of assigned responsibilities within society). </a:t>
            </a:r>
            <a:endParaRPr lang="en-US" sz="2000" dirty="0" smtClean="0">
              <a:solidFill>
                <a:prstClr val="white"/>
              </a:solidFill>
              <a:latin typeface="Times New Roman"/>
              <a:ea typeface="Times New Roman"/>
              <a:cs typeface="Times New Roman"/>
            </a:endParaRPr>
          </a:p>
          <a:p>
            <a:pPr lvl="0" algn="just">
              <a:lnSpc>
                <a:spcPct val="200000"/>
              </a:lnSpc>
              <a:buClr>
                <a:srgbClr val="DBF5F9"/>
              </a:buClr>
            </a:pPr>
            <a:r>
              <a:rPr lang="en-US" sz="2000" dirty="0" smtClean="0">
                <a:solidFill>
                  <a:prstClr val="white"/>
                </a:solidFill>
                <a:latin typeface="Times New Roman"/>
                <a:ea typeface="Times New Roman"/>
                <a:cs typeface="Times New Roman"/>
              </a:rPr>
              <a:t>But </a:t>
            </a:r>
            <a:r>
              <a:rPr lang="en-US" sz="2000" dirty="0">
                <a:solidFill>
                  <a:prstClr val="white"/>
                </a:solidFill>
                <a:latin typeface="Times New Roman"/>
                <a:ea typeface="Times New Roman"/>
                <a:cs typeface="Times New Roman"/>
              </a:rPr>
              <a:t>ethics at the same time is neither of these departments. And, so, we arrive at ethics as lying somewhere between the two. </a:t>
            </a:r>
            <a:endParaRPr lang="en-US" sz="2000" dirty="0" smtClean="0">
              <a:solidFill>
                <a:prstClr val="white"/>
              </a:solidFill>
              <a:latin typeface="Times New Roman"/>
              <a:ea typeface="Times New Roman"/>
              <a:cs typeface="Times New Roman"/>
            </a:endParaRPr>
          </a:p>
          <a:p>
            <a:pPr lvl="0" algn="just">
              <a:lnSpc>
                <a:spcPct val="200000"/>
              </a:lnSpc>
              <a:buClr>
                <a:srgbClr val="DBF5F9"/>
              </a:buClr>
            </a:pPr>
            <a:r>
              <a:rPr lang="en-US" sz="2000" dirty="0" smtClean="0">
                <a:solidFill>
                  <a:prstClr val="white"/>
                </a:solidFill>
                <a:latin typeface="Times New Roman"/>
                <a:ea typeface="Times New Roman"/>
                <a:cs typeface="Times New Roman"/>
              </a:rPr>
              <a:t>And</a:t>
            </a:r>
            <a:r>
              <a:rPr lang="en-US" sz="2000" dirty="0">
                <a:solidFill>
                  <a:prstClr val="white"/>
                </a:solidFill>
                <a:latin typeface="Times New Roman"/>
                <a:ea typeface="Times New Roman"/>
                <a:cs typeface="Times New Roman"/>
              </a:rPr>
              <a:t>, accordingly, ethics has its own particular purpose.</a:t>
            </a:r>
            <a:endParaRPr lang="en-AU" sz="2000" dirty="0">
              <a:solidFill>
                <a:prstClr val="white"/>
              </a:solidFill>
              <a:latin typeface="Calibri"/>
              <a:ea typeface="Calibri"/>
              <a:cs typeface="Times New Roman"/>
            </a:endParaRPr>
          </a:p>
        </p:txBody>
      </p:sp>
    </p:spTree>
    <p:extLst>
      <p:ext uri="{BB962C8B-B14F-4D97-AF65-F5344CB8AC3E}">
        <p14:creationId xmlns:p14="http://schemas.microsoft.com/office/powerpoint/2010/main" val="34071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US" sz="2800" b="1" i="1" dirty="0">
                <a:solidFill>
                  <a:srgbClr val="DBF5F9">
                    <a:satMod val="200000"/>
                  </a:srgbClr>
                </a:solidFill>
                <a:latin typeface="Times New Roman"/>
                <a:ea typeface="Times New Roman"/>
                <a:cs typeface="Times New Roman"/>
              </a:rPr>
              <a:t>The meaning of ethical behavior (</a:t>
            </a:r>
            <a:r>
              <a:rPr lang="en-US" sz="2800" b="1" i="1" dirty="0" err="1">
                <a:solidFill>
                  <a:srgbClr val="DBF5F9">
                    <a:satMod val="200000"/>
                  </a:srgbClr>
                </a:solidFill>
                <a:latin typeface="Times New Roman"/>
                <a:ea typeface="Times New Roman"/>
                <a:cs typeface="Times New Roman"/>
              </a:rPr>
              <a:t>cont</a:t>
            </a:r>
            <a:r>
              <a:rPr lang="en-US" sz="2800" b="1" i="1" dirty="0">
                <a:solidFill>
                  <a:srgbClr val="DBF5F9">
                    <a:satMod val="200000"/>
                  </a:srgbClr>
                </a:solidFill>
                <a:latin typeface="Times New Roman"/>
                <a:ea typeface="Times New Roman"/>
                <a:cs typeface="Times New Roman"/>
              </a:rPr>
              <a:t>)</a:t>
            </a:r>
            <a:endParaRPr lang="en-AU" dirty="0"/>
          </a:p>
        </p:txBody>
      </p:sp>
      <p:sp>
        <p:nvSpPr>
          <p:cNvPr id="3" name="Content Placeholder 2"/>
          <p:cNvSpPr>
            <a:spLocks noGrp="1"/>
          </p:cNvSpPr>
          <p:nvPr>
            <p:ph idx="1"/>
          </p:nvPr>
        </p:nvSpPr>
        <p:spPr>
          <a:xfrm>
            <a:off x="914400" y="1412776"/>
            <a:ext cx="7772400" cy="4942784"/>
          </a:xfrm>
        </p:spPr>
        <p:txBody>
          <a:bodyPr>
            <a:normAutofit fontScale="55000" lnSpcReduction="20000"/>
          </a:bodyPr>
          <a:lstStyle/>
          <a:p>
            <a:pPr algn="just">
              <a:lnSpc>
                <a:spcPct val="200000"/>
              </a:lnSpc>
              <a:spcAft>
                <a:spcPts val="0"/>
              </a:spcAft>
            </a:pPr>
            <a:r>
              <a:rPr lang="en-US" sz="3200" dirty="0">
                <a:latin typeface="Times New Roman"/>
                <a:ea typeface="Times New Roman"/>
                <a:cs typeface="Times New Roman"/>
              </a:rPr>
              <a:t>We may assume that while natural selection has favored individuals who have learned to be “self-seeking” (egotistic), it has also favored societies whose members have learned to be cooperative (altruistic).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outcome of the natural selection process is </a:t>
            </a:r>
            <a:r>
              <a:rPr lang="en-US" sz="3200" dirty="0" smtClean="0">
                <a:latin typeface="Times New Roman"/>
                <a:ea typeface="Times New Roman"/>
                <a:cs typeface="Times New Roman"/>
              </a:rPr>
              <a:t>that, </a:t>
            </a:r>
            <a:r>
              <a:rPr lang="en-US" sz="3200" dirty="0">
                <a:latin typeface="Times New Roman"/>
                <a:ea typeface="Times New Roman"/>
                <a:cs typeface="Times New Roman"/>
              </a:rPr>
              <a:t>as individuals, we possess an </a:t>
            </a:r>
            <a:r>
              <a:rPr lang="en-US" sz="3200" i="1" dirty="0">
                <a:latin typeface="Times New Roman"/>
                <a:ea typeface="Times New Roman"/>
                <a:cs typeface="Times New Roman"/>
              </a:rPr>
              <a:t>instinct </a:t>
            </a:r>
            <a:r>
              <a:rPr lang="en-US" sz="3200" dirty="0">
                <a:latin typeface="Times New Roman"/>
                <a:ea typeface="Times New Roman"/>
                <a:cs typeface="Times New Roman"/>
              </a:rPr>
              <a:t>to care for ourselves, and a </a:t>
            </a:r>
            <a:r>
              <a:rPr lang="en-US" sz="3200" i="1" dirty="0">
                <a:latin typeface="Times New Roman"/>
                <a:ea typeface="Times New Roman"/>
                <a:cs typeface="Times New Roman"/>
              </a:rPr>
              <a:t>conscience </a:t>
            </a:r>
            <a:r>
              <a:rPr lang="en-US" sz="3200" dirty="0">
                <a:latin typeface="Times New Roman"/>
                <a:ea typeface="Times New Roman"/>
                <a:cs typeface="Times New Roman"/>
              </a:rPr>
              <a:t>to care for others.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Our </a:t>
            </a:r>
            <a:r>
              <a:rPr lang="en-US" sz="3200" dirty="0">
                <a:latin typeface="Times New Roman"/>
                <a:ea typeface="Times New Roman"/>
                <a:cs typeface="Times New Roman"/>
              </a:rPr>
              <a:t>conscience has the potential to inflict a sense of </a:t>
            </a:r>
            <a:r>
              <a:rPr lang="en-US" sz="3200" i="1" dirty="0">
                <a:latin typeface="Times New Roman"/>
                <a:ea typeface="Times New Roman"/>
                <a:cs typeface="Times New Roman"/>
              </a:rPr>
              <a:t>guilt</a:t>
            </a:r>
            <a:r>
              <a:rPr lang="en-US" sz="3200" dirty="0">
                <a:latin typeface="Times New Roman"/>
                <a:ea typeface="Times New Roman"/>
                <a:cs typeface="Times New Roman"/>
              </a:rPr>
              <a:t> at self-benefiting actions that are detrimental to the broader society; or, more positively, has the potential to provide a sense of </a:t>
            </a:r>
            <a:r>
              <a:rPr lang="en-US" sz="3200" i="1" dirty="0">
                <a:latin typeface="Times New Roman"/>
                <a:ea typeface="Times New Roman"/>
                <a:cs typeface="Times New Roman"/>
              </a:rPr>
              <a:t>self-satisfaction</a:t>
            </a:r>
            <a:r>
              <a:rPr lang="en-US" sz="3200" dirty="0">
                <a:latin typeface="Times New Roman"/>
                <a:ea typeface="Times New Roman"/>
                <a:cs typeface="Times New Roman"/>
              </a:rPr>
              <a:t> on the self-knowledge that one has sacrificed oneself materially for the greater good.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6656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1539</Words>
  <Application>Microsoft Office PowerPoint</Application>
  <PresentationFormat>On-screen Show (4:3)</PresentationFormat>
  <Paragraphs>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vt:lpstr>
      <vt:lpstr> —Chapter 16—  </vt:lpstr>
      <vt:lpstr>Ethical Behaviour</vt:lpstr>
      <vt:lpstr>Professional Ethics</vt:lpstr>
      <vt:lpstr>Quite fundamental questions are </vt:lpstr>
      <vt:lpstr>Professional Ethics</vt:lpstr>
      <vt:lpstr>So what?</vt:lpstr>
      <vt:lpstr>The meaning of ethical behavior</vt:lpstr>
      <vt:lpstr>The meaning of ethical behavior (cont)</vt:lpstr>
      <vt:lpstr>The meaning of ethical behavior (cont)</vt:lpstr>
      <vt:lpstr>The meaning of ethical behavior (cont)</vt:lpstr>
      <vt:lpstr>The meaning of ethical behavior (cont)</vt:lpstr>
      <vt:lpstr>The meaning of ethical behavior (cont)</vt:lpstr>
      <vt:lpstr>The meaning of ethical behavior (cont)</vt:lpstr>
      <vt:lpstr>The meaning of ethical behavior (cont)</vt:lpstr>
      <vt:lpstr>The meaning of ethical behavior (cont)</vt:lpstr>
      <vt:lpstr>The meaning of ethical behavior (cont)</vt:lpstr>
      <vt:lpstr>The meaning of ethical behavior (cont)</vt:lpstr>
      <vt:lpstr>The meaning of ethical behavior (cont)</vt:lpstr>
      <vt:lpstr>PowerPoint Presentation</vt:lpstr>
      <vt:lpstr>Break time</vt:lpstr>
      <vt:lpstr>PowerPoint Presentation</vt:lpstr>
      <vt:lpstr>PowerPoint Presentation</vt:lpstr>
    </vt:vector>
  </TitlesOfParts>
  <Company>RMIT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Michael Dempsey</dc:creator>
  <cp:lastModifiedBy>Michael Dempsey</cp:lastModifiedBy>
  <cp:revision>14</cp:revision>
  <dcterms:created xsi:type="dcterms:W3CDTF">2016-08-15T10:02:06Z</dcterms:created>
  <dcterms:modified xsi:type="dcterms:W3CDTF">2016-10-05T07:50:47Z</dcterms:modified>
</cp:coreProperties>
</file>