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302" r:id="rId18"/>
    <p:sldId id="275" r:id="rId19"/>
    <p:sldId id="276" r:id="rId20"/>
    <p:sldId id="277" r:id="rId21"/>
    <p:sldId id="278" r:id="rId22"/>
    <p:sldId id="308" r:id="rId23"/>
    <p:sldId id="279" r:id="rId24"/>
    <p:sldId id="280" r:id="rId25"/>
    <p:sldId id="281" r:id="rId26"/>
    <p:sldId id="282" r:id="rId27"/>
    <p:sldId id="283" r:id="rId28"/>
    <p:sldId id="284" r:id="rId29"/>
    <p:sldId id="285" r:id="rId30"/>
    <p:sldId id="286" r:id="rId31"/>
    <p:sldId id="287" r:id="rId32"/>
    <p:sldId id="288" r:id="rId33"/>
    <p:sldId id="306" r:id="rId34"/>
    <p:sldId id="289" r:id="rId35"/>
    <p:sldId id="290" r:id="rId36"/>
    <p:sldId id="291" r:id="rId37"/>
    <p:sldId id="292" r:id="rId38"/>
    <p:sldId id="293" r:id="rId39"/>
    <p:sldId id="294" r:id="rId40"/>
    <p:sldId id="295" r:id="rId41"/>
    <p:sldId id="296" r:id="rId42"/>
    <p:sldId id="297" r:id="rId43"/>
    <p:sldId id="298" r:id="rId44"/>
    <p:sldId id="299" r:id="rId45"/>
    <p:sldId id="303" r:id="rId46"/>
    <p:sldId id="300" r:id="rId47"/>
    <p:sldId id="301" r:id="rId48"/>
    <p:sldId id="30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9" autoAdjust="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solidFill>
                  <a:srgbClr val="DBF5F9"/>
                </a:solidFill>
              </a:rPr>
              <a:pPr/>
              <a:t>1/17/2017</a:t>
            </a:fld>
            <a:endParaRPr lang="en-US">
              <a:solidFill>
                <a:srgbClr val="DBF5F9"/>
              </a:solidFill>
            </a:endParaRPr>
          </a:p>
        </p:txBody>
      </p:sp>
      <p:sp>
        <p:nvSpPr>
          <p:cNvPr id="17" name="Footer Placeholder 16"/>
          <p:cNvSpPr>
            <a:spLocks noGrp="1"/>
          </p:cNvSpPr>
          <p:nvPr>
            <p:ph type="ftr" sz="quarter" idx="11"/>
          </p:nvPr>
        </p:nvSpPr>
        <p:spPr/>
        <p:txBody>
          <a:bodyPr/>
          <a:lstStyle>
            <a:extLst/>
          </a:lstStyle>
          <a:p>
            <a:endParaRPr lang="en-US">
              <a:solidFill>
                <a:srgbClr val="DBF5F9"/>
              </a:solidFill>
            </a:endParaRPr>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07794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1/17/2017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42425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1/17/2017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40781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1/17/2017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94283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1/17/2017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7553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1/17/2017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85193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DBF5F9"/>
                </a:solidFill>
              </a:rPr>
              <a:pPr/>
              <a:t>1/17/2017</a:t>
            </a:fld>
            <a:endParaRPr lang="en-US">
              <a:solidFill>
                <a:srgbClr val="DBF5F9"/>
              </a:solidFill>
            </a:endParaRPr>
          </a:p>
        </p:txBody>
      </p:sp>
      <p:sp>
        <p:nvSpPr>
          <p:cNvPr id="8" name="Footer Placeholder 7"/>
          <p:cNvSpPr>
            <a:spLocks noGrp="1"/>
          </p:cNvSpPr>
          <p:nvPr>
            <p:ph type="ftr" sz="quarter" idx="11"/>
          </p:nvPr>
        </p:nvSpPr>
        <p:spPr/>
        <p:txBody>
          <a:bodyPr/>
          <a:lstStyle>
            <a:extLst/>
          </a:lstStyle>
          <a:p>
            <a:endParaRPr lang="en-US">
              <a:solidFill>
                <a:srgbClr val="DBF5F9"/>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49536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DBF5F9"/>
                </a:solidFill>
              </a:rPr>
              <a:pPr/>
              <a:t>1/17/2017</a:t>
            </a:fld>
            <a:endParaRPr lang="en-US">
              <a:solidFill>
                <a:srgbClr val="DBF5F9"/>
              </a:solidFill>
            </a:endParaRPr>
          </a:p>
        </p:txBody>
      </p:sp>
      <p:sp>
        <p:nvSpPr>
          <p:cNvPr id="4" name="Footer Placeholder 3"/>
          <p:cNvSpPr>
            <a:spLocks noGrp="1"/>
          </p:cNvSpPr>
          <p:nvPr>
            <p:ph type="ftr" sz="quarter" idx="11"/>
          </p:nvPr>
        </p:nvSpPr>
        <p:spPr/>
        <p:txBody>
          <a:bodyPr/>
          <a:lstStyle>
            <a:extLst/>
          </a:lstStyle>
          <a:p>
            <a:endParaRPr lang="en-US">
              <a:solidFill>
                <a:srgbClr val="DBF5F9"/>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58553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DBF5F9"/>
                </a:solidFill>
              </a:rPr>
              <a:pPr/>
              <a:t>1/17/2017</a:t>
            </a:fld>
            <a:endParaRPr lang="en-US">
              <a:solidFill>
                <a:srgbClr val="DBF5F9"/>
              </a:solidFill>
            </a:endParaRPr>
          </a:p>
        </p:txBody>
      </p:sp>
      <p:sp>
        <p:nvSpPr>
          <p:cNvPr id="3" name="Footer Placeholder 2"/>
          <p:cNvSpPr>
            <a:spLocks noGrp="1"/>
          </p:cNvSpPr>
          <p:nvPr>
            <p:ph type="ftr" sz="quarter" idx="11"/>
          </p:nvPr>
        </p:nvSpPr>
        <p:spPr/>
        <p:txBody>
          <a:bodyPr/>
          <a:lstStyle>
            <a:extLst/>
          </a:lstStyle>
          <a:p>
            <a:endParaRPr lang="en-US">
              <a:solidFill>
                <a:srgbClr val="DBF5F9"/>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54140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1/17/2017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78683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solidFill>
                  <a:srgbClr val="DBF5F9"/>
                </a:solidFill>
              </a:rPr>
              <a:pPr/>
              <a:t>1/17/2017</a:t>
            </a:fld>
            <a:endParaRPr lang="en-US">
              <a:solidFill>
                <a:srgbClr val="DBF5F9"/>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861230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solidFill>
                  <a:srgbClr val="DBF5F9"/>
                </a:solidFill>
              </a:rPr>
              <a:pPr/>
              <a:t>1/17/2017</a:t>
            </a:fld>
            <a:endParaRPr lang="en-US">
              <a:solidFill>
                <a:srgbClr val="DBF5F9"/>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BF5F9"/>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0318008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457200"/>
            <a:ext cx="7772400" cy="54864"/>
          </a:xfrm>
        </p:spPr>
        <p:txBody>
          <a:bodyPr/>
          <a:lstStyle/>
          <a:p>
            <a:endParaRPr lang="en-AU" i="1" dirty="0"/>
          </a:p>
        </p:txBody>
      </p:sp>
      <p:sp>
        <p:nvSpPr>
          <p:cNvPr id="3" name="Content Placeholder 2"/>
          <p:cNvSpPr>
            <a:spLocks noGrp="1"/>
          </p:cNvSpPr>
          <p:nvPr>
            <p:ph idx="1"/>
          </p:nvPr>
        </p:nvSpPr>
        <p:spPr>
          <a:xfrm>
            <a:off x="914400" y="0"/>
            <a:ext cx="7772400" cy="6355560"/>
          </a:xfrm>
        </p:spPr>
        <p:txBody>
          <a:bodyPr>
            <a:normAutofit/>
          </a:bodyPr>
          <a:lstStyle/>
          <a:p>
            <a:r>
              <a:rPr lang="en-US" sz="4000" b="1" dirty="0">
                <a:latin typeface="Times New Roman" pitchFamily="18" charset="0"/>
                <a:cs typeface="Times New Roman" pitchFamily="18" charset="0"/>
              </a:rPr>
              <a:t>Chapter </a:t>
            </a:r>
            <a:r>
              <a:rPr lang="en-US" sz="4000" b="1" dirty="0" smtClean="0">
                <a:latin typeface="Times New Roman" pitchFamily="18" charset="0"/>
                <a:cs typeface="Times New Roman" pitchFamily="18" charset="0"/>
              </a:rPr>
              <a:t>5</a:t>
            </a:r>
          </a:p>
          <a:p>
            <a:r>
              <a:rPr lang="en-US" sz="4000" b="1" dirty="0" smtClean="0">
                <a:latin typeface="Times New Roman" pitchFamily="18" charset="0"/>
                <a:cs typeface="Times New Roman" pitchFamily="18" charset="0"/>
              </a:rPr>
              <a:t>         The valuation of equity                       						shares</a:t>
            </a:r>
            <a:endParaRPr lang="en-US" sz="4000" b="1" dirty="0">
              <a:latin typeface="Times New Roman" pitchFamily="18" charset="0"/>
              <a:cs typeface="Times New Roman" pitchFamily="18" charset="0"/>
            </a:endParaRPr>
          </a:p>
          <a:p>
            <a:pPr algn="just">
              <a:lnSpc>
                <a:spcPct val="200000"/>
              </a:lnSpc>
              <a:spcAft>
                <a:spcPts val="0"/>
              </a:spcAft>
            </a:pPr>
            <a:endParaRPr lang="en-AU" dirty="0"/>
          </a:p>
        </p:txBody>
      </p:sp>
      <p:pic>
        <p:nvPicPr>
          <p:cNvPr id="5" name="Picture 4" descr="Stock Exchange, World Economy, Bull"/>
          <p:cNvPicPr/>
          <p:nvPr/>
        </p:nvPicPr>
        <p:blipFill>
          <a:blip r:embed="rId2">
            <a:extLst>
              <a:ext uri="{BEBA8EAE-BF5A-486C-A8C5-ECC9F3942E4B}">
                <a14:imgProps xmlns:a14="http://schemas.microsoft.com/office/drawing/2010/main">
                  <a14:imgLayer r:embed="rId3">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4414616" y="2438400"/>
            <a:ext cx="4729384" cy="4419600"/>
          </a:xfrm>
          <a:prstGeom prst="rect">
            <a:avLst/>
          </a:prstGeom>
          <a:noFill/>
          <a:ln>
            <a:noFill/>
          </a:ln>
        </p:spPr>
      </p:pic>
      <p:pic>
        <p:nvPicPr>
          <p:cNvPr id="6" name="Picture 5" descr="\\ntapprdfs01n01.rmit.internal\el5\e06915\dreamstime_xl_1097049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24000"/>
            <a:ext cx="5791200" cy="4419600"/>
          </a:xfrm>
          <a:prstGeom prst="rect">
            <a:avLst/>
          </a:prstGeom>
          <a:noFill/>
          <a:ln>
            <a:noFill/>
          </a:ln>
        </p:spPr>
      </p:pic>
    </p:spTree>
    <p:extLst>
      <p:ext uri="{BB962C8B-B14F-4D97-AF65-F5344CB8AC3E}">
        <p14:creationId xmlns:p14="http://schemas.microsoft.com/office/powerpoint/2010/main" val="167648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066800"/>
          </a:xfrm>
        </p:spPr>
        <p:txBody>
          <a:bodyPr/>
          <a:lstStyle/>
          <a:p>
            <a:pPr algn="just">
              <a:lnSpc>
                <a:spcPct val="200000"/>
              </a:lnSpc>
              <a:spcAft>
                <a:spcPts val="1000"/>
              </a:spcAft>
            </a:pPr>
            <a:r>
              <a:rPr lang="en-AU" sz="3200" b="1" i="1" dirty="0">
                <a:latin typeface="Times New Roman"/>
                <a:ea typeface="Calibri"/>
                <a:cs typeface="Times New Roman"/>
              </a:rPr>
              <a:t>The dividend discount model of share valuation</a:t>
            </a:r>
            <a:r>
              <a:rPr lang="en-AU" sz="3600" dirty="0">
                <a:latin typeface="Calibri"/>
                <a:ea typeface="Calibri"/>
                <a:cs typeface="Times New Roman"/>
              </a:rPr>
              <a:t/>
            </a:r>
            <a:br>
              <a:rPr lang="en-AU" sz="3600" dirty="0">
                <a:latin typeface="Calibri"/>
                <a:ea typeface="Calibri"/>
                <a:cs typeface="Times New Roman"/>
              </a:rPr>
            </a:b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524000"/>
                <a:ext cx="7772400" cy="4831560"/>
              </a:xfrm>
            </p:spPr>
            <p:txBody>
              <a:bodyPr>
                <a:normAutofit fontScale="40000" lnSpcReduction="20000"/>
              </a:bodyPr>
              <a:lstStyle/>
              <a:p>
                <a:pPr algn="just">
                  <a:lnSpc>
                    <a:spcPct val="200000"/>
                  </a:lnSpc>
                  <a:spcAft>
                    <a:spcPts val="0"/>
                  </a:spcAft>
                </a:pPr>
                <a:r>
                  <a:rPr lang="en-US" sz="3200" dirty="0" smtClean="0">
                    <a:latin typeface="Times New Roman"/>
                    <a:ea typeface="Times New Roman"/>
                    <a:cs typeface="Times New Roman"/>
                  </a:rPr>
                  <a:t>We </a:t>
                </a:r>
                <a:r>
                  <a:rPr lang="en-US" sz="3200" dirty="0">
                    <a:latin typeface="Times New Roman"/>
                    <a:ea typeface="Times New Roman"/>
                    <a:cs typeface="Times New Roman"/>
                  </a:rPr>
                  <a:t>commence with the “discounting of dividends” model. </a:t>
                </a:r>
                <a:endParaRPr lang="en-US" sz="3200" dirty="0" smtClean="0">
                  <a:latin typeface="Times New Roman"/>
                  <a:ea typeface="Times New Roman"/>
                  <a:cs typeface="Times New Roman"/>
                </a:endParaRPr>
              </a:p>
              <a:p>
                <a:pPr algn="just">
                  <a:lnSpc>
                    <a:spcPct val="200000"/>
                  </a:lnSpc>
                  <a:spcAft>
                    <a:spcPts val="0"/>
                  </a:spcAft>
                </a:pPr>
                <a:r>
                  <a:rPr lang="en-US" sz="3200" dirty="0" smtClean="0">
                    <a:latin typeface="Times New Roman"/>
                    <a:ea typeface="Times New Roman"/>
                    <a:cs typeface="Times New Roman"/>
                  </a:rPr>
                  <a:t>The </a:t>
                </a:r>
                <a:r>
                  <a:rPr lang="en-US" sz="3200" dirty="0">
                    <a:latin typeface="Times New Roman"/>
                    <a:ea typeface="Times New Roman"/>
                    <a:cs typeface="Times New Roman"/>
                  </a:rPr>
                  <a:t>model considers that the value of the firm can be identified as the present value of the dividends that the firm is expected to generate into the indefinite future. </a:t>
                </a:r>
                <a:endParaRPr lang="en-US" sz="3200" dirty="0" smtClean="0">
                  <a:latin typeface="Times New Roman"/>
                  <a:ea typeface="Times New Roman"/>
                  <a:cs typeface="Times New Roman"/>
                </a:endParaRPr>
              </a:p>
              <a:p>
                <a:pPr algn="just">
                  <a:lnSpc>
                    <a:spcPct val="200000"/>
                  </a:lnSpc>
                  <a:spcAft>
                    <a:spcPts val="0"/>
                  </a:spcAft>
                </a:pPr>
                <a:r>
                  <a:rPr lang="en-US" sz="3200" dirty="0" smtClean="0">
                    <a:latin typeface="Times New Roman"/>
                    <a:ea typeface="Times New Roman"/>
                    <a:cs typeface="Times New Roman"/>
                  </a:rPr>
                  <a:t>W</a:t>
                </a:r>
                <a:r>
                  <a:rPr lang="en-US" sz="3200" dirty="0" smtClean="0">
                    <a:effectLst/>
                    <a:latin typeface="Times New Roman"/>
                    <a:ea typeface="Times New Roman"/>
                    <a:cs typeface="Times New Roman"/>
                  </a:rPr>
                  <a:t>e </a:t>
                </a:r>
                <a:r>
                  <a:rPr lang="en-US" sz="3200" dirty="0">
                    <a:effectLst/>
                    <a:latin typeface="Times New Roman"/>
                    <a:ea typeface="Times New Roman"/>
                    <a:cs typeface="Times New Roman"/>
                  </a:rPr>
                  <a:t>shall, for simplicity, take it that the firm pays a single dividend annually. We may therefore consider the </a:t>
                </a:r>
                <a:r>
                  <a:rPr lang="en-US" sz="3200" i="1" dirty="0">
                    <a:effectLst/>
                    <a:latin typeface="Times New Roman"/>
                    <a:ea typeface="Times New Roman"/>
                    <a:cs typeface="Times New Roman"/>
                  </a:rPr>
                  <a:t>expectation of annual return</a:t>
                </a:r>
                <a:r>
                  <a:rPr lang="en-US" sz="3200" dirty="0">
                    <a:effectLst/>
                    <a:latin typeface="Times New Roman"/>
                    <a:ea typeface="Times New Roman"/>
                    <a:cs typeface="Times New Roman"/>
                  </a:rPr>
                  <a:t>, </a:t>
                </a:r>
                <a:r>
                  <a:rPr lang="en-US" sz="3200" i="1" dirty="0">
                    <a:effectLst/>
                    <a:latin typeface="Times New Roman"/>
                    <a:ea typeface="Times New Roman"/>
                    <a:cs typeface="Times New Roman"/>
                  </a:rPr>
                  <a:t>k</a:t>
                </a:r>
                <a:r>
                  <a:rPr lang="en-US" sz="3200" dirty="0">
                    <a:effectLst/>
                    <a:latin typeface="Times New Roman"/>
                    <a:ea typeface="Times New Roman"/>
                    <a:cs typeface="Times New Roman"/>
                  </a:rPr>
                  <a:t>, for an investor who has purchased a share just </a:t>
                </a:r>
                <a:r>
                  <a:rPr lang="en-US" sz="3200" i="1" dirty="0">
                    <a:effectLst/>
                    <a:latin typeface="Times New Roman"/>
                    <a:ea typeface="Times New Roman"/>
                    <a:cs typeface="Times New Roman"/>
                  </a:rPr>
                  <a:t>after</a:t>
                </a:r>
                <a:r>
                  <a:rPr lang="en-US" sz="3200" dirty="0">
                    <a:effectLst/>
                    <a:latin typeface="Times New Roman"/>
                    <a:ea typeface="Times New Roman"/>
                    <a:cs typeface="Times New Roman"/>
                  </a:rPr>
                  <a:t> an annual dividend has been paid, as</a:t>
                </a:r>
                <a:endParaRPr lang="en-AU" sz="2800" dirty="0">
                  <a:latin typeface="Calibri"/>
                  <a:ea typeface="Times New Roman"/>
                  <a:cs typeface="Times New Roman"/>
                </a:endParaRPr>
              </a:p>
              <a:p>
                <a:pPr algn="just">
                  <a:lnSpc>
                    <a:spcPct val="200000"/>
                  </a:lnSpc>
                  <a:spcAft>
                    <a:spcPts val="0"/>
                  </a:spcAft>
                </a:pPr>
                <a:r>
                  <a:rPr lang="en-AU" sz="2800" dirty="0">
                    <a:effectLst/>
                    <a:latin typeface="Calibri"/>
                    <a:ea typeface="Times New Roman"/>
                    <a:cs typeface="Times New Roman"/>
                  </a:rPr>
                  <a:t> </a:t>
                </a:r>
                <a:r>
                  <a:rPr lang="en-AU" sz="2800" dirty="0" smtClean="0">
                    <a:effectLst/>
                    <a:latin typeface="Calibri"/>
                    <a:ea typeface="Times New Roman"/>
                    <a:cs typeface="Times New Roman"/>
                  </a:rPr>
                  <a:t>                          		</a:t>
                </a:r>
                <a14:m>
                  <m:oMath xmlns:m="http://schemas.openxmlformats.org/officeDocument/2006/math">
                    <m:r>
                      <a:rPr lang="en-US" sz="3600" i="1">
                        <a:effectLst/>
                        <a:latin typeface="Cambria Math"/>
                        <a:ea typeface="Times New Roman"/>
                        <a:cs typeface="Times New Roman"/>
                      </a:rPr>
                      <m:t>𝑘</m:t>
                    </m:r>
                    <m:r>
                      <a:rPr lang="en-US" sz="3600" i="1">
                        <a:effectLst/>
                        <a:latin typeface="Cambria Math"/>
                        <a:ea typeface="Times New Roman"/>
                        <a:cs typeface="Times New Roman"/>
                      </a:rPr>
                      <m:t>= </m:t>
                    </m:r>
                    <m:f>
                      <m:fPr>
                        <m:ctrlPr>
                          <a:rPr lang="en-AU" sz="3600" i="1">
                            <a:effectLst/>
                            <a:latin typeface="Cambria Math"/>
                            <a:ea typeface="Times New Roman"/>
                            <a:cs typeface="Times New Roman"/>
                          </a:rPr>
                        </m:ctrlPr>
                      </m:fPr>
                      <m:num>
                        <m:sSub>
                          <m:sSubPr>
                            <m:ctrlPr>
                              <a:rPr lang="en-AU" sz="3600" i="1">
                                <a:effectLst/>
                                <a:latin typeface="Cambria Math"/>
                                <a:ea typeface="Times New Roman"/>
                                <a:cs typeface="Times New Roman"/>
                              </a:rPr>
                            </m:ctrlPr>
                          </m:sSubPr>
                          <m:e>
                            <m:r>
                              <a:rPr lang="en-US" sz="3600" i="1">
                                <a:effectLst/>
                                <a:latin typeface="Cambria Math"/>
                                <a:ea typeface="Times New Roman"/>
                                <a:cs typeface="Times New Roman"/>
                              </a:rPr>
                              <m:t>𝐷𝐼𝑉</m:t>
                            </m:r>
                          </m:e>
                          <m:sub>
                            <m:r>
                              <a:rPr lang="en-US" sz="3600" i="1">
                                <a:effectLst/>
                                <a:latin typeface="Cambria Math"/>
                                <a:ea typeface="Times New Roman"/>
                                <a:cs typeface="Times New Roman"/>
                              </a:rPr>
                              <m:t>1</m:t>
                            </m:r>
                          </m:sub>
                        </m:sSub>
                        <m:r>
                          <a:rPr lang="en-US" sz="3600" i="1">
                            <a:effectLst/>
                            <a:latin typeface="Cambria Math"/>
                            <a:ea typeface="Times New Roman"/>
                            <a:cs typeface="Times New Roman"/>
                          </a:rPr>
                          <m:t>+ </m:t>
                        </m:r>
                        <m:sSubSup>
                          <m:sSubSupPr>
                            <m:ctrlPr>
                              <a:rPr lang="en-AU" sz="3600" i="1">
                                <a:effectLst/>
                                <a:latin typeface="Cambria Math"/>
                                <a:ea typeface="Times New Roman"/>
                                <a:cs typeface="Times New Roman"/>
                              </a:rPr>
                            </m:ctrlPr>
                          </m:sSubSupPr>
                          <m:e>
                            <m:r>
                              <a:rPr lang="en-US" sz="3600" i="1">
                                <a:effectLst/>
                                <a:latin typeface="Cambria Math"/>
                                <a:ea typeface="Times New Roman"/>
                                <a:cs typeface="Times New Roman"/>
                              </a:rPr>
                              <m:t>𝑃</m:t>
                            </m:r>
                          </m:e>
                          <m:sub>
                            <m:r>
                              <a:rPr lang="en-US" sz="3600" i="1">
                                <a:effectLst/>
                                <a:latin typeface="Cambria Math"/>
                                <a:ea typeface="Times New Roman"/>
                                <a:cs typeface="Times New Roman"/>
                              </a:rPr>
                              <m:t>1</m:t>
                            </m:r>
                          </m:sub>
                          <m:sup>
                            <m:r>
                              <a:rPr lang="en-US" sz="3600" i="1">
                                <a:effectLst/>
                                <a:latin typeface="Cambria Math"/>
                                <a:ea typeface="Times New Roman"/>
                                <a:cs typeface="Times New Roman"/>
                              </a:rPr>
                              <m:t>𝑒𝑥</m:t>
                            </m:r>
                          </m:sup>
                        </m:sSubSup>
                        <m:r>
                          <a:rPr lang="en-US" sz="3600" i="1">
                            <a:effectLst/>
                            <a:latin typeface="Cambria Math"/>
                            <a:ea typeface="Times New Roman"/>
                            <a:cs typeface="Times New Roman"/>
                          </a:rPr>
                          <m:t>−</m:t>
                        </m:r>
                        <m:sSubSup>
                          <m:sSubSupPr>
                            <m:ctrlPr>
                              <a:rPr lang="en-AU" sz="3600" i="1">
                                <a:effectLst/>
                                <a:latin typeface="Cambria Math"/>
                                <a:ea typeface="Times New Roman"/>
                                <a:cs typeface="Times New Roman"/>
                              </a:rPr>
                            </m:ctrlPr>
                          </m:sSubSupPr>
                          <m:e>
                            <m:r>
                              <a:rPr lang="en-US" sz="3600" i="1">
                                <a:effectLst/>
                                <a:latin typeface="Cambria Math"/>
                                <a:ea typeface="Times New Roman"/>
                                <a:cs typeface="Times New Roman"/>
                              </a:rPr>
                              <m:t>𝑃</m:t>
                            </m:r>
                          </m:e>
                          <m:sub>
                            <m:r>
                              <a:rPr lang="en-US" sz="3600" i="1">
                                <a:effectLst/>
                                <a:latin typeface="Cambria Math"/>
                                <a:ea typeface="Times New Roman"/>
                                <a:cs typeface="Times New Roman"/>
                              </a:rPr>
                              <m:t>0</m:t>
                            </m:r>
                          </m:sub>
                          <m:sup>
                            <m:r>
                              <a:rPr lang="en-US" sz="3600" i="1">
                                <a:effectLst/>
                                <a:latin typeface="Cambria Math"/>
                                <a:ea typeface="Times New Roman"/>
                                <a:cs typeface="Times New Roman"/>
                              </a:rPr>
                              <m:t>𝑒𝑥</m:t>
                            </m:r>
                          </m:sup>
                        </m:sSubSup>
                      </m:num>
                      <m:den>
                        <m:sSubSup>
                          <m:sSubSupPr>
                            <m:ctrlPr>
                              <a:rPr lang="en-AU" sz="3600" i="1">
                                <a:effectLst/>
                                <a:latin typeface="Cambria Math"/>
                                <a:ea typeface="Times New Roman"/>
                                <a:cs typeface="Times New Roman"/>
                              </a:rPr>
                            </m:ctrlPr>
                          </m:sSubSupPr>
                          <m:e>
                            <m:r>
                              <a:rPr lang="en-US" sz="3600" i="1">
                                <a:effectLst/>
                                <a:latin typeface="Cambria Math"/>
                                <a:ea typeface="Times New Roman"/>
                                <a:cs typeface="Times New Roman"/>
                              </a:rPr>
                              <m:t>𝑃</m:t>
                            </m:r>
                          </m:e>
                          <m:sub>
                            <m:r>
                              <a:rPr lang="en-US" sz="3600" i="1">
                                <a:effectLst/>
                                <a:latin typeface="Cambria Math"/>
                                <a:ea typeface="Times New Roman"/>
                                <a:cs typeface="Times New Roman"/>
                              </a:rPr>
                              <m:t>0</m:t>
                            </m:r>
                          </m:sub>
                          <m:sup>
                            <m:r>
                              <a:rPr lang="en-US" sz="3600" i="1">
                                <a:effectLst/>
                                <a:latin typeface="Cambria Math"/>
                                <a:ea typeface="Times New Roman"/>
                                <a:cs typeface="Times New Roman"/>
                              </a:rPr>
                              <m:t>𝑒𝑥</m:t>
                            </m:r>
                          </m:sup>
                        </m:sSubSup>
                      </m:den>
                    </m:f>
                  </m:oMath>
                </a14:m>
                <a:r>
                  <a:rPr lang="en-US" sz="1800" dirty="0">
                    <a:effectLst/>
                    <a:latin typeface="Times New Roman"/>
                    <a:ea typeface="Times New Roman"/>
                    <a:cs typeface="Times New Roman"/>
                  </a:rPr>
                  <a:t>	</a:t>
                </a:r>
                <a:r>
                  <a:rPr lang="en-US" sz="1800" dirty="0" smtClean="0">
                    <a:effectLst/>
                    <a:latin typeface="Times New Roman"/>
                    <a:ea typeface="Times New Roman"/>
                    <a:cs typeface="Times New Roman"/>
                  </a:rPr>
                  <a:t>	   	</a:t>
                </a:r>
                <a:r>
                  <a:rPr lang="en-US" sz="3500" dirty="0" smtClean="0">
                    <a:effectLst/>
                    <a:latin typeface="Times New Roman"/>
                    <a:ea typeface="Times New Roman"/>
                    <a:cs typeface="Times New Roman"/>
                  </a:rPr>
                  <a:t>                  </a:t>
                </a:r>
                <a:r>
                  <a:rPr lang="en-US" sz="3500" dirty="0">
                    <a:effectLst/>
                    <a:latin typeface="Times New Roman"/>
                    <a:ea typeface="Times New Roman"/>
                    <a:cs typeface="Times New Roman"/>
                  </a:rPr>
                  <a:t>(5.1)     </a:t>
                </a:r>
                <a:endParaRPr lang="en-AU" sz="3500" dirty="0">
                  <a:effectLst/>
                  <a:latin typeface="Calibri"/>
                  <a:ea typeface="Calibri"/>
                  <a:cs typeface="Times New Roman"/>
                </a:endParaRPr>
              </a:p>
              <a:p>
                <a:pPr algn="just">
                  <a:lnSpc>
                    <a:spcPct val="200000"/>
                  </a:lnSpc>
                  <a:spcAft>
                    <a:spcPts val="0"/>
                  </a:spcAft>
                </a:pPr>
                <a:r>
                  <a:rPr lang="en-US" sz="3200" dirty="0">
                    <a:effectLst/>
                    <a:latin typeface="Times New Roman"/>
                    <a:ea typeface="Times New Roman"/>
                    <a:cs typeface="Times New Roman"/>
                  </a:rPr>
                  <a:t>where </a:t>
                </a:r>
                <a14:m>
                  <m:oMath xmlns:m="http://schemas.openxmlformats.org/officeDocument/2006/math">
                    <m:sSubSup>
                      <m:sSubSupPr>
                        <m:ctrlPr>
                          <a:rPr lang="en-AU" sz="3200" i="1">
                            <a:effectLst/>
                            <a:latin typeface="Cambria Math"/>
                            <a:ea typeface="Times New Roman"/>
                            <a:cs typeface="Times New Roman"/>
                          </a:rPr>
                        </m:ctrlPr>
                      </m:sSubSupPr>
                      <m:e>
                        <m:r>
                          <a:rPr lang="en-US" sz="3200" i="1">
                            <a:effectLst/>
                            <a:latin typeface="Cambria Math"/>
                            <a:ea typeface="Times New Roman"/>
                            <a:cs typeface="Times New Roman"/>
                          </a:rPr>
                          <m:t>𝑃</m:t>
                        </m:r>
                      </m:e>
                      <m:sub>
                        <m:r>
                          <a:rPr lang="en-US" sz="3200" i="1">
                            <a:effectLst/>
                            <a:latin typeface="Cambria Math"/>
                            <a:ea typeface="Times New Roman"/>
                            <a:cs typeface="Times New Roman"/>
                          </a:rPr>
                          <m:t>0</m:t>
                        </m:r>
                      </m:sub>
                      <m:sup>
                        <m:r>
                          <a:rPr lang="en-US" sz="3200" i="1">
                            <a:effectLst/>
                            <a:latin typeface="Cambria Math"/>
                            <a:ea typeface="Times New Roman"/>
                            <a:cs typeface="Times New Roman"/>
                          </a:rPr>
                          <m:t>𝑒𝑥</m:t>
                        </m:r>
                      </m:sup>
                    </m:sSubSup>
                  </m:oMath>
                </a14:m>
                <a:r>
                  <a:rPr lang="en-US" sz="3200" baseline="-25000" dirty="0">
                    <a:effectLst/>
                    <a:latin typeface="Times New Roman"/>
                    <a:ea typeface="Times New Roman"/>
                    <a:cs typeface="Times New Roman"/>
                  </a:rPr>
                  <a:t> </a:t>
                </a:r>
                <a:r>
                  <a:rPr lang="en-US" sz="3200" dirty="0">
                    <a:effectLst/>
                    <a:latin typeface="Times New Roman"/>
                    <a:ea typeface="Times New Roman"/>
                    <a:cs typeface="Times New Roman"/>
                  </a:rPr>
                  <a:t>is the ex-dividend price of the share at purchase (at time  </a:t>
                </a:r>
                <a:r>
                  <a:rPr lang="en-US" sz="3200" i="1" dirty="0">
                    <a:effectLst/>
                    <a:latin typeface="Times New Roman"/>
                    <a:ea typeface="Times New Roman"/>
                    <a:cs typeface="Times New Roman"/>
                  </a:rPr>
                  <a:t>t</a:t>
                </a:r>
                <a:r>
                  <a:rPr lang="en-US" sz="3200" dirty="0">
                    <a:effectLst/>
                    <a:latin typeface="Times New Roman"/>
                    <a:ea typeface="Times New Roman"/>
                    <a:cs typeface="Times New Roman"/>
                  </a:rPr>
                  <a:t> = 0) and </a:t>
                </a:r>
                <a:r>
                  <a:rPr lang="en-US" sz="3200" i="1" dirty="0">
                    <a:effectLst/>
                    <a:latin typeface="Times New Roman"/>
                    <a:ea typeface="Times New Roman"/>
                    <a:cs typeface="Times New Roman"/>
                  </a:rPr>
                  <a:t>DIV</a:t>
                </a:r>
                <a:r>
                  <a:rPr lang="en-US" sz="3200" i="1" baseline="-25000" dirty="0">
                    <a:effectLst/>
                    <a:latin typeface="Times New Roman"/>
                    <a:ea typeface="Times New Roman"/>
                    <a:cs typeface="Times New Roman"/>
                  </a:rPr>
                  <a:t>1</a:t>
                </a:r>
                <a:r>
                  <a:rPr lang="en-US" sz="3200" dirty="0">
                    <a:effectLst/>
                    <a:latin typeface="Times New Roman"/>
                    <a:ea typeface="Times New Roman"/>
                    <a:cs typeface="Times New Roman"/>
                  </a:rPr>
                  <a:t> and </a:t>
                </a:r>
                <a14:m>
                  <m:oMath xmlns:m="http://schemas.openxmlformats.org/officeDocument/2006/math">
                    <m:sSubSup>
                      <m:sSubSupPr>
                        <m:ctrlPr>
                          <a:rPr lang="en-AU" sz="3200" i="1">
                            <a:effectLst/>
                            <a:latin typeface="Cambria Math"/>
                            <a:ea typeface="Times New Roman"/>
                            <a:cs typeface="Times New Roman"/>
                          </a:rPr>
                        </m:ctrlPr>
                      </m:sSubSupPr>
                      <m:e>
                        <m:r>
                          <a:rPr lang="en-US" sz="3200" i="1">
                            <a:effectLst/>
                            <a:latin typeface="Cambria Math"/>
                            <a:ea typeface="Times New Roman"/>
                            <a:cs typeface="Times New Roman"/>
                          </a:rPr>
                          <m:t>𝑃</m:t>
                        </m:r>
                      </m:e>
                      <m:sub>
                        <m:r>
                          <a:rPr lang="en-US" sz="3200" i="1">
                            <a:effectLst/>
                            <a:latin typeface="Cambria Math"/>
                            <a:ea typeface="Times New Roman"/>
                            <a:cs typeface="Times New Roman"/>
                          </a:rPr>
                          <m:t>1</m:t>
                        </m:r>
                      </m:sub>
                      <m:sup>
                        <m:r>
                          <a:rPr lang="en-US" sz="3200" i="1">
                            <a:effectLst/>
                            <a:latin typeface="Cambria Math"/>
                            <a:ea typeface="Times New Roman"/>
                            <a:cs typeface="Times New Roman"/>
                          </a:rPr>
                          <m:t>𝑒𝑥</m:t>
                        </m:r>
                      </m:sup>
                    </m:sSubSup>
                  </m:oMath>
                </a14:m>
                <a:r>
                  <a:rPr lang="en-US" sz="3200" dirty="0">
                    <a:effectLst/>
                    <a:latin typeface="Times New Roman"/>
                    <a:ea typeface="Times New Roman"/>
                    <a:cs typeface="Times New Roman"/>
                  </a:rPr>
                  <a:t> are, respectively, the </a:t>
                </a:r>
                <a:r>
                  <a:rPr lang="en-US" sz="3200" i="1" dirty="0">
                    <a:effectLst/>
                    <a:latin typeface="Times New Roman"/>
                    <a:ea typeface="Times New Roman"/>
                    <a:cs typeface="Times New Roman"/>
                  </a:rPr>
                  <a:t>expected</a:t>
                </a:r>
                <a:r>
                  <a:rPr lang="en-US" sz="3200" dirty="0">
                    <a:effectLst/>
                    <a:latin typeface="Times New Roman"/>
                    <a:ea typeface="Times New Roman"/>
                    <a:cs typeface="Times New Roman"/>
                  </a:rPr>
                  <a:t> dividend and </a:t>
                </a:r>
                <a:r>
                  <a:rPr lang="en-US" sz="3200" i="1" dirty="0">
                    <a:effectLst/>
                    <a:latin typeface="Times New Roman"/>
                    <a:ea typeface="Times New Roman"/>
                    <a:cs typeface="Times New Roman"/>
                  </a:rPr>
                  <a:t>expected</a:t>
                </a:r>
                <a:r>
                  <a:rPr lang="en-US" sz="3200" dirty="0">
                    <a:effectLst/>
                    <a:latin typeface="Times New Roman"/>
                    <a:ea typeface="Times New Roman"/>
                    <a:cs typeface="Times New Roman"/>
                  </a:rPr>
                  <a:t> ex-dividend share price 12 months forward (at time </a:t>
                </a:r>
                <a:r>
                  <a:rPr lang="en-US" sz="3200" i="1" dirty="0">
                    <a:effectLst/>
                    <a:latin typeface="Times New Roman"/>
                    <a:ea typeface="Times New Roman"/>
                    <a:cs typeface="Times New Roman"/>
                  </a:rPr>
                  <a:t>t</a:t>
                </a:r>
                <a:r>
                  <a:rPr lang="en-US" sz="3200" dirty="0">
                    <a:effectLst/>
                    <a:latin typeface="Times New Roman"/>
                    <a:ea typeface="Times New Roman"/>
                    <a:cs typeface="Times New Roman"/>
                  </a:rPr>
                  <a:t> = 1). </a:t>
                </a:r>
                <a:endParaRPr lang="en-US" sz="3200" dirty="0" smtClean="0">
                  <a:effectLst/>
                  <a:latin typeface="Times New Roman"/>
                  <a:ea typeface="Times New Roman"/>
                  <a:cs typeface="Times New Roman"/>
                </a:endParaRPr>
              </a:p>
              <a:p>
                <a:pPr algn="just">
                  <a:lnSpc>
                    <a:spcPct val="200000"/>
                  </a:lnSpc>
                  <a:spcAft>
                    <a:spcPts val="0"/>
                  </a:spcAft>
                </a:pPr>
                <a:r>
                  <a:rPr lang="en-US" sz="3200" dirty="0" smtClean="0">
                    <a:latin typeface="Times New Roman"/>
                    <a:ea typeface="Calibri"/>
                    <a:cs typeface="Times New Roman"/>
                  </a:rPr>
                  <a:t>////</a:t>
                </a:r>
                <a:endParaRPr lang="en-AU" sz="2800" dirty="0">
                  <a:effectLst/>
                  <a:latin typeface="Calibri"/>
                  <a:ea typeface="Calibri"/>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524000"/>
                <a:ext cx="7772400" cy="4831560"/>
              </a:xfrm>
              <a:blipFill rotWithShape="1">
                <a:blip r:embed="rId2"/>
                <a:stretch>
                  <a:fillRect r="-78"/>
                </a:stretch>
              </a:blipFill>
            </p:spPr>
            <p:txBody>
              <a:bodyPr/>
              <a:lstStyle/>
              <a:p>
                <a:r>
                  <a:rPr lang="en-AU">
                    <a:noFill/>
                  </a:rPr>
                  <a:t> </a:t>
                </a:r>
              </a:p>
            </p:txBody>
          </p:sp>
        </mc:Fallback>
      </mc:AlternateContent>
    </p:spTree>
    <p:extLst>
      <p:ext uri="{BB962C8B-B14F-4D97-AF65-F5344CB8AC3E}">
        <p14:creationId xmlns:p14="http://schemas.microsoft.com/office/powerpoint/2010/main" val="273310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
            </a:r>
            <a:r>
              <a:rPr lang="en-AU" i="1" dirty="0" smtClean="0"/>
              <a:t>Expecte</a:t>
            </a:r>
            <a:r>
              <a:rPr lang="en-AU" dirty="0" smtClean="0"/>
              <a:t>d” return</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pPr algn="just">
                  <a:lnSpc>
                    <a:spcPct val="200000"/>
                  </a:lnSpc>
                  <a:spcAft>
                    <a:spcPts val="0"/>
                  </a:spcAft>
                </a:pPr>
                <a:r>
                  <a:rPr lang="en-US" sz="3200" dirty="0">
                    <a:latin typeface="Times New Roman"/>
                    <a:ea typeface="Times New Roman"/>
                    <a:cs typeface="Times New Roman"/>
                  </a:rPr>
                  <a:t>The word “expectation” reminds us that the actual outcome return for a stock must in advance be “unknown” – otherwise the stock would not be “risky”. To make our understanding of an “expected” return more precise, we take </a:t>
                </a:r>
                <a:r>
                  <a:rPr lang="en-AU" sz="3200" dirty="0">
                    <a:effectLst/>
                    <a:latin typeface="Times New Roman"/>
                    <a:ea typeface="Calibri"/>
                    <a:cs typeface="Times New Roman"/>
                  </a:rPr>
                  <a:t>the definition for “expected” from statistics, and define the “expected” return for a stock, </a:t>
                </a:r>
                <a:r>
                  <a:rPr lang="en-AU" sz="3200" i="1" dirty="0">
                    <a:effectLst/>
                    <a:latin typeface="Times New Roman"/>
                    <a:ea typeface="Calibri"/>
                    <a:cs typeface="Times New Roman"/>
                  </a:rPr>
                  <a:t>k</a:t>
                </a:r>
                <a:r>
                  <a:rPr lang="en-AU" sz="3200" dirty="0">
                    <a:effectLst/>
                    <a:latin typeface="Times New Roman"/>
                    <a:ea typeface="Calibri"/>
                    <a:cs typeface="Times New Roman"/>
                  </a:rPr>
                  <a:t>, </a:t>
                </a:r>
                <a:r>
                  <a:rPr lang="en-AU" sz="3200" dirty="0" smtClean="0">
                    <a:effectLst/>
                    <a:latin typeface="Times New Roman"/>
                    <a:ea typeface="Calibri"/>
                    <a:cs typeface="Times New Roman"/>
                  </a:rPr>
                  <a:t>as:</a:t>
                </a:r>
                <a:endParaRPr lang="en-AU" sz="2800" dirty="0">
                  <a:latin typeface="Calibri"/>
                  <a:ea typeface="Calibri"/>
                  <a:cs typeface="Times New Roman"/>
                </a:endParaRPr>
              </a:p>
              <a:p>
                <a:pPr algn="just">
                  <a:lnSpc>
                    <a:spcPct val="200000"/>
                  </a:lnSpc>
                  <a:spcAft>
                    <a:spcPts val="0"/>
                  </a:spcAft>
                </a:pPr>
                <a:r>
                  <a:rPr lang="en-AU" sz="2800" i="1" dirty="0">
                    <a:effectLst/>
                    <a:latin typeface="Calibri"/>
                    <a:ea typeface="Calibri"/>
                    <a:cs typeface="Times New Roman"/>
                  </a:rPr>
                  <a:t> </a:t>
                </a:r>
                <a:r>
                  <a:rPr lang="en-AU" sz="2800" i="1" dirty="0" smtClean="0">
                    <a:effectLst/>
                    <a:latin typeface="Calibri"/>
                    <a:ea typeface="Calibri"/>
                    <a:cs typeface="Times New Roman"/>
                  </a:rPr>
                  <a:t>                                          	</a:t>
                </a:r>
                <a:r>
                  <a:rPr lang="en-AU" sz="3700" i="1" dirty="0" smtClean="0">
                    <a:effectLst/>
                    <a:latin typeface="Times New Roman"/>
                    <a:ea typeface="Calibri"/>
                    <a:cs typeface="Times New Roman"/>
                  </a:rPr>
                  <a:t>k</a:t>
                </a:r>
                <a:r>
                  <a:rPr lang="en-AU" sz="3700" dirty="0" smtClean="0">
                    <a:effectLst/>
                    <a:latin typeface="Times New Roman"/>
                    <a:ea typeface="Calibri"/>
                    <a:cs typeface="Times New Roman"/>
                  </a:rPr>
                  <a:t> </a:t>
                </a:r>
                <a:r>
                  <a:rPr lang="en-AU" sz="3700" dirty="0">
                    <a:effectLst/>
                    <a:latin typeface="Times New Roman"/>
                    <a:ea typeface="Calibri"/>
                    <a:cs typeface="Times New Roman"/>
                  </a:rPr>
                  <a:t>= </a:t>
                </a:r>
                <a14:m>
                  <m:oMath xmlns:m="http://schemas.openxmlformats.org/officeDocument/2006/math">
                    <m:nary>
                      <m:naryPr>
                        <m:chr m:val="∑"/>
                        <m:limLoc m:val="subSup"/>
                        <m:ctrlPr>
                          <a:rPr lang="en-AU" sz="3700" i="1">
                            <a:effectLst/>
                            <a:latin typeface="Cambria Math"/>
                            <a:ea typeface="Calibri"/>
                            <a:cs typeface="Times New Roman"/>
                          </a:rPr>
                        </m:ctrlPr>
                      </m:naryPr>
                      <m:sub>
                        <m:r>
                          <a:rPr lang="en-AU" sz="3700" i="1">
                            <a:effectLst/>
                            <a:latin typeface="Cambria Math"/>
                            <a:ea typeface="Calibri"/>
                            <a:cs typeface="Times New Roman"/>
                          </a:rPr>
                          <m:t>𝑖</m:t>
                        </m:r>
                        <m:r>
                          <a:rPr lang="en-AU" sz="3700" i="1">
                            <a:effectLst/>
                            <a:latin typeface="Cambria Math"/>
                            <a:ea typeface="Calibri"/>
                            <a:cs typeface="Times New Roman"/>
                          </a:rPr>
                          <m:t>=1</m:t>
                        </m:r>
                      </m:sub>
                      <m:sup>
                        <m:r>
                          <a:rPr lang="en-AU" sz="3700" i="1">
                            <a:effectLst/>
                            <a:latin typeface="Cambria Math"/>
                            <a:ea typeface="Calibri"/>
                            <a:cs typeface="Times New Roman"/>
                          </a:rPr>
                          <m:t>𝑁</m:t>
                        </m:r>
                      </m:sup>
                      <m:e>
                        <m:sSub>
                          <m:sSubPr>
                            <m:ctrlPr>
                              <a:rPr lang="en-AU" sz="3700" i="1">
                                <a:effectLst/>
                                <a:latin typeface="Cambria Math"/>
                                <a:ea typeface="Calibri"/>
                                <a:cs typeface="Times New Roman"/>
                              </a:rPr>
                            </m:ctrlPr>
                          </m:sSubPr>
                          <m:e>
                            <m:r>
                              <a:rPr lang="en-AU" sz="3700" i="1">
                                <a:effectLst/>
                                <a:latin typeface="Cambria Math"/>
                                <a:ea typeface="Calibri"/>
                                <a:cs typeface="Times New Roman"/>
                              </a:rPr>
                              <m:t>𝑝</m:t>
                            </m:r>
                          </m:e>
                          <m:sub>
                            <m:r>
                              <a:rPr lang="en-AU" sz="3700" i="1">
                                <a:effectLst/>
                                <a:latin typeface="Cambria Math"/>
                                <a:ea typeface="Calibri"/>
                                <a:cs typeface="Times New Roman"/>
                              </a:rPr>
                              <m:t>𝑖</m:t>
                            </m:r>
                          </m:sub>
                        </m:sSub>
                      </m:e>
                    </m:nary>
                    <m:sSub>
                      <m:sSubPr>
                        <m:ctrlPr>
                          <a:rPr lang="en-AU" sz="3700" i="1">
                            <a:effectLst/>
                            <a:latin typeface="Cambria Math"/>
                            <a:ea typeface="Calibri"/>
                            <a:cs typeface="Times New Roman"/>
                          </a:rPr>
                        </m:ctrlPr>
                      </m:sSubPr>
                      <m:e>
                        <m:r>
                          <a:rPr lang="en-AU" sz="3700" i="1">
                            <a:effectLst/>
                            <a:latin typeface="Cambria Math"/>
                            <a:ea typeface="Calibri"/>
                            <a:cs typeface="Times New Roman"/>
                          </a:rPr>
                          <m:t>𝑟</m:t>
                        </m:r>
                      </m:e>
                      <m:sub>
                        <m:r>
                          <a:rPr lang="en-AU" sz="3700" i="1">
                            <a:effectLst/>
                            <a:latin typeface="Cambria Math"/>
                            <a:ea typeface="Calibri"/>
                            <a:cs typeface="Times New Roman"/>
                          </a:rPr>
                          <m:t>𝑖</m:t>
                        </m:r>
                      </m:sub>
                    </m:sSub>
                  </m:oMath>
                </a14:m>
                <a:r>
                  <a:rPr lang="en-AU" sz="3700" dirty="0">
                    <a:effectLst/>
                    <a:latin typeface="Times New Roman"/>
                    <a:ea typeface="Times New Roman"/>
                    <a:cs typeface="Times New Roman"/>
                  </a:rPr>
                  <a:t> </a:t>
                </a:r>
                <a:r>
                  <a:rPr lang="en-AU" sz="1800" dirty="0">
                    <a:effectLst/>
                    <a:latin typeface="Times New Roman"/>
                    <a:ea typeface="Times New Roman"/>
                    <a:cs typeface="Times New Roman"/>
                  </a:rPr>
                  <a:t>	</a:t>
                </a:r>
                <a:r>
                  <a:rPr lang="en-AU" sz="1800" dirty="0" smtClean="0">
                    <a:effectLst/>
                    <a:latin typeface="Times New Roman"/>
                    <a:ea typeface="Times New Roman"/>
                    <a:cs typeface="Times New Roman"/>
                  </a:rPr>
                  <a:t>    </a:t>
                </a:r>
                <a:r>
                  <a:rPr lang="en-AU" sz="1800" dirty="0">
                    <a:effectLst/>
                    <a:latin typeface="Times New Roman"/>
                    <a:ea typeface="Times New Roman"/>
                    <a:cs typeface="Times New Roman"/>
                  </a:rPr>
                  <a:t>	</a:t>
                </a:r>
                <a:r>
                  <a:rPr lang="en-AU" sz="1800" dirty="0" smtClean="0">
                    <a:effectLst/>
                    <a:latin typeface="Times New Roman"/>
                    <a:ea typeface="Times New Roman"/>
                    <a:cs typeface="Times New Roman"/>
                  </a:rPr>
                  <a:t>                     (</a:t>
                </a:r>
                <a:r>
                  <a:rPr lang="en-AU" sz="1800" dirty="0">
                    <a:effectLst/>
                    <a:latin typeface="Times New Roman"/>
                    <a:ea typeface="Times New Roman"/>
                    <a:cs typeface="Times New Roman"/>
                  </a:rPr>
                  <a:t>5.2)</a:t>
                </a:r>
                <a:endParaRPr lang="en-AU" sz="1400" dirty="0">
                  <a:effectLst/>
                  <a:latin typeface="Calibri"/>
                  <a:ea typeface="Calibri"/>
                  <a:cs typeface="Times New Roman"/>
                </a:endParaRPr>
              </a:p>
              <a:p>
                <a:pPr algn="just">
                  <a:lnSpc>
                    <a:spcPct val="200000"/>
                  </a:lnSpc>
                  <a:spcAft>
                    <a:spcPts val="1000"/>
                  </a:spcAft>
                </a:pPr>
                <a:r>
                  <a:rPr lang="en-AU" sz="3200" dirty="0">
                    <a:effectLst/>
                    <a:latin typeface="Times New Roman"/>
                    <a:ea typeface="Times New Roman"/>
                    <a:cs typeface="Times New Roman"/>
                  </a:rPr>
                  <a:t>where the </a:t>
                </a:r>
                <a:r>
                  <a:rPr lang="en-AU" sz="3200" i="1" dirty="0" err="1">
                    <a:effectLst/>
                    <a:latin typeface="Times New Roman"/>
                    <a:ea typeface="Times New Roman"/>
                    <a:cs typeface="Times New Roman"/>
                  </a:rPr>
                  <a:t>r</a:t>
                </a:r>
                <a:r>
                  <a:rPr lang="en-AU" sz="3200" i="1" baseline="-25000" dirty="0" err="1">
                    <a:effectLst/>
                    <a:latin typeface="Times New Roman"/>
                    <a:ea typeface="Times New Roman"/>
                    <a:cs typeface="Times New Roman"/>
                  </a:rPr>
                  <a:t>i</a:t>
                </a:r>
                <a:r>
                  <a:rPr lang="en-AU" sz="3200" dirty="0">
                    <a:effectLst/>
                    <a:latin typeface="Times New Roman"/>
                    <a:ea typeface="Times New Roman"/>
                    <a:cs typeface="Times New Roman"/>
                  </a:rPr>
                  <a:t>: </a:t>
                </a:r>
                <a:r>
                  <a:rPr lang="en-AU" sz="3200" i="1" dirty="0">
                    <a:effectLst/>
                    <a:latin typeface="Times New Roman"/>
                    <a:ea typeface="Times New Roman"/>
                    <a:cs typeface="Times New Roman"/>
                  </a:rPr>
                  <a:t>r</a:t>
                </a:r>
                <a:r>
                  <a:rPr lang="en-AU" sz="3200" i="1" baseline="-25000" dirty="0">
                    <a:effectLst/>
                    <a:latin typeface="Times New Roman"/>
                    <a:ea typeface="Times New Roman"/>
                    <a:cs typeface="Times New Roman"/>
                  </a:rPr>
                  <a:t>1</a:t>
                </a:r>
                <a:r>
                  <a:rPr lang="en-AU" sz="3200" dirty="0">
                    <a:effectLst/>
                    <a:latin typeface="Times New Roman"/>
                    <a:ea typeface="Times New Roman"/>
                    <a:cs typeface="Times New Roman"/>
                  </a:rPr>
                  <a:t>, </a:t>
                </a:r>
                <a:r>
                  <a:rPr lang="en-AU" sz="3200" i="1" dirty="0">
                    <a:effectLst/>
                    <a:latin typeface="Times New Roman"/>
                    <a:ea typeface="Times New Roman"/>
                    <a:cs typeface="Times New Roman"/>
                  </a:rPr>
                  <a:t>r</a:t>
                </a:r>
                <a:r>
                  <a:rPr lang="en-AU" sz="3200" i="1" baseline="-25000" dirty="0">
                    <a:effectLst/>
                    <a:latin typeface="Times New Roman"/>
                    <a:ea typeface="Times New Roman"/>
                    <a:cs typeface="Times New Roman"/>
                  </a:rPr>
                  <a:t>2</a:t>
                </a:r>
                <a:r>
                  <a:rPr lang="en-AU" sz="3200" dirty="0">
                    <a:effectLst/>
                    <a:latin typeface="Times New Roman"/>
                    <a:ea typeface="Times New Roman"/>
                    <a:cs typeface="Times New Roman"/>
                  </a:rPr>
                  <a:t>,</a:t>
                </a:r>
                <a:r>
                  <a:rPr lang="en-AU" sz="3200" i="1" dirty="0">
                    <a:effectLst/>
                    <a:latin typeface="Times New Roman"/>
                    <a:ea typeface="Times New Roman"/>
                    <a:cs typeface="Times New Roman"/>
                  </a:rPr>
                  <a:t> r</a:t>
                </a:r>
                <a:r>
                  <a:rPr lang="en-AU" sz="3200" i="1" baseline="-25000" dirty="0">
                    <a:effectLst/>
                    <a:latin typeface="Times New Roman"/>
                    <a:ea typeface="Times New Roman"/>
                    <a:cs typeface="Times New Roman"/>
                  </a:rPr>
                  <a:t>3</a:t>
                </a:r>
                <a:r>
                  <a:rPr lang="en-AU" sz="3200" dirty="0">
                    <a:effectLst/>
                    <a:latin typeface="Times New Roman"/>
                    <a:ea typeface="Times New Roman"/>
                    <a:cs typeface="Times New Roman"/>
                  </a:rPr>
                  <a:t>,  . . .  </a:t>
                </a:r>
                <a:r>
                  <a:rPr lang="en-AU" sz="3200" i="1" dirty="0" err="1">
                    <a:effectLst/>
                    <a:latin typeface="Times New Roman"/>
                    <a:ea typeface="Times New Roman"/>
                    <a:cs typeface="Times New Roman"/>
                  </a:rPr>
                  <a:t>r</a:t>
                </a:r>
                <a:r>
                  <a:rPr lang="en-AU" sz="3200" i="1" baseline="-25000" dirty="0" err="1">
                    <a:effectLst/>
                    <a:latin typeface="Times New Roman"/>
                    <a:ea typeface="Times New Roman"/>
                    <a:cs typeface="Times New Roman"/>
                  </a:rPr>
                  <a:t>N</a:t>
                </a:r>
                <a:r>
                  <a:rPr lang="en-AU" sz="3200" dirty="0">
                    <a:effectLst/>
                    <a:latin typeface="Times New Roman"/>
                    <a:ea typeface="Times New Roman"/>
                    <a:cs typeface="Times New Roman"/>
                  </a:rPr>
                  <a:t>, represents the range of possible outcome returns </a:t>
                </a:r>
                <a:r>
                  <a:rPr lang="en-AU" sz="3200" i="1" dirty="0" err="1">
                    <a:effectLst/>
                    <a:latin typeface="Times New Roman"/>
                    <a:ea typeface="Times New Roman"/>
                    <a:cs typeface="Times New Roman"/>
                  </a:rPr>
                  <a:t>r</a:t>
                </a:r>
                <a:r>
                  <a:rPr lang="en-AU" sz="3200" i="1" baseline="-25000" dirty="0" err="1">
                    <a:effectLst/>
                    <a:latin typeface="Times New Roman"/>
                    <a:ea typeface="Times New Roman"/>
                    <a:cs typeface="Times New Roman"/>
                  </a:rPr>
                  <a:t>i</a:t>
                </a:r>
                <a:r>
                  <a:rPr lang="en-AU" sz="3200" dirty="0">
                    <a:effectLst/>
                    <a:latin typeface="Times New Roman"/>
                    <a:ea typeface="Times New Roman"/>
                    <a:cs typeface="Times New Roman"/>
                  </a:rPr>
                  <a:t>, each multiplied by its </a:t>
                </a:r>
                <a:r>
                  <a:rPr lang="en-AU" sz="3200" i="1" dirty="0">
                    <a:effectLst/>
                    <a:latin typeface="Times New Roman"/>
                    <a:ea typeface="Times New Roman"/>
                    <a:cs typeface="Times New Roman"/>
                  </a:rPr>
                  <a:t>probability</a:t>
                </a:r>
                <a:r>
                  <a:rPr lang="en-AU" sz="3200" dirty="0">
                    <a:effectLst/>
                    <a:latin typeface="Times New Roman"/>
                    <a:ea typeface="Times New Roman"/>
                    <a:cs typeface="Times New Roman"/>
                  </a:rPr>
                  <a:t>, </a:t>
                </a:r>
                <a:r>
                  <a:rPr lang="en-AU" sz="3200" i="1" dirty="0">
                    <a:effectLst/>
                    <a:latin typeface="Times New Roman"/>
                    <a:ea typeface="Times New Roman"/>
                    <a:cs typeface="Times New Roman"/>
                  </a:rPr>
                  <a:t>p</a:t>
                </a:r>
                <a:r>
                  <a:rPr lang="en-AU" sz="3200" i="1" baseline="-25000" dirty="0">
                    <a:effectLst/>
                    <a:latin typeface="Times New Roman"/>
                    <a:ea typeface="Times New Roman"/>
                    <a:cs typeface="Times New Roman"/>
                  </a:rPr>
                  <a:t>i</a:t>
                </a:r>
                <a:r>
                  <a:rPr lang="en-AU" sz="3200" dirty="0">
                    <a:effectLst/>
                    <a:latin typeface="Times New Roman"/>
                    <a:ea typeface="Times New Roman"/>
                    <a:cs typeface="Times New Roman"/>
                  </a:rPr>
                  <a:t>: </a:t>
                </a:r>
                <a:r>
                  <a:rPr lang="en-AU" sz="3200" i="1" dirty="0">
                    <a:effectLst/>
                    <a:latin typeface="Times New Roman"/>
                    <a:ea typeface="Times New Roman"/>
                    <a:cs typeface="Times New Roman"/>
                  </a:rPr>
                  <a:t>p</a:t>
                </a:r>
                <a:r>
                  <a:rPr lang="en-AU" sz="3200" i="1" baseline="-25000" dirty="0">
                    <a:effectLst/>
                    <a:latin typeface="Times New Roman"/>
                    <a:ea typeface="Times New Roman"/>
                    <a:cs typeface="Times New Roman"/>
                  </a:rPr>
                  <a:t>1</a:t>
                </a:r>
                <a:r>
                  <a:rPr lang="en-AU" sz="3200" dirty="0">
                    <a:effectLst/>
                    <a:latin typeface="Times New Roman"/>
                    <a:ea typeface="Times New Roman"/>
                    <a:cs typeface="Times New Roman"/>
                  </a:rPr>
                  <a:t>, </a:t>
                </a:r>
                <a:r>
                  <a:rPr lang="en-AU" sz="3200" i="1" dirty="0">
                    <a:effectLst/>
                    <a:latin typeface="Times New Roman"/>
                    <a:ea typeface="Times New Roman"/>
                    <a:cs typeface="Times New Roman"/>
                  </a:rPr>
                  <a:t>p</a:t>
                </a:r>
                <a:r>
                  <a:rPr lang="en-AU" sz="3200" i="1" baseline="-25000" dirty="0">
                    <a:effectLst/>
                    <a:latin typeface="Times New Roman"/>
                    <a:ea typeface="Times New Roman"/>
                    <a:cs typeface="Times New Roman"/>
                  </a:rPr>
                  <a:t>2</a:t>
                </a:r>
                <a:r>
                  <a:rPr lang="en-AU" sz="3200" dirty="0">
                    <a:effectLst/>
                    <a:latin typeface="Times New Roman"/>
                    <a:ea typeface="Times New Roman"/>
                    <a:cs typeface="Times New Roman"/>
                  </a:rPr>
                  <a:t>,</a:t>
                </a:r>
                <a:r>
                  <a:rPr lang="en-AU" sz="3200" i="1" dirty="0">
                    <a:effectLst/>
                    <a:latin typeface="Times New Roman"/>
                    <a:ea typeface="Times New Roman"/>
                    <a:cs typeface="Times New Roman"/>
                  </a:rPr>
                  <a:t> p</a:t>
                </a:r>
                <a:r>
                  <a:rPr lang="en-AU" sz="3200" i="1" baseline="-25000" dirty="0">
                    <a:effectLst/>
                    <a:latin typeface="Times New Roman"/>
                    <a:ea typeface="Times New Roman"/>
                    <a:cs typeface="Times New Roman"/>
                  </a:rPr>
                  <a:t>3</a:t>
                </a:r>
                <a:r>
                  <a:rPr lang="en-AU" sz="3200" dirty="0">
                    <a:effectLst/>
                    <a:latin typeface="Times New Roman"/>
                    <a:ea typeface="Times New Roman"/>
                    <a:cs typeface="Times New Roman"/>
                  </a:rPr>
                  <a:t>,  . . .  </a:t>
                </a:r>
                <a:r>
                  <a:rPr lang="en-AU" sz="3200" i="1" dirty="0" err="1">
                    <a:effectLst/>
                    <a:latin typeface="Times New Roman"/>
                    <a:ea typeface="Times New Roman"/>
                    <a:cs typeface="Times New Roman"/>
                  </a:rPr>
                  <a:t>p</a:t>
                </a:r>
                <a:r>
                  <a:rPr lang="en-AU" sz="3200" i="1" baseline="-25000" dirty="0" err="1">
                    <a:effectLst/>
                    <a:latin typeface="Times New Roman"/>
                    <a:ea typeface="Times New Roman"/>
                    <a:cs typeface="Times New Roman"/>
                  </a:rPr>
                  <a:t>N</a:t>
                </a:r>
                <a:r>
                  <a:rPr lang="en-AU" sz="3200" dirty="0">
                    <a:effectLst/>
                    <a:latin typeface="Times New Roman"/>
                    <a:ea typeface="Times New Roman"/>
                    <a:cs typeface="Times New Roman"/>
                  </a:rPr>
                  <a:t>.</a:t>
                </a:r>
                <a:endParaRPr lang="en-AU" sz="28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627"/>
                </a:stretch>
              </a:blipFill>
            </p:spPr>
            <p:txBody>
              <a:bodyPr/>
              <a:lstStyle/>
              <a:p>
                <a:r>
                  <a:rPr lang="en-AU">
                    <a:noFill/>
                  </a:rPr>
                  <a:t> </a:t>
                </a:r>
              </a:p>
            </p:txBody>
          </p:sp>
        </mc:Fallback>
      </mc:AlternateContent>
    </p:spTree>
    <p:extLst>
      <p:ext uri="{BB962C8B-B14F-4D97-AF65-F5344CB8AC3E}">
        <p14:creationId xmlns:p14="http://schemas.microsoft.com/office/powerpoint/2010/main" val="416127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09600"/>
          </a:xfrm>
        </p:spPr>
        <p:txBody>
          <a:bodyPr/>
          <a:lstStyle/>
          <a:p>
            <a:r>
              <a:rPr lang="en-AU" sz="2000" b="1" i="1" dirty="0">
                <a:solidFill>
                  <a:srgbClr val="DBF5F9">
                    <a:satMod val="200000"/>
                  </a:srgbClr>
                </a:solidFill>
                <a:latin typeface="Times New Roman"/>
                <a:ea typeface="Calibri"/>
                <a:cs typeface="Times New Roman"/>
              </a:rPr>
              <a:t>The dividend discount model of share </a:t>
            </a:r>
            <a:r>
              <a:rPr lang="en-AU" sz="2000" b="1" i="1" dirty="0" smtClean="0">
                <a:solidFill>
                  <a:srgbClr val="DBF5F9">
                    <a:satMod val="200000"/>
                  </a:srgbClr>
                </a:solidFill>
                <a:latin typeface="Times New Roman"/>
                <a:ea typeface="Calibri"/>
                <a:cs typeface="Times New Roman"/>
              </a:rPr>
              <a:t>valuation (</a:t>
            </a:r>
            <a:r>
              <a:rPr lang="en-AU" sz="2000" b="1" i="1" dirty="0" err="1" smtClean="0">
                <a:solidFill>
                  <a:srgbClr val="DBF5F9">
                    <a:satMod val="200000"/>
                  </a:srgbClr>
                </a:solidFill>
                <a:latin typeface="Times New Roman"/>
                <a:ea typeface="Calibri"/>
                <a:cs typeface="Times New Roman"/>
              </a:rPr>
              <a:t>cont</a:t>
            </a:r>
            <a:r>
              <a:rPr lang="en-AU" sz="2000" b="1" i="1" dirty="0" smtClean="0">
                <a:solidFill>
                  <a:srgbClr val="DBF5F9">
                    <a:satMod val="200000"/>
                  </a:srgbClr>
                </a:solidFill>
                <a:latin typeface="Times New Roman"/>
                <a:ea typeface="Calibri"/>
                <a:cs typeface="Times New Roman"/>
              </a:rPr>
              <a:t>)</a:t>
            </a:r>
            <a:endParaRPr lang="en-AU"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609600"/>
                <a:ext cx="7772400" cy="5943600"/>
              </a:xfrm>
            </p:spPr>
            <p:txBody>
              <a:bodyPr>
                <a:normAutofit fontScale="25000" lnSpcReduction="20000"/>
              </a:bodyPr>
              <a:lstStyle/>
              <a:p>
                <a:pPr>
                  <a:lnSpc>
                    <a:spcPct val="200000"/>
                  </a:lnSpc>
                  <a:spcAft>
                    <a:spcPts val="0"/>
                  </a:spcAft>
                </a:pPr>
                <a:r>
                  <a:rPr lang="en-US" sz="7200" dirty="0" smtClean="0">
                    <a:solidFill>
                      <a:prstClr val="white"/>
                    </a:solidFill>
                    <a:latin typeface="Times New Roman" pitchFamily="18" charset="0"/>
                    <a:ea typeface="Times New Roman"/>
                    <a:cs typeface="Times New Roman" pitchFamily="18" charset="0"/>
                  </a:rPr>
                  <a:t>(We have: </a:t>
                </a:r>
                <a14:m>
                  <m:oMath xmlns:m="http://schemas.openxmlformats.org/officeDocument/2006/math">
                    <m:r>
                      <a:rPr lang="en-US" sz="7200" i="1">
                        <a:solidFill>
                          <a:prstClr val="white"/>
                        </a:solidFill>
                        <a:latin typeface="Cambria Math"/>
                        <a:ea typeface="Times New Roman"/>
                        <a:cs typeface="Times New Roman"/>
                      </a:rPr>
                      <m:t>𝑘</m:t>
                    </m:r>
                    <m:r>
                      <a:rPr lang="en-US" sz="7200" i="1">
                        <a:solidFill>
                          <a:prstClr val="white"/>
                        </a:solidFill>
                        <a:latin typeface="Cambria Math"/>
                        <a:ea typeface="Times New Roman"/>
                        <a:cs typeface="Times New Roman"/>
                      </a:rPr>
                      <m:t>= </m:t>
                    </m:r>
                    <m:f>
                      <m:fPr>
                        <m:ctrlPr>
                          <a:rPr lang="en-AU" sz="7200" i="1">
                            <a:solidFill>
                              <a:prstClr val="white"/>
                            </a:solidFill>
                            <a:latin typeface="Cambria Math"/>
                            <a:ea typeface="Times New Roman"/>
                            <a:cs typeface="Times New Roman"/>
                          </a:rPr>
                        </m:ctrlPr>
                      </m:fPr>
                      <m:num>
                        <m:sSub>
                          <m:sSubPr>
                            <m:ctrlPr>
                              <a:rPr lang="en-AU" sz="7200" i="1">
                                <a:solidFill>
                                  <a:prstClr val="white"/>
                                </a:solidFill>
                                <a:latin typeface="Cambria Math"/>
                                <a:ea typeface="Times New Roman"/>
                                <a:cs typeface="Times New Roman"/>
                              </a:rPr>
                            </m:ctrlPr>
                          </m:sSubPr>
                          <m:e>
                            <m:r>
                              <a:rPr lang="en-US" sz="7200" i="1">
                                <a:solidFill>
                                  <a:prstClr val="white"/>
                                </a:solidFill>
                                <a:latin typeface="Cambria Math"/>
                                <a:ea typeface="Times New Roman"/>
                                <a:cs typeface="Times New Roman"/>
                              </a:rPr>
                              <m:t>𝐷𝐼𝑉</m:t>
                            </m:r>
                          </m:e>
                          <m:sub>
                            <m:r>
                              <a:rPr lang="en-US" sz="7200" i="1">
                                <a:solidFill>
                                  <a:prstClr val="white"/>
                                </a:solidFill>
                                <a:latin typeface="Cambria Math"/>
                                <a:ea typeface="Times New Roman"/>
                                <a:cs typeface="Times New Roman"/>
                              </a:rPr>
                              <m:t>1</m:t>
                            </m:r>
                          </m:sub>
                        </m:sSub>
                        <m:r>
                          <a:rPr lang="en-US" sz="7200" i="1">
                            <a:solidFill>
                              <a:prstClr val="white"/>
                            </a:solidFill>
                            <a:latin typeface="Cambria Math"/>
                            <a:ea typeface="Times New Roman"/>
                            <a:cs typeface="Times New Roman"/>
                          </a:rPr>
                          <m:t>+ </m:t>
                        </m:r>
                        <m:sSubSup>
                          <m:sSubSupPr>
                            <m:ctrlPr>
                              <a:rPr lang="en-AU" sz="7200" i="1">
                                <a:solidFill>
                                  <a:prstClr val="white"/>
                                </a:solidFill>
                                <a:latin typeface="Cambria Math"/>
                                <a:ea typeface="Times New Roman"/>
                                <a:cs typeface="Times New Roman"/>
                              </a:rPr>
                            </m:ctrlPr>
                          </m:sSubSupPr>
                          <m:e>
                            <m:r>
                              <a:rPr lang="en-US" sz="7200" i="1">
                                <a:solidFill>
                                  <a:prstClr val="white"/>
                                </a:solidFill>
                                <a:latin typeface="Cambria Math"/>
                                <a:ea typeface="Times New Roman"/>
                                <a:cs typeface="Times New Roman"/>
                              </a:rPr>
                              <m:t>𝑃</m:t>
                            </m:r>
                          </m:e>
                          <m:sub>
                            <m:r>
                              <a:rPr lang="en-US" sz="7200" i="1">
                                <a:solidFill>
                                  <a:prstClr val="white"/>
                                </a:solidFill>
                                <a:latin typeface="Cambria Math"/>
                                <a:ea typeface="Times New Roman"/>
                                <a:cs typeface="Times New Roman"/>
                              </a:rPr>
                              <m:t>1</m:t>
                            </m:r>
                          </m:sub>
                          <m:sup>
                            <m:r>
                              <a:rPr lang="en-US" sz="7200" i="1">
                                <a:solidFill>
                                  <a:prstClr val="white"/>
                                </a:solidFill>
                                <a:latin typeface="Cambria Math"/>
                                <a:ea typeface="Times New Roman"/>
                                <a:cs typeface="Times New Roman"/>
                              </a:rPr>
                              <m:t>𝑒𝑥</m:t>
                            </m:r>
                          </m:sup>
                        </m:sSubSup>
                        <m:r>
                          <a:rPr lang="en-US" sz="7200" i="1">
                            <a:solidFill>
                              <a:prstClr val="white"/>
                            </a:solidFill>
                            <a:latin typeface="Cambria Math"/>
                            <a:ea typeface="Times New Roman"/>
                            <a:cs typeface="Times New Roman"/>
                          </a:rPr>
                          <m:t>−</m:t>
                        </m:r>
                        <m:sSubSup>
                          <m:sSubSupPr>
                            <m:ctrlPr>
                              <a:rPr lang="en-AU" sz="7200" i="1">
                                <a:solidFill>
                                  <a:prstClr val="white"/>
                                </a:solidFill>
                                <a:latin typeface="Cambria Math"/>
                                <a:ea typeface="Times New Roman"/>
                                <a:cs typeface="Times New Roman"/>
                              </a:rPr>
                            </m:ctrlPr>
                          </m:sSubSupPr>
                          <m:e>
                            <m:r>
                              <a:rPr lang="en-US" sz="7200" i="1">
                                <a:solidFill>
                                  <a:prstClr val="white"/>
                                </a:solidFill>
                                <a:latin typeface="Cambria Math"/>
                                <a:ea typeface="Times New Roman"/>
                                <a:cs typeface="Times New Roman"/>
                              </a:rPr>
                              <m:t>𝑃</m:t>
                            </m:r>
                          </m:e>
                          <m:sub>
                            <m:r>
                              <a:rPr lang="en-US" sz="7200" i="1">
                                <a:solidFill>
                                  <a:prstClr val="white"/>
                                </a:solidFill>
                                <a:latin typeface="Cambria Math"/>
                                <a:ea typeface="Times New Roman"/>
                                <a:cs typeface="Times New Roman"/>
                              </a:rPr>
                              <m:t>0</m:t>
                            </m:r>
                          </m:sub>
                          <m:sup>
                            <m:r>
                              <a:rPr lang="en-US" sz="7200" i="1">
                                <a:solidFill>
                                  <a:prstClr val="white"/>
                                </a:solidFill>
                                <a:latin typeface="Cambria Math"/>
                                <a:ea typeface="Times New Roman"/>
                                <a:cs typeface="Times New Roman"/>
                              </a:rPr>
                              <m:t>𝑒𝑥</m:t>
                            </m:r>
                          </m:sup>
                        </m:sSubSup>
                      </m:num>
                      <m:den>
                        <m:sSubSup>
                          <m:sSubSupPr>
                            <m:ctrlPr>
                              <a:rPr lang="en-AU" sz="7200" i="1">
                                <a:solidFill>
                                  <a:prstClr val="white"/>
                                </a:solidFill>
                                <a:latin typeface="Cambria Math"/>
                                <a:ea typeface="Times New Roman"/>
                                <a:cs typeface="Times New Roman"/>
                              </a:rPr>
                            </m:ctrlPr>
                          </m:sSubSupPr>
                          <m:e>
                            <m:r>
                              <a:rPr lang="en-US" sz="7200" i="1">
                                <a:solidFill>
                                  <a:prstClr val="white"/>
                                </a:solidFill>
                                <a:latin typeface="Cambria Math"/>
                                <a:ea typeface="Times New Roman"/>
                                <a:cs typeface="Times New Roman"/>
                              </a:rPr>
                              <m:t>𝑃</m:t>
                            </m:r>
                          </m:e>
                          <m:sub>
                            <m:r>
                              <a:rPr lang="en-US" sz="7200" i="1">
                                <a:solidFill>
                                  <a:prstClr val="white"/>
                                </a:solidFill>
                                <a:latin typeface="Cambria Math"/>
                                <a:ea typeface="Times New Roman"/>
                                <a:cs typeface="Times New Roman"/>
                              </a:rPr>
                              <m:t>0</m:t>
                            </m:r>
                          </m:sub>
                          <m:sup>
                            <m:r>
                              <a:rPr lang="en-US" sz="7200" i="1">
                                <a:solidFill>
                                  <a:prstClr val="white"/>
                                </a:solidFill>
                                <a:latin typeface="Cambria Math"/>
                                <a:ea typeface="Times New Roman"/>
                                <a:cs typeface="Times New Roman"/>
                              </a:rPr>
                              <m:t>𝑒𝑥</m:t>
                            </m:r>
                          </m:sup>
                        </m:sSubSup>
                      </m:den>
                    </m:f>
                  </m:oMath>
                </a14:m>
                <a:r>
                  <a:rPr lang="en-US" sz="7200" dirty="0">
                    <a:solidFill>
                      <a:prstClr val="white"/>
                    </a:solidFill>
                    <a:latin typeface="Times New Roman"/>
                    <a:ea typeface="Times New Roman"/>
                    <a:cs typeface="Times New Roman"/>
                  </a:rPr>
                  <a:t>	</a:t>
                </a:r>
                <a:r>
                  <a:rPr lang="en-US" sz="7200" dirty="0" smtClean="0">
                    <a:solidFill>
                      <a:prstClr val="white"/>
                    </a:solidFill>
                    <a:latin typeface="Times New Roman"/>
                    <a:ea typeface="Times New Roman"/>
                    <a:cs typeface="Times New Roman"/>
                  </a:rPr>
                  <a:t> , above, 5.1),    </a:t>
                </a:r>
              </a:p>
              <a:p>
                <a:pPr>
                  <a:lnSpc>
                    <a:spcPct val="200000"/>
                  </a:lnSpc>
                  <a:spcAft>
                    <a:spcPts val="0"/>
                  </a:spcAft>
                </a:pPr>
                <a:r>
                  <a:rPr lang="en-US" sz="7200" dirty="0" smtClean="0">
                    <a:solidFill>
                      <a:prstClr val="white"/>
                    </a:solidFill>
                    <a:latin typeface="Times New Roman"/>
                    <a:ea typeface="Times New Roman"/>
                    <a:cs typeface="Times New Roman"/>
                  </a:rPr>
                  <a:t>which we </a:t>
                </a:r>
                <a:r>
                  <a:rPr lang="en-US" sz="7200" dirty="0" smtClean="0">
                    <a:latin typeface="Times New Roman"/>
                    <a:ea typeface="Times New Roman"/>
                    <a:cs typeface="Times New Roman"/>
                  </a:rPr>
                  <a:t>can </a:t>
                </a:r>
                <a:r>
                  <a:rPr lang="en-US" sz="7200" dirty="0">
                    <a:latin typeface="Times New Roman"/>
                    <a:ea typeface="Times New Roman"/>
                    <a:cs typeface="Times New Roman"/>
                  </a:rPr>
                  <a:t>rearrange </a:t>
                </a:r>
                <a:r>
                  <a:rPr lang="en-US" sz="7200" dirty="0" smtClean="0">
                    <a:latin typeface="Times New Roman"/>
                    <a:ea typeface="Times New Roman"/>
                    <a:cs typeface="Times New Roman"/>
                  </a:rPr>
                  <a:t>as</a:t>
                </a:r>
                <a:r>
                  <a:rPr lang="en-US" sz="6600" dirty="0" smtClean="0">
                    <a:effectLst/>
                    <a:latin typeface="Times New Roman"/>
                    <a:ea typeface="Times New Roman"/>
                  </a:rPr>
                  <a:t>                 </a:t>
                </a:r>
                <a14:m>
                  <m:oMath xmlns:m="http://schemas.openxmlformats.org/officeDocument/2006/math">
                    <m:sSubSup>
                      <m:sSubSupPr>
                        <m:ctrlPr>
                          <a:rPr lang="en-AU" sz="6600" i="1">
                            <a:effectLst/>
                            <a:latin typeface="Cambria Math"/>
                            <a:ea typeface="Times New Roman"/>
                            <a:cs typeface="Times New Roman"/>
                          </a:rPr>
                        </m:ctrlPr>
                      </m:sSubSupPr>
                      <m:e>
                        <m:r>
                          <a:rPr lang="en-US" sz="6600" i="1">
                            <a:effectLst/>
                            <a:latin typeface="Cambria Math"/>
                            <a:ea typeface="Times New Roman"/>
                            <a:cs typeface="Times New Roman"/>
                          </a:rPr>
                          <m:t>𝑃</m:t>
                        </m:r>
                      </m:e>
                      <m:sub>
                        <m:r>
                          <a:rPr lang="en-US" sz="6600" i="1">
                            <a:effectLst/>
                            <a:latin typeface="Cambria Math"/>
                            <a:ea typeface="Times New Roman"/>
                            <a:cs typeface="Times New Roman"/>
                          </a:rPr>
                          <m:t>0</m:t>
                        </m:r>
                      </m:sub>
                      <m:sup>
                        <m:r>
                          <a:rPr lang="en-US" sz="6600" i="1">
                            <a:effectLst/>
                            <a:latin typeface="Cambria Math"/>
                            <a:ea typeface="Times New Roman"/>
                            <a:cs typeface="Times New Roman"/>
                          </a:rPr>
                          <m:t>𝑒𝑥</m:t>
                        </m:r>
                      </m:sup>
                    </m:sSubSup>
                    <m:r>
                      <a:rPr lang="en-US" sz="6600" i="1">
                        <a:effectLst/>
                        <a:latin typeface="Cambria Math"/>
                        <a:ea typeface="Times New Roman"/>
                        <a:cs typeface="Times New Roman"/>
                      </a:rPr>
                      <m:t>= </m:t>
                    </m:r>
                    <m:f>
                      <m:fPr>
                        <m:ctrlPr>
                          <a:rPr lang="en-AU" sz="6600" i="1">
                            <a:effectLst/>
                            <a:latin typeface="Cambria Math"/>
                            <a:ea typeface="Times New Roman"/>
                            <a:cs typeface="Times New Roman"/>
                          </a:rPr>
                        </m:ctrlPr>
                      </m:fPr>
                      <m:num>
                        <m:sSub>
                          <m:sSubPr>
                            <m:ctrlPr>
                              <a:rPr lang="en-AU" sz="6600" i="1">
                                <a:effectLst/>
                                <a:latin typeface="Cambria Math"/>
                                <a:ea typeface="Times New Roman"/>
                                <a:cs typeface="Times New Roman"/>
                              </a:rPr>
                            </m:ctrlPr>
                          </m:sSubPr>
                          <m:e>
                            <m:r>
                              <a:rPr lang="en-US" sz="6600" i="1">
                                <a:effectLst/>
                                <a:latin typeface="Cambria Math"/>
                                <a:ea typeface="Times New Roman"/>
                                <a:cs typeface="Times New Roman"/>
                              </a:rPr>
                              <m:t>𝐷𝐼𝑉</m:t>
                            </m:r>
                          </m:e>
                          <m:sub>
                            <m:r>
                              <a:rPr lang="en-US" sz="6600" i="1">
                                <a:effectLst/>
                                <a:latin typeface="Cambria Math"/>
                                <a:ea typeface="Times New Roman"/>
                                <a:cs typeface="Times New Roman"/>
                              </a:rPr>
                              <m:t>1</m:t>
                            </m:r>
                          </m:sub>
                        </m:sSub>
                        <m:r>
                          <a:rPr lang="en-US" sz="6600" i="1">
                            <a:effectLst/>
                            <a:latin typeface="Cambria Math"/>
                            <a:ea typeface="Times New Roman"/>
                            <a:cs typeface="Times New Roman"/>
                          </a:rPr>
                          <m:t>+ </m:t>
                        </m:r>
                        <m:sSubSup>
                          <m:sSubSupPr>
                            <m:ctrlPr>
                              <a:rPr lang="en-AU" sz="6600" i="1">
                                <a:effectLst/>
                                <a:latin typeface="Cambria Math"/>
                                <a:ea typeface="Times New Roman"/>
                                <a:cs typeface="Times New Roman"/>
                              </a:rPr>
                            </m:ctrlPr>
                          </m:sSubSupPr>
                          <m:e>
                            <m:r>
                              <a:rPr lang="en-US" sz="6600" i="1">
                                <a:effectLst/>
                                <a:latin typeface="Cambria Math"/>
                                <a:ea typeface="Times New Roman"/>
                                <a:cs typeface="Times New Roman"/>
                              </a:rPr>
                              <m:t>𝑃</m:t>
                            </m:r>
                          </m:e>
                          <m:sub>
                            <m:r>
                              <a:rPr lang="en-US" sz="6600" i="1">
                                <a:effectLst/>
                                <a:latin typeface="Cambria Math"/>
                                <a:ea typeface="Times New Roman"/>
                                <a:cs typeface="Times New Roman"/>
                              </a:rPr>
                              <m:t>1</m:t>
                            </m:r>
                          </m:sub>
                          <m:sup>
                            <m:r>
                              <a:rPr lang="en-US" sz="6600" i="1">
                                <a:effectLst/>
                                <a:latin typeface="Cambria Math"/>
                                <a:ea typeface="Times New Roman"/>
                                <a:cs typeface="Times New Roman"/>
                              </a:rPr>
                              <m:t>𝑒𝑥</m:t>
                            </m:r>
                          </m:sup>
                        </m:sSubSup>
                      </m:num>
                      <m:den>
                        <m:r>
                          <a:rPr lang="en-US" sz="6600" i="1">
                            <a:effectLst/>
                            <a:latin typeface="Cambria Math"/>
                            <a:ea typeface="Times New Roman"/>
                            <a:cs typeface="Times New Roman"/>
                          </a:rPr>
                          <m:t>1+</m:t>
                        </m:r>
                        <m:r>
                          <a:rPr lang="en-US" sz="6600" i="1">
                            <a:effectLst/>
                            <a:latin typeface="Cambria Math"/>
                            <a:ea typeface="Times New Roman"/>
                            <a:cs typeface="Times New Roman"/>
                          </a:rPr>
                          <m:t>𝑘</m:t>
                        </m:r>
                      </m:den>
                    </m:f>
                  </m:oMath>
                </a14:m>
                <a:r>
                  <a:rPr lang="en-US" sz="6600" dirty="0">
                    <a:effectLst/>
                    <a:latin typeface="Times New Roman"/>
                    <a:ea typeface="Times New Roman"/>
                  </a:rPr>
                  <a:t>		</a:t>
                </a:r>
                <a:endParaRPr lang="en-US" sz="6600" dirty="0" smtClean="0">
                  <a:effectLst/>
                  <a:latin typeface="Times New Roman"/>
                  <a:ea typeface="Times New Roman"/>
                </a:endParaRPr>
              </a:p>
              <a:p>
                <a:endParaRPr lang="en-US" sz="6400" dirty="0" smtClean="0">
                  <a:latin typeface="Times New Roman"/>
                  <a:ea typeface="Times New Roman"/>
                  <a:cs typeface="Times New Roman"/>
                </a:endParaRPr>
              </a:p>
              <a:p>
                <a:r>
                  <a:rPr lang="en-US" sz="6400" dirty="0" smtClean="0">
                    <a:latin typeface="Times New Roman"/>
                    <a:ea typeface="Times New Roman"/>
                    <a:cs typeface="Times New Roman"/>
                  </a:rPr>
                  <a:t>And by </a:t>
                </a:r>
                <a:r>
                  <a:rPr lang="en-US" sz="6400" dirty="0">
                    <a:latin typeface="Times New Roman"/>
                    <a:ea typeface="Times New Roman"/>
                    <a:cs typeface="Times New Roman"/>
                  </a:rPr>
                  <a:t>the same argument </a:t>
                </a:r>
                <a:r>
                  <a:rPr lang="en-US" sz="6400" dirty="0" smtClean="0">
                    <a:effectLst/>
                    <a:latin typeface="Times New Roman"/>
                    <a:ea typeface="Times New Roman"/>
                    <a:cs typeface="Times New Roman"/>
                  </a:rPr>
                  <a:t>express</a:t>
                </a:r>
                <a14:m>
                  <m:oMath xmlns:m="http://schemas.openxmlformats.org/officeDocument/2006/math">
                    <m:sSubSup>
                      <m:sSubSupPr>
                        <m:ctrlPr>
                          <a:rPr lang="en-AU" sz="5200" i="1">
                            <a:solidFill>
                              <a:prstClr val="white"/>
                            </a:solidFill>
                            <a:latin typeface="Cambria Math"/>
                            <a:ea typeface="Times New Roman"/>
                            <a:cs typeface="Times New Roman"/>
                          </a:rPr>
                        </m:ctrlPr>
                      </m:sSubSupPr>
                      <m:e>
                        <m:r>
                          <a:rPr lang="en-AU" sz="5200" b="0" i="1" smtClean="0">
                            <a:solidFill>
                              <a:prstClr val="white"/>
                            </a:solidFill>
                            <a:latin typeface="Cambria Math"/>
                            <a:ea typeface="Times New Roman"/>
                            <a:cs typeface="Times New Roman"/>
                          </a:rPr>
                          <m:t>   </m:t>
                        </m:r>
                        <m:r>
                          <a:rPr lang="en-US" sz="5200" i="1">
                            <a:solidFill>
                              <a:prstClr val="white"/>
                            </a:solidFill>
                            <a:latin typeface="Cambria Math"/>
                            <a:ea typeface="Times New Roman"/>
                            <a:cs typeface="Times New Roman"/>
                          </a:rPr>
                          <m:t>𝑃</m:t>
                        </m:r>
                      </m:e>
                      <m:sub>
                        <m:r>
                          <a:rPr lang="en-US" sz="5200" i="1">
                            <a:solidFill>
                              <a:prstClr val="white"/>
                            </a:solidFill>
                            <a:latin typeface="Cambria Math"/>
                            <a:ea typeface="Times New Roman"/>
                            <a:cs typeface="Times New Roman"/>
                          </a:rPr>
                          <m:t>1</m:t>
                        </m:r>
                      </m:sub>
                      <m:sup>
                        <m:r>
                          <a:rPr lang="en-US" sz="5200" i="1">
                            <a:solidFill>
                              <a:prstClr val="white"/>
                            </a:solidFill>
                            <a:latin typeface="Cambria Math"/>
                            <a:ea typeface="Times New Roman"/>
                            <a:cs typeface="Times New Roman"/>
                          </a:rPr>
                          <m:t>𝑒𝑥</m:t>
                        </m:r>
                      </m:sup>
                    </m:sSubSup>
                  </m:oMath>
                </a14:m>
                <a:r>
                  <a:rPr lang="en-AU" sz="6400" dirty="0" smtClean="0">
                    <a:effectLst/>
                    <a:latin typeface="Calibri"/>
                    <a:ea typeface="Calibri"/>
                    <a:cs typeface="Times New Roman"/>
                  </a:rPr>
                  <a:t>  </a:t>
                </a:r>
                <a:r>
                  <a:rPr lang="en-AU" sz="6400" u="sng" dirty="0" smtClean="0">
                    <a:solidFill>
                      <a:prstClr val="white"/>
                    </a:solidFill>
                    <a:latin typeface="Times New Roman" pitchFamily="18" charset="0"/>
                    <a:ea typeface="Calibri"/>
                    <a:cs typeface="Times New Roman" pitchFamily="18" charset="0"/>
                  </a:rPr>
                  <a:t>twelve </a:t>
                </a:r>
                <a:r>
                  <a:rPr lang="en-AU" sz="6400" u="sng" dirty="0">
                    <a:solidFill>
                      <a:prstClr val="white"/>
                    </a:solidFill>
                    <a:latin typeface="Times New Roman" pitchFamily="18" charset="0"/>
                    <a:ea typeface="Calibri"/>
                    <a:cs typeface="Times New Roman" pitchFamily="18" charset="0"/>
                  </a:rPr>
                  <a:t>months forward</a:t>
                </a:r>
                <a:r>
                  <a:rPr lang="en-AU" sz="6400" dirty="0">
                    <a:solidFill>
                      <a:prstClr val="white"/>
                    </a:solidFill>
                    <a:latin typeface="Times New Roman" pitchFamily="18" charset="0"/>
                    <a:ea typeface="Calibri"/>
                    <a:cs typeface="Times New Roman" pitchFamily="18" charset="0"/>
                  </a:rPr>
                  <a:t> </a:t>
                </a:r>
                <a:r>
                  <a:rPr lang="en-AU" sz="6400" dirty="0" smtClean="0">
                    <a:effectLst/>
                    <a:latin typeface="Times New Roman" pitchFamily="18" charset="0"/>
                    <a:ea typeface="Calibri"/>
                    <a:cs typeface="Times New Roman" pitchFamily="18" charset="0"/>
                  </a:rPr>
                  <a:t>as</a:t>
                </a:r>
                <a:endParaRPr lang="en-AU" sz="6400" dirty="0">
                  <a:effectLst/>
                  <a:latin typeface="Times New Roman" pitchFamily="18" charset="0"/>
                  <a:ea typeface="Calibri"/>
                  <a:cs typeface="Times New Roman" pitchFamily="18" charset="0"/>
                </a:endParaRPr>
              </a:p>
              <a:p>
                <a:pPr>
                  <a:lnSpc>
                    <a:spcPct val="200000"/>
                  </a:lnSpc>
                  <a:spcAft>
                    <a:spcPts val="0"/>
                  </a:spcAft>
                </a:pPr>
                <a:r>
                  <a:rPr lang="en-AU" sz="5000" dirty="0" smtClean="0">
                    <a:effectLst/>
                    <a:ea typeface="Times New Roman"/>
                    <a:cs typeface="Times New Roman"/>
                  </a:rPr>
                  <a:t>                                       </a:t>
                </a:r>
                <a14:m>
                  <m:oMath xmlns:m="http://schemas.openxmlformats.org/officeDocument/2006/math">
                    <m:sSubSup>
                      <m:sSubSupPr>
                        <m:ctrlPr>
                          <a:rPr lang="en-AU" sz="5000" i="1">
                            <a:effectLst/>
                            <a:latin typeface="Cambria Math"/>
                            <a:ea typeface="Times New Roman"/>
                            <a:cs typeface="Times New Roman"/>
                          </a:rPr>
                        </m:ctrlPr>
                      </m:sSubSupPr>
                      <m:e>
                        <m:r>
                          <a:rPr lang="en-US" sz="5000" i="1">
                            <a:effectLst/>
                            <a:latin typeface="Cambria Math"/>
                            <a:ea typeface="Times New Roman"/>
                            <a:cs typeface="Times New Roman"/>
                          </a:rPr>
                          <m:t>𝑃</m:t>
                        </m:r>
                      </m:e>
                      <m:sub>
                        <m:r>
                          <a:rPr lang="en-US" sz="5000" i="1">
                            <a:effectLst/>
                            <a:latin typeface="Cambria Math"/>
                            <a:ea typeface="Times New Roman"/>
                            <a:cs typeface="Times New Roman"/>
                          </a:rPr>
                          <m:t>1</m:t>
                        </m:r>
                      </m:sub>
                      <m:sup>
                        <m:r>
                          <a:rPr lang="en-US" sz="5000" i="1">
                            <a:effectLst/>
                            <a:latin typeface="Cambria Math"/>
                            <a:ea typeface="Times New Roman"/>
                            <a:cs typeface="Times New Roman"/>
                          </a:rPr>
                          <m:t>𝑒𝑥</m:t>
                        </m:r>
                      </m:sup>
                    </m:sSubSup>
                    <m:r>
                      <a:rPr lang="en-US" sz="5000" i="1">
                        <a:effectLst/>
                        <a:latin typeface="Cambria Math"/>
                        <a:ea typeface="Times New Roman"/>
                        <a:cs typeface="Times New Roman"/>
                      </a:rPr>
                      <m:t>= </m:t>
                    </m:r>
                    <m:f>
                      <m:fPr>
                        <m:ctrlPr>
                          <a:rPr lang="en-AU" sz="5000" i="1">
                            <a:effectLst/>
                            <a:latin typeface="Cambria Math"/>
                            <a:ea typeface="Times New Roman"/>
                            <a:cs typeface="Times New Roman"/>
                          </a:rPr>
                        </m:ctrlPr>
                      </m:fPr>
                      <m:num>
                        <m:sSub>
                          <m:sSubPr>
                            <m:ctrlPr>
                              <a:rPr lang="en-AU" sz="5000" i="1">
                                <a:effectLst/>
                                <a:latin typeface="Cambria Math"/>
                                <a:ea typeface="Times New Roman"/>
                                <a:cs typeface="Times New Roman"/>
                              </a:rPr>
                            </m:ctrlPr>
                          </m:sSubPr>
                          <m:e>
                            <m:r>
                              <a:rPr lang="en-US" sz="5000" i="1">
                                <a:effectLst/>
                                <a:latin typeface="Cambria Math"/>
                                <a:ea typeface="Times New Roman"/>
                                <a:cs typeface="Times New Roman"/>
                              </a:rPr>
                              <m:t>𝐷𝐼𝑉</m:t>
                            </m:r>
                          </m:e>
                          <m:sub>
                            <m:r>
                              <a:rPr lang="en-US" sz="5000" i="1">
                                <a:effectLst/>
                                <a:latin typeface="Cambria Math"/>
                                <a:ea typeface="Times New Roman"/>
                                <a:cs typeface="Times New Roman"/>
                              </a:rPr>
                              <m:t>2</m:t>
                            </m:r>
                          </m:sub>
                        </m:sSub>
                        <m:r>
                          <a:rPr lang="en-US" sz="5000" i="1">
                            <a:effectLst/>
                            <a:latin typeface="Cambria Math"/>
                            <a:ea typeface="Times New Roman"/>
                            <a:cs typeface="Times New Roman"/>
                          </a:rPr>
                          <m:t>+ </m:t>
                        </m:r>
                        <m:sSubSup>
                          <m:sSubSupPr>
                            <m:ctrlPr>
                              <a:rPr lang="en-AU" sz="5000" i="1">
                                <a:effectLst/>
                                <a:latin typeface="Cambria Math"/>
                                <a:ea typeface="Times New Roman"/>
                                <a:cs typeface="Times New Roman"/>
                              </a:rPr>
                            </m:ctrlPr>
                          </m:sSubSupPr>
                          <m:e>
                            <m:r>
                              <a:rPr lang="en-US" sz="5000" i="1">
                                <a:effectLst/>
                                <a:latin typeface="Cambria Math"/>
                                <a:ea typeface="Times New Roman"/>
                                <a:cs typeface="Times New Roman"/>
                              </a:rPr>
                              <m:t>𝑃</m:t>
                            </m:r>
                          </m:e>
                          <m:sub>
                            <m:r>
                              <a:rPr lang="en-US" sz="5000" i="1">
                                <a:effectLst/>
                                <a:latin typeface="Cambria Math"/>
                                <a:ea typeface="Times New Roman"/>
                                <a:cs typeface="Times New Roman"/>
                              </a:rPr>
                              <m:t>2</m:t>
                            </m:r>
                          </m:sub>
                          <m:sup>
                            <m:r>
                              <a:rPr lang="en-US" sz="5000" i="1">
                                <a:effectLst/>
                                <a:latin typeface="Cambria Math"/>
                                <a:ea typeface="Times New Roman"/>
                                <a:cs typeface="Times New Roman"/>
                              </a:rPr>
                              <m:t>𝑒𝑥</m:t>
                            </m:r>
                          </m:sup>
                        </m:sSubSup>
                      </m:num>
                      <m:den>
                        <m:r>
                          <a:rPr lang="en-US" sz="5000" i="1">
                            <a:effectLst/>
                            <a:latin typeface="Cambria Math"/>
                            <a:ea typeface="Times New Roman"/>
                            <a:cs typeface="Times New Roman"/>
                          </a:rPr>
                          <m:t>1+</m:t>
                        </m:r>
                        <m:r>
                          <a:rPr lang="en-US" sz="5000" i="1">
                            <a:effectLst/>
                            <a:latin typeface="Cambria Math"/>
                            <a:ea typeface="Times New Roman"/>
                            <a:cs typeface="Times New Roman"/>
                          </a:rPr>
                          <m:t>𝑘</m:t>
                        </m:r>
                      </m:den>
                    </m:f>
                    <m:r>
                      <a:rPr lang="en-US" sz="5000" i="1">
                        <a:effectLst/>
                        <a:latin typeface="Cambria Math"/>
                        <a:ea typeface="Times New Roman"/>
                        <a:cs typeface="Times New Roman"/>
                      </a:rPr>
                      <m:t>                                           </m:t>
                    </m:r>
                  </m:oMath>
                </a14:m>
                <a:endParaRPr lang="en-AU" sz="5000" dirty="0">
                  <a:effectLst/>
                  <a:latin typeface="Calibri"/>
                  <a:ea typeface="Calibri"/>
                  <a:cs typeface="Times New Roman"/>
                </a:endParaRPr>
              </a:p>
              <a:p>
                <a:pPr algn="just">
                  <a:lnSpc>
                    <a:spcPct val="200000"/>
                  </a:lnSpc>
                  <a:spcAft>
                    <a:spcPts val="0"/>
                  </a:spcAft>
                </a:pPr>
                <a:r>
                  <a:rPr lang="en-US" sz="6400" dirty="0">
                    <a:effectLst/>
                    <a:latin typeface="Times New Roman"/>
                    <a:ea typeface="Times New Roman"/>
                    <a:cs typeface="Times New Roman"/>
                  </a:rPr>
                  <a:t>where </a:t>
                </a:r>
                <a14:m>
                  <m:oMath xmlns:m="http://schemas.openxmlformats.org/officeDocument/2006/math">
                    <m:sSubSup>
                      <m:sSubSupPr>
                        <m:ctrlPr>
                          <a:rPr lang="en-AU" sz="6400" i="1">
                            <a:effectLst/>
                            <a:latin typeface="Cambria Math"/>
                            <a:ea typeface="Times New Roman"/>
                            <a:cs typeface="Times New Roman"/>
                          </a:rPr>
                        </m:ctrlPr>
                      </m:sSubSupPr>
                      <m:e>
                        <m:r>
                          <a:rPr lang="en-US" sz="6400" i="1">
                            <a:effectLst/>
                            <a:latin typeface="Cambria Math"/>
                            <a:ea typeface="Times New Roman"/>
                            <a:cs typeface="Times New Roman"/>
                          </a:rPr>
                          <m:t>𝑃</m:t>
                        </m:r>
                      </m:e>
                      <m:sub>
                        <m:r>
                          <a:rPr lang="en-US" sz="6400" i="1">
                            <a:effectLst/>
                            <a:latin typeface="Cambria Math"/>
                            <a:ea typeface="Times New Roman"/>
                            <a:cs typeface="Times New Roman"/>
                          </a:rPr>
                          <m:t>2</m:t>
                        </m:r>
                      </m:sub>
                      <m:sup>
                        <m:r>
                          <a:rPr lang="en-US" sz="6400" i="1">
                            <a:effectLst/>
                            <a:latin typeface="Cambria Math"/>
                            <a:ea typeface="Times New Roman"/>
                            <a:cs typeface="Times New Roman"/>
                          </a:rPr>
                          <m:t>𝑒𝑥</m:t>
                        </m:r>
                      </m:sup>
                    </m:sSubSup>
                  </m:oMath>
                </a14:m>
                <a:r>
                  <a:rPr lang="en-US" sz="6400" dirty="0">
                    <a:effectLst/>
                    <a:latin typeface="Times New Roman"/>
                    <a:ea typeface="Times New Roman"/>
                    <a:cs typeface="Times New Roman"/>
                  </a:rPr>
                  <a:t> represents investors’ expected price of the share </a:t>
                </a:r>
                <a:r>
                  <a:rPr lang="en-US" sz="6400" dirty="0" smtClean="0">
                    <a:effectLst/>
                    <a:latin typeface="Times New Roman"/>
                    <a:ea typeface="Times New Roman"/>
                    <a:cs typeface="Times New Roman"/>
                  </a:rPr>
                  <a:t>twelve months </a:t>
                </a:r>
                <a:r>
                  <a:rPr lang="en-US" sz="6400" dirty="0" smtClean="0">
                    <a:latin typeface="Times New Roman"/>
                    <a:ea typeface="Times New Roman"/>
                    <a:cs typeface="Times New Roman"/>
                  </a:rPr>
                  <a:t>forward</a:t>
                </a:r>
                <a:r>
                  <a:rPr lang="en-US" sz="6400" dirty="0" smtClean="0">
                    <a:effectLst/>
                    <a:latin typeface="Times New Roman"/>
                    <a:ea typeface="Times New Roman"/>
                    <a:cs typeface="Times New Roman"/>
                  </a:rPr>
                  <a:t>.</a:t>
                </a:r>
              </a:p>
              <a:p>
                <a:pPr algn="just">
                  <a:lnSpc>
                    <a:spcPct val="200000"/>
                  </a:lnSpc>
                  <a:spcAft>
                    <a:spcPts val="0"/>
                  </a:spcAft>
                </a:pPr>
                <a:r>
                  <a:rPr lang="en-US" sz="6400" dirty="0" smtClean="0">
                    <a:effectLst/>
                    <a:latin typeface="Times New Roman"/>
                    <a:ea typeface="Times New Roman"/>
                    <a:cs typeface="Times New Roman"/>
                  </a:rPr>
                  <a:t> </a:t>
                </a:r>
                <a:r>
                  <a:rPr lang="en-US" sz="6400" dirty="0">
                    <a:effectLst/>
                    <a:latin typeface="Times New Roman"/>
                    <a:ea typeface="Times New Roman"/>
                    <a:cs typeface="Times New Roman"/>
                  </a:rPr>
                  <a:t>Substituting the above equation into the previous one gives us</a:t>
                </a:r>
                <a:endParaRPr lang="en-AU" sz="6400" dirty="0">
                  <a:effectLst/>
                  <a:latin typeface="Calibri"/>
                  <a:ea typeface="Calibri"/>
                  <a:cs typeface="Times New Roman"/>
                </a:endParaRPr>
              </a:p>
              <a:p>
                <a:pPr algn="just">
                  <a:lnSpc>
                    <a:spcPct val="200000"/>
                  </a:lnSpc>
                  <a:spcAft>
                    <a:spcPts val="0"/>
                  </a:spcAft>
                </a:pPr>
                <a:r>
                  <a:rPr lang="en-AU" sz="4900" dirty="0" smtClean="0">
                    <a:effectLst/>
                    <a:ea typeface="Times New Roman"/>
                    <a:cs typeface="Times New Roman"/>
                  </a:rPr>
                  <a:t>                                        </a:t>
                </a:r>
                <a14:m>
                  <m:oMath xmlns:m="http://schemas.openxmlformats.org/officeDocument/2006/math">
                    <m:sSubSup>
                      <m:sSubSupPr>
                        <m:ctrlPr>
                          <a:rPr lang="en-AU" sz="4900" i="1">
                            <a:effectLst/>
                            <a:latin typeface="Cambria Math"/>
                            <a:ea typeface="Times New Roman"/>
                            <a:cs typeface="Times New Roman"/>
                          </a:rPr>
                        </m:ctrlPr>
                      </m:sSubSupPr>
                      <m:e>
                        <m:r>
                          <a:rPr lang="en-US" sz="4900" i="1">
                            <a:effectLst/>
                            <a:latin typeface="Cambria Math"/>
                            <a:ea typeface="Times New Roman"/>
                            <a:cs typeface="Times New Roman"/>
                          </a:rPr>
                          <m:t>𝑃</m:t>
                        </m:r>
                      </m:e>
                      <m:sub>
                        <m:r>
                          <a:rPr lang="en-US" sz="4900" i="1">
                            <a:effectLst/>
                            <a:latin typeface="Cambria Math"/>
                            <a:ea typeface="Times New Roman"/>
                            <a:cs typeface="Times New Roman"/>
                          </a:rPr>
                          <m:t>0</m:t>
                        </m:r>
                      </m:sub>
                      <m:sup>
                        <m:r>
                          <a:rPr lang="en-US" sz="4900" i="1">
                            <a:effectLst/>
                            <a:latin typeface="Cambria Math"/>
                            <a:ea typeface="Times New Roman"/>
                            <a:cs typeface="Times New Roman"/>
                          </a:rPr>
                          <m:t>𝑒𝑥</m:t>
                        </m:r>
                      </m:sup>
                    </m:sSubSup>
                    <m:r>
                      <a:rPr lang="en-US" sz="4900" i="1">
                        <a:effectLst/>
                        <a:latin typeface="Cambria Math"/>
                        <a:ea typeface="Times New Roman"/>
                        <a:cs typeface="Times New Roman"/>
                      </a:rPr>
                      <m:t>= </m:t>
                    </m:r>
                    <m:f>
                      <m:fPr>
                        <m:ctrlPr>
                          <a:rPr lang="en-AU" sz="4900" i="1">
                            <a:effectLst/>
                            <a:latin typeface="Cambria Math"/>
                            <a:ea typeface="Times New Roman"/>
                            <a:cs typeface="Times New Roman"/>
                          </a:rPr>
                        </m:ctrlPr>
                      </m:fPr>
                      <m:num>
                        <m:sSub>
                          <m:sSubPr>
                            <m:ctrlPr>
                              <a:rPr lang="en-AU" sz="4900" i="1">
                                <a:effectLst/>
                                <a:latin typeface="Cambria Math"/>
                                <a:ea typeface="Times New Roman"/>
                                <a:cs typeface="Times New Roman"/>
                              </a:rPr>
                            </m:ctrlPr>
                          </m:sSubPr>
                          <m:e>
                            <m:r>
                              <a:rPr lang="en-US" sz="4900" i="1">
                                <a:effectLst/>
                                <a:latin typeface="Cambria Math"/>
                                <a:ea typeface="Times New Roman"/>
                                <a:cs typeface="Times New Roman"/>
                              </a:rPr>
                              <m:t>𝐷𝐼𝑉</m:t>
                            </m:r>
                          </m:e>
                          <m:sub>
                            <m:r>
                              <a:rPr lang="en-US" sz="4900" i="1">
                                <a:effectLst/>
                                <a:latin typeface="Cambria Math"/>
                                <a:ea typeface="Times New Roman"/>
                                <a:cs typeface="Times New Roman"/>
                              </a:rPr>
                              <m:t>1</m:t>
                            </m:r>
                          </m:sub>
                        </m:sSub>
                        <m:r>
                          <a:rPr lang="en-US" sz="4900" i="1">
                            <a:effectLst/>
                            <a:latin typeface="Cambria Math"/>
                            <a:ea typeface="Times New Roman"/>
                            <a:cs typeface="Times New Roman"/>
                          </a:rPr>
                          <m:t>+ </m:t>
                        </m:r>
                        <m:f>
                          <m:fPr>
                            <m:ctrlPr>
                              <a:rPr lang="en-AU" sz="4900" i="1">
                                <a:effectLst/>
                                <a:latin typeface="Cambria Math"/>
                                <a:ea typeface="Times New Roman"/>
                                <a:cs typeface="Times New Roman"/>
                              </a:rPr>
                            </m:ctrlPr>
                          </m:fPr>
                          <m:num>
                            <m:sSub>
                              <m:sSubPr>
                                <m:ctrlPr>
                                  <a:rPr lang="en-AU" sz="4900" i="1">
                                    <a:effectLst/>
                                    <a:latin typeface="Cambria Math"/>
                                    <a:ea typeface="Times New Roman"/>
                                    <a:cs typeface="Times New Roman"/>
                                  </a:rPr>
                                </m:ctrlPr>
                              </m:sSubPr>
                              <m:e>
                                <m:r>
                                  <a:rPr lang="en-US" sz="4900" i="1">
                                    <a:effectLst/>
                                    <a:latin typeface="Cambria Math"/>
                                    <a:ea typeface="Times New Roman"/>
                                    <a:cs typeface="Times New Roman"/>
                                  </a:rPr>
                                  <m:t>𝐷𝐼𝑉</m:t>
                                </m:r>
                              </m:e>
                              <m:sub>
                                <m:r>
                                  <a:rPr lang="en-US" sz="4900" i="1">
                                    <a:effectLst/>
                                    <a:latin typeface="Cambria Math"/>
                                    <a:ea typeface="Times New Roman"/>
                                    <a:cs typeface="Times New Roman"/>
                                  </a:rPr>
                                  <m:t>2</m:t>
                                </m:r>
                              </m:sub>
                            </m:sSub>
                            <m:r>
                              <a:rPr lang="en-US" sz="4900" i="1">
                                <a:effectLst/>
                                <a:latin typeface="Cambria Math"/>
                                <a:ea typeface="Times New Roman"/>
                                <a:cs typeface="Times New Roman"/>
                              </a:rPr>
                              <m:t>+</m:t>
                            </m:r>
                            <m:sSubSup>
                              <m:sSubSupPr>
                                <m:ctrlPr>
                                  <a:rPr lang="en-AU" sz="4900" i="1">
                                    <a:effectLst/>
                                    <a:latin typeface="Cambria Math"/>
                                    <a:ea typeface="Times New Roman"/>
                                    <a:cs typeface="Times New Roman"/>
                                  </a:rPr>
                                </m:ctrlPr>
                              </m:sSubSupPr>
                              <m:e>
                                <m:r>
                                  <a:rPr lang="en-US" sz="4900" i="1">
                                    <a:effectLst/>
                                    <a:latin typeface="Cambria Math"/>
                                    <a:ea typeface="Times New Roman"/>
                                    <a:cs typeface="Times New Roman"/>
                                  </a:rPr>
                                  <m:t>𝑃</m:t>
                                </m:r>
                              </m:e>
                              <m:sub>
                                <m:r>
                                  <a:rPr lang="en-US" sz="4900" i="1">
                                    <a:effectLst/>
                                    <a:latin typeface="Cambria Math"/>
                                    <a:ea typeface="Times New Roman"/>
                                    <a:cs typeface="Times New Roman"/>
                                  </a:rPr>
                                  <m:t>2</m:t>
                                </m:r>
                              </m:sub>
                              <m:sup>
                                <m:r>
                                  <a:rPr lang="en-US" sz="4900" i="1">
                                    <a:effectLst/>
                                    <a:latin typeface="Cambria Math"/>
                                    <a:ea typeface="Times New Roman"/>
                                    <a:cs typeface="Times New Roman"/>
                                  </a:rPr>
                                  <m:t>𝑒𝑥</m:t>
                                </m:r>
                              </m:sup>
                            </m:sSubSup>
                          </m:num>
                          <m:den>
                            <m:r>
                              <a:rPr lang="en-US" sz="4900" i="1">
                                <a:effectLst/>
                                <a:latin typeface="Cambria Math"/>
                                <a:ea typeface="Times New Roman"/>
                                <a:cs typeface="Times New Roman"/>
                              </a:rPr>
                              <m:t>1+</m:t>
                            </m:r>
                            <m:r>
                              <a:rPr lang="en-US" sz="4900" i="1">
                                <a:effectLst/>
                                <a:latin typeface="Cambria Math"/>
                                <a:ea typeface="Times New Roman"/>
                                <a:cs typeface="Times New Roman"/>
                              </a:rPr>
                              <m:t>𝑘</m:t>
                            </m:r>
                          </m:den>
                        </m:f>
                      </m:num>
                      <m:den>
                        <m:r>
                          <a:rPr lang="en-US" sz="4900" i="1">
                            <a:effectLst/>
                            <a:latin typeface="Cambria Math"/>
                            <a:ea typeface="Times New Roman"/>
                            <a:cs typeface="Times New Roman"/>
                          </a:rPr>
                          <m:t>1+</m:t>
                        </m:r>
                        <m:r>
                          <a:rPr lang="en-US" sz="4900" i="1">
                            <a:effectLst/>
                            <a:latin typeface="Cambria Math"/>
                            <a:ea typeface="Times New Roman"/>
                            <a:cs typeface="Times New Roman"/>
                          </a:rPr>
                          <m:t>𝑘</m:t>
                        </m:r>
                      </m:den>
                    </m:f>
                  </m:oMath>
                </a14:m>
                <a:endParaRPr lang="en-AU" sz="4900" dirty="0">
                  <a:effectLst/>
                  <a:latin typeface="Calibri"/>
                  <a:ea typeface="Calibri"/>
                  <a:cs typeface="Times New Roman"/>
                </a:endParaRPr>
              </a:p>
              <a:p>
                <a:pPr>
                  <a:lnSpc>
                    <a:spcPct val="200000"/>
                  </a:lnSpc>
                  <a:spcAft>
                    <a:spcPts val="0"/>
                  </a:spcAft>
                </a:pPr>
                <a:r>
                  <a:rPr lang="en-US" sz="6400" dirty="0">
                    <a:effectLst/>
                    <a:latin typeface="Times New Roman"/>
                    <a:ea typeface="Times New Roman"/>
                    <a:cs typeface="Times New Roman"/>
                  </a:rPr>
                  <a:t>so that by a repeat of the argument, we determine </a:t>
                </a:r>
                <a14:m>
                  <m:oMath xmlns:m="http://schemas.openxmlformats.org/officeDocument/2006/math">
                    <m:sSubSup>
                      <m:sSubSupPr>
                        <m:ctrlPr>
                          <a:rPr lang="en-AU" sz="6400" i="1">
                            <a:effectLst/>
                            <a:latin typeface="Cambria Math"/>
                            <a:ea typeface="Times New Roman"/>
                            <a:cs typeface="Times New Roman"/>
                          </a:rPr>
                        </m:ctrlPr>
                      </m:sSubSupPr>
                      <m:e>
                        <m:r>
                          <a:rPr lang="en-US" sz="6400" i="1">
                            <a:effectLst/>
                            <a:latin typeface="Cambria Math"/>
                            <a:ea typeface="Times New Roman"/>
                            <a:cs typeface="Times New Roman"/>
                          </a:rPr>
                          <m:t>𝑃</m:t>
                        </m:r>
                      </m:e>
                      <m:sub>
                        <m:r>
                          <a:rPr lang="en-US" sz="6400" i="1">
                            <a:effectLst/>
                            <a:latin typeface="Cambria Math"/>
                            <a:ea typeface="Times New Roman"/>
                            <a:cs typeface="Times New Roman"/>
                          </a:rPr>
                          <m:t>0</m:t>
                        </m:r>
                      </m:sub>
                      <m:sup>
                        <m:r>
                          <a:rPr lang="en-US" sz="6400" i="1">
                            <a:effectLst/>
                            <a:latin typeface="Cambria Math"/>
                            <a:ea typeface="Times New Roman"/>
                            <a:cs typeface="Times New Roman"/>
                          </a:rPr>
                          <m:t>𝑒𝑥</m:t>
                        </m:r>
                      </m:sup>
                    </m:sSubSup>
                  </m:oMath>
                </a14:m>
                <a:r>
                  <a:rPr lang="en-US" sz="6400" dirty="0">
                    <a:effectLst/>
                    <a:latin typeface="Times New Roman"/>
                    <a:ea typeface="Times New Roman"/>
                    <a:cs typeface="Times New Roman"/>
                  </a:rPr>
                  <a:t> as</a:t>
                </a:r>
                <a:endParaRPr lang="en-AU" sz="6400" dirty="0">
                  <a:effectLst/>
                  <a:latin typeface="Calibri"/>
                  <a:ea typeface="Calibri"/>
                  <a:cs typeface="Times New Roman"/>
                </a:endParaRPr>
              </a:p>
              <a:p>
                <a:pPr>
                  <a:lnSpc>
                    <a:spcPct val="200000"/>
                  </a:lnSpc>
                  <a:spcAft>
                    <a:spcPts val="0"/>
                  </a:spcAft>
                </a:pPr>
                <a:r>
                  <a:rPr lang="en-US" sz="6200" dirty="0">
                    <a:effectLst/>
                    <a:latin typeface="Times New Roman"/>
                    <a:ea typeface="Times New Roman"/>
                    <a:cs typeface="Times New Roman"/>
                  </a:rPr>
                  <a:t>       </a:t>
                </a:r>
                <a14:m>
                  <m:oMath xmlns:m="http://schemas.openxmlformats.org/officeDocument/2006/math">
                    <m:r>
                      <a:rPr lang="en-US" sz="6200" i="1">
                        <a:effectLst/>
                        <a:latin typeface="Cambria Math"/>
                        <a:ea typeface="Times New Roman"/>
                        <a:cs typeface="Times New Roman"/>
                      </a:rPr>
                      <m:t>                            </m:t>
                    </m:r>
                    <m:sSubSup>
                      <m:sSubSupPr>
                        <m:ctrlPr>
                          <a:rPr lang="en-AU" sz="6200" i="1">
                            <a:effectLst/>
                            <a:latin typeface="Cambria Math"/>
                            <a:ea typeface="Times New Roman"/>
                            <a:cs typeface="Times New Roman"/>
                          </a:rPr>
                        </m:ctrlPr>
                      </m:sSubSupPr>
                      <m:e>
                        <m:r>
                          <a:rPr lang="en-US" sz="6200" i="1">
                            <a:effectLst/>
                            <a:latin typeface="Cambria Math"/>
                            <a:ea typeface="Times New Roman"/>
                            <a:cs typeface="Times New Roman"/>
                          </a:rPr>
                          <m:t>𝑃</m:t>
                        </m:r>
                      </m:e>
                      <m:sub>
                        <m:r>
                          <a:rPr lang="en-US" sz="6200" i="1">
                            <a:effectLst/>
                            <a:latin typeface="Cambria Math"/>
                            <a:ea typeface="Times New Roman"/>
                            <a:cs typeface="Times New Roman"/>
                          </a:rPr>
                          <m:t>0</m:t>
                        </m:r>
                      </m:sub>
                      <m:sup>
                        <m:r>
                          <a:rPr lang="en-US" sz="6200" i="1">
                            <a:effectLst/>
                            <a:latin typeface="Cambria Math"/>
                            <a:ea typeface="Times New Roman"/>
                            <a:cs typeface="Times New Roman"/>
                          </a:rPr>
                          <m:t>𝑒𝑥</m:t>
                        </m:r>
                      </m:sup>
                    </m:sSubSup>
                    <m:r>
                      <a:rPr lang="en-US" sz="6200" i="1">
                        <a:effectLst/>
                        <a:latin typeface="Cambria Math"/>
                        <a:ea typeface="Times New Roman"/>
                        <a:cs typeface="Times New Roman"/>
                      </a:rPr>
                      <m:t>=</m:t>
                    </m:r>
                    <m:f>
                      <m:fPr>
                        <m:ctrlPr>
                          <a:rPr lang="en-AU" sz="6200" i="1">
                            <a:effectLst/>
                            <a:latin typeface="Cambria Math"/>
                            <a:ea typeface="Times New Roman"/>
                            <a:cs typeface="Times New Roman"/>
                          </a:rPr>
                        </m:ctrlPr>
                      </m:fPr>
                      <m:num>
                        <m:sSub>
                          <m:sSubPr>
                            <m:ctrlPr>
                              <a:rPr lang="en-AU" sz="6200" i="1">
                                <a:effectLst/>
                                <a:latin typeface="Cambria Math"/>
                                <a:ea typeface="Times New Roman"/>
                                <a:cs typeface="Times New Roman"/>
                              </a:rPr>
                            </m:ctrlPr>
                          </m:sSubPr>
                          <m:e>
                            <m:r>
                              <a:rPr lang="en-US" sz="6200" i="1">
                                <a:effectLst/>
                                <a:latin typeface="Cambria Math"/>
                                <a:ea typeface="Times New Roman"/>
                                <a:cs typeface="Times New Roman"/>
                              </a:rPr>
                              <m:t>$</m:t>
                            </m:r>
                            <m:r>
                              <a:rPr lang="en-US" sz="6200" i="1">
                                <a:effectLst/>
                                <a:latin typeface="Cambria Math"/>
                                <a:ea typeface="Times New Roman"/>
                                <a:cs typeface="Times New Roman"/>
                              </a:rPr>
                              <m:t>𝐷𝐼𝑉</m:t>
                            </m:r>
                          </m:e>
                          <m:sub>
                            <m:r>
                              <a:rPr lang="en-US" sz="6200" i="1">
                                <a:effectLst/>
                                <a:latin typeface="Cambria Math"/>
                                <a:ea typeface="Times New Roman"/>
                                <a:cs typeface="Times New Roman"/>
                              </a:rPr>
                              <m:t>1</m:t>
                            </m:r>
                          </m:sub>
                        </m:sSub>
                      </m:num>
                      <m:den>
                        <m:r>
                          <a:rPr lang="en-US" sz="6200" i="1">
                            <a:effectLst/>
                            <a:latin typeface="Cambria Math"/>
                            <a:ea typeface="Times New Roman"/>
                            <a:cs typeface="Times New Roman"/>
                          </a:rPr>
                          <m:t>(1+</m:t>
                        </m:r>
                        <m:r>
                          <a:rPr lang="en-US" sz="6200" i="1">
                            <a:effectLst/>
                            <a:latin typeface="Cambria Math"/>
                            <a:ea typeface="Times New Roman"/>
                            <a:cs typeface="Times New Roman"/>
                          </a:rPr>
                          <m:t>𝑘</m:t>
                        </m:r>
                        <m:r>
                          <a:rPr lang="en-US" sz="6200" i="1">
                            <a:effectLst/>
                            <a:latin typeface="Cambria Math"/>
                            <a:ea typeface="Times New Roman"/>
                            <a:cs typeface="Times New Roman"/>
                          </a:rPr>
                          <m:t>)</m:t>
                        </m:r>
                      </m:den>
                    </m:f>
                    <m:r>
                      <a:rPr lang="en-US" sz="6200" i="1">
                        <a:effectLst/>
                        <a:latin typeface="Cambria Math"/>
                        <a:ea typeface="Times New Roman"/>
                        <a:cs typeface="Times New Roman"/>
                      </a:rPr>
                      <m:t>+</m:t>
                    </m:r>
                    <m:f>
                      <m:fPr>
                        <m:ctrlPr>
                          <a:rPr lang="en-AU" sz="6200" i="1">
                            <a:effectLst/>
                            <a:latin typeface="Cambria Math"/>
                            <a:ea typeface="Times New Roman"/>
                            <a:cs typeface="Times New Roman"/>
                          </a:rPr>
                        </m:ctrlPr>
                      </m:fPr>
                      <m:num>
                        <m:sSub>
                          <m:sSubPr>
                            <m:ctrlPr>
                              <a:rPr lang="en-AU" sz="6200" i="1">
                                <a:effectLst/>
                                <a:latin typeface="Cambria Math"/>
                                <a:ea typeface="Times New Roman"/>
                                <a:cs typeface="Times New Roman"/>
                              </a:rPr>
                            </m:ctrlPr>
                          </m:sSubPr>
                          <m:e>
                            <m:r>
                              <a:rPr lang="en-US" sz="6200" i="1">
                                <a:effectLst/>
                                <a:latin typeface="Cambria Math"/>
                                <a:ea typeface="Times New Roman"/>
                                <a:cs typeface="Times New Roman"/>
                              </a:rPr>
                              <m:t>$</m:t>
                            </m:r>
                            <m:r>
                              <a:rPr lang="en-US" sz="6200" i="1">
                                <a:effectLst/>
                                <a:latin typeface="Cambria Math"/>
                                <a:ea typeface="Times New Roman"/>
                                <a:cs typeface="Times New Roman"/>
                              </a:rPr>
                              <m:t>𝐷𝐼𝑉</m:t>
                            </m:r>
                          </m:e>
                          <m:sub>
                            <m:r>
                              <a:rPr lang="en-US" sz="6200" i="1">
                                <a:effectLst/>
                                <a:latin typeface="Cambria Math"/>
                                <a:ea typeface="Times New Roman"/>
                                <a:cs typeface="Times New Roman"/>
                              </a:rPr>
                              <m:t>2</m:t>
                            </m:r>
                          </m:sub>
                        </m:sSub>
                      </m:num>
                      <m:den>
                        <m:sSup>
                          <m:sSupPr>
                            <m:ctrlPr>
                              <a:rPr lang="en-AU" sz="6200" i="1">
                                <a:effectLst/>
                                <a:latin typeface="Cambria Math"/>
                                <a:ea typeface="Times New Roman"/>
                                <a:cs typeface="Times New Roman"/>
                              </a:rPr>
                            </m:ctrlPr>
                          </m:sSupPr>
                          <m:e>
                            <m:d>
                              <m:dPr>
                                <m:ctrlPr>
                                  <a:rPr lang="en-AU" sz="6200" i="1">
                                    <a:effectLst/>
                                    <a:latin typeface="Cambria Math"/>
                                    <a:ea typeface="Times New Roman"/>
                                    <a:cs typeface="Times New Roman"/>
                                  </a:rPr>
                                </m:ctrlPr>
                              </m:dPr>
                              <m:e>
                                <m:r>
                                  <a:rPr lang="en-US" sz="6200" i="1">
                                    <a:effectLst/>
                                    <a:latin typeface="Cambria Math"/>
                                    <a:ea typeface="Times New Roman"/>
                                    <a:cs typeface="Times New Roman"/>
                                  </a:rPr>
                                  <m:t>1+</m:t>
                                </m:r>
                                <m:r>
                                  <a:rPr lang="en-US" sz="6200" i="1">
                                    <a:effectLst/>
                                    <a:latin typeface="Cambria Math"/>
                                    <a:ea typeface="Times New Roman"/>
                                    <a:cs typeface="Times New Roman"/>
                                  </a:rPr>
                                  <m:t>𝑘</m:t>
                                </m:r>
                              </m:e>
                            </m:d>
                          </m:e>
                          <m:sup>
                            <m:r>
                              <a:rPr lang="en-US" sz="6200" i="1">
                                <a:effectLst/>
                                <a:latin typeface="Cambria Math"/>
                                <a:ea typeface="Times New Roman"/>
                                <a:cs typeface="Times New Roman"/>
                              </a:rPr>
                              <m:t>2</m:t>
                            </m:r>
                          </m:sup>
                        </m:sSup>
                      </m:den>
                    </m:f>
                    <m:r>
                      <a:rPr lang="en-US" sz="6200" i="1">
                        <a:effectLst/>
                        <a:latin typeface="Cambria Math"/>
                        <a:ea typeface="Times New Roman"/>
                        <a:cs typeface="Times New Roman"/>
                      </a:rPr>
                      <m:t>+</m:t>
                    </m:r>
                    <m:f>
                      <m:fPr>
                        <m:ctrlPr>
                          <a:rPr lang="en-AU" sz="6200" i="1">
                            <a:effectLst/>
                            <a:latin typeface="Cambria Math"/>
                            <a:ea typeface="Times New Roman"/>
                            <a:cs typeface="Times New Roman"/>
                          </a:rPr>
                        </m:ctrlPr>
                      </m:fPr>
                      <m:num>
                        <m:sSub>
                          <m:sSubPr>
                            <m:ctrlPr>
                              <a:rPr lang="en-AU" sz="6200" i="1">
                                <a:effectLst/>
                                <a:latin typeface="Cambria Math"/>
                                <a:ea typeface="Times New Roman"/>
                                <a:cs typeface="Times New Roman"/>
                              </a:rPr>
                            </m:ctrlPr>
                          </m:sSubPr>
                          <m:e>
                            <m:r>
                              <a:rPr lang="en-US" sz="6200" i="1">
                                <a:effectLst/>
                                <a:latin typeface="Cambria Math"/>
                                <a:ea typeface="Times New Roman"/>
                                <a:cs typeface="Times New Roman"/>
                              </a:rPr>
                              <m:t>$</m:t>
                            </m:r>
                            <m:r>
                              <a:rPr lang="en-US" sz="6200" i="1">
                                <a:effectLst/>
                                <a:latin typeface="Cambria Math"/>
                                <a:ea typeface="Times New Roman"/>
                                <a:cs typeface="Times New Roman"/>
                              </a:rPr>
                              <m:t>𝐷𝐼𝑉</m:t>
                            </m:r>
                          </m:e>
                          <m:sub>
                            <m:r>
                              <a:rPr lang="en-US" sz="6200" i="1">
                                <a:effectLst/>
                                <a:latin typeface="Cambria Math"/>
                                <a:ea typeface="Times New Roman"/>
                                <a:cs typeface="Times New Roman"/>
                              </a:rPr>
                              <m:t>3</m:t>
                            </m:r>
                          </m:sub>
                        </m:sSub>
                      </m:num>
                      <m:den>
                        <m:sSup>
                          <m:sSupPr>
                            <m:ctrlPr>
                              <a:rPr lang="en-AU" sz="6200" i="1">
                                <a:effectLst/>
                                <a:latin typeface="Cambria Math"/>
                                <a:ea typeface="Times New Roman"/>
                                <a:cs typeface="Times New Roman"/>
                              </a:rPr>
                            </m:ctrlPr>
                          </m:sSupPr>
                          <m:e>
                            <m:d>
                              <m:dPr>
                                <m:ctrlPr>
                                  <a:rPr lang="en-AU" sz="6200" i="1">
                                    <a:effectLst/>
                                    <a:latin typeface="Cambria Math"/>
                                    <a:ea typeface="Times New Roman"/>
                                    <a:cs typeface="Times New Roman"/>
                                  </a:rPr>
                                </m:ctrlPr>
                              </m:dPr>
                              <m:e>
                                <m:r>
                                  <a:rPr lang="en-US" sz="6200" i="1">
                                    <a:effectLst/>
                                    <a:latin typeface="Cambria Math"/>
                                    <a:ea typeface="Times New Roman"/>
                                    <a:cs typeface="Times New Roman"/>
                                  </a:rPr>
                                  <m:t>1+</m:t>
                                </m:r>
                                <m:r>
                                  <a:rPr lang="en-US" sz="6200" i="1">
                                    <a:effectLst/>
                                    <a:latin typeface="Cambria Math"/>
                                    <a:ea typeface="Times New Roman"/>
                                    <a:cs typeface="Times New Roman"/>
                                  </a:rPr>
                                  <m:t>𝑘</m:t>
                                </m:r>
                              </m:e>
                            </m:d>
                          </m:e>
                          <m:sup>
                            <m:r>
                              <a:rPr lang="en-US" sz="6200" i="1">
                                <a:effectLst/>
                                <a:latin typeface="Cambria Math"/>
                                <a:ea typeface="Times New Roman"/>
                                <a:cs typeface="Times New Roman"/>
                              </a:rPr>
                              <m:t>3</m:t>
                            </m:r>
                          </m:sup>
                        </m:sSup>
                      </m:den>
                    </m:f>
                    <m:r>
                      <a:rPr lang="en-US" sz="6200" i="1">
                        <a:effectLst/>
                        <a:latin typeface="Cambria Math"/>
                        <a:ea typeface="Times New Roman"/>
                        <a:cs typeface="Times New Roman"/>
                      </a:rPr>
                      <m:t>+ .  .  . +</m:t>
                    </m:r>
                    <m:f>
                      <m:fPr>
                        <m:ctrlPr>
                          <a:rPr lang="en-AU" sz="6200" i="1">
                            <a:effectLst/>
                            <a:latin typeface="Cambria Math"/>
                            <a:ea typeface="Times New Roman"/>
                            <a:cs typeface="Times New Roman"/>
                          </a:rPr>
                        </m:ctrlPr>
                      </m:fPr>
                      <m:num>
                        <m:sSub>
                          <m:sSubPr>
                            <m:ctrlPr>
                              <a:rPr lang="en-AU" sz="6200" i="1">
                                <a:effectLst/>
                                <a:latin typeface="Cambria Math"/>
                                <a:ea typeface="Times New Roman"/>
                                <a:cs typeface="Times New Roman"/>
                              </a:rPr>
                            </m:ctrlPr>
                          </m:sSubPr>
                          <m:e>
                            <m:r>
                              <a:rPr lang="en-US" sz="6200" i="1">
                                <a:effectLst/>
                                <a:latin typeface="Cambria Math"/>
                                <a:ea typeface="Times New Roman"/>
                                <a:cs typeface="Times New Roman"/>
                              </a:rPr>
                              <m:t>$</m:t>
                            </m:r>
                            <m:r>
                              <a:rPr lang="en-US" sz="6200" i="1">
                                <a:effectLst/>
                                <a:latin typeface="Cambria Math"/>
                                <a:ea typeface="Times New Roman"/>
                                <a:cs typeface="Times New Roman"/>
                              </a:rPr>
                              <m:t>𝐷𝐼𝑉</m:t>
                            </m:r>
                          </m:e>
                          <m:sub>
                            <m:r>
                              <a:rPr lang="en-US" sz="6200" i="1">
                                <a:effectLst/>
                                <a:latin typeface="Cambria Math"/>
                                <a:ea typeface="Times New Roman"/>
                                <a:cs typeface="Times New Roman"/>
                              </a:rPr>
                              <m:t>𝑁</m:t>
                            </m:r>
                          </m:sub>
                        </m:sSub>
                      </m:num>
                      <m:den>
                        <m:sSup>
                          <m:sSupPr>
                            <m:ctrlPr>
                              <a:rPr lang="en-AU" sz="6200" i="1">
                                <a:effectLst/>
                                <a:latin typeface="Cambria Math"/>
                                <a:ea typeface="Times New Roman"/>
                                <a:cs typeface="Times New Roman"/>
                              </a:rPr>
                            </m:ctrlPr>
                          </m:sSupPr>
                          <m:e>
                            <m:d>
                              <m:dPr>
                                <m:ctrlPr>
                                  <a:rPr lang="en-AU" sz="6200" i="1">
                                    <a:effectLst/>
                                    <a:latin typeface="Cambria Math"/>
                                    <a:ea typeface="Times New Roman"/>
                                    <a:cs typeface="Times New Roman"/>
                                  </a:rPr>
                                </m:ctrlPr>
                              </m:dPr>
                              <m:e>
                                <m:r>
                                  <a:rPr lang="en-US" sz="6200" i="1">
                                    <a:effectLst/>
                                    <a:latin typeface="Cambria Math"/>
                                    <a:ea typeface="Times New Roman"/>
                                    <a:cs typeface="Times New Roman"/>
                                  </a:rPr>
                                  <m:t>1+</m:t>
                                </m:r>
                                <m:r>
                                  <a:rPr lang="en-US" sz="6200" i="1">
                                    <a:effectLst/>
                                    <a:latin typeface="Cambria Math"/>
                                    <a:ea typeface="Times New Roman"/>
                                    <a:cs typeface="Times New Roman"/>
                                  </a:rPr>
                                  <m:t>𝑘</m:t>
                                </m:r>
                              </m:e>
                            </m:d>
                          </m:e>
                          <m:sup>
                            <m:r>
                              <a:rPr lang="en-US" sz="6200" i="1">
                                <a:effectLst/>
                                <a:latin typeface="Cambria Math"/>
                                <a:ea typeface="Times New Roman"/>
                                <a:cs typeface="Times New Roman"/>
                              </a:rPr>
                              <m:t>𝑁</m:t>
                            </m:r>
                          </m:sup>
                        </m:sSup>
                      </m:den>
                    </m:f>
                  </m:oMath>
                </a14:m>
                <a:r>
                  <a:rPr lang="en-US" sz="6200" dirty="0">
                    <a:effectLst/>
                    <a:latin typeface="Times New Roman"/>
                    <a:ea typeface="Times New Roman"/>
                    <a:cs typeface="Times New Roman"/>
                  </a:rPr>
                  <a:t>  </a:t>
                </a:r>
                <a:r>
                  <a:rPr lang="en-US" sz="6200" dirty="0" smtClean="0">
                    <a:effectLst/>
                    <a:latin typeface="Times New Roman"/>
                    <a:ea typeface="Times New Roman"/>
                    <a:cs typeface="Times New Roman"/>
                  </a:rPr>
                  <a:t>  </a:t>
                </a:r>
                <a:r>
                  <a:rPr lang="en-US" sz="3200" dirty="0" smtClean="0">
                    <a:effectLst/>
                    <a:latin typeface="Times New Roman"/>
                    <a:ea typeface="Times New Roman"/>
                    <a:cs typeface="Times New Roman"/>
                  </a:rPr>
                  <a:t>                                 </a:t>
                </a:r>
                <a:r>
                  <a:rPr lang="en-US" sz="5600" dirty="0">
                    <a:effectLst/>
                    <a:latin typeface="Times New Roman"/>
                    <a:ea typeface="Times New Roman"/>
                    <a:cs typeface="Times New Roman"/>
                  </a:rPr>
                  <a:t>(5.3)    </a:t>
                </a:r>
                <a:endParaRPr lang="en-AU" sz="56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609600"/>
                <a:ext cx="7772400" cy="5943600"/>
              </a:xfrm>
              <a:blipFill rotWithShape="1">
                <a:blip r:embed="rId2"/>
                <a:stretch>
                  <a:fillRect b="-1538"/>
                </a:stretch>
              </a:blipFill>
            </p:spPr>
            <p:txBody>
              <a:bodyPr/>
              <a:lstStyle/>
              <a:p>
                <a:r>
                  <a:rPr lang="en-AU">
                    <a:noFill/>
                  </a:rPr>
                  <a:t> </a:t>
                </a:r>
              </a:p>
            </p:txBody>
          </p:sp>
        </mc:Fallback>
      </mc:AlternateContent>
    </p:spTree>
    <p:extLst>
      <p:ext uri="{BB962C8B-B14F-4D97-AF65-F5344CB8AC3E}">
        <p14:creationId xmlns:p14="http://schemas.microsoft.com/office/powerpoint/2010/main" val="400949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6"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6" presetClass="entr" presetSubtype="16"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in)">
                                      <p:cBhvr>
                                        <p:cTn id="4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cost of equity</a:t>
            </a:r>
            <a:endParaRPr lang="en-AU"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40000" lnSpcReduction="20000"/>
              </a:bodyPr>
              <a:lstStyle/>
              <a:p>
                <a:pPr algn="just">
                  <a:lnSpc>
                    <a:spcPct val="200000"/>
                  </a:lnSpc>
                  <a:spcAft>
                    <a:spcPts val="1000"/>
                  </a:spcAft>
                </a:pPr>
                <a:r>
                  <a:rPr lang="en-AU" sz="4000" dirty="0">
                    <a:latin typeface="Times New Roman"/>
                    <a:ea typeface="Calibri"/>
                    <a:cs typeface="Times New Roman"/>
                  </a:rPr>
                  <a:t>From </a:t>
                </a:r>
                <a:r>
                  <a:rPr lang="en-AU" sz="4000" dirty="0" err="1">
                    <a:latin typeface="Times New Roman"/>
                    <a:ea typeface="Calibri"/>
                    <a:cs typeface="Times New Roman"/>
                  </a:rPr>
                  <a:t>Eqn</a:t>
                </a:r>
                <a:r>
                  <a:rPr lang="en-AU" sz="4000" dirty="0">
                    <a:latin typeface="Times New Roman"/>
                    <a:ea typeface="Calibri"/>
                    <a:cs typeface="Times New Roman"/>
                  </a:rPr>
                  <a:t> 5.1, we can see that the firm’s cost of equity (</a:t>
                </a:r>
                <a:r>
                  <a:rPr lang="en-AU" sz="4000" i="1" dirty="0">
                    <a:effectLst/>
                    <a:latin typeface="Times New Roman"/>
                    <a:ea typeface="Calibri"/>
                    <a:cs typeface="Times New Roman"/>
                  </a:rPr>
                  <a:t>k</a:t>
                </a:r>
                <a:r>
                  <a:rPr lang="en-AU" sz="4000" dirty="0">
                    <a:effectLst/>
                    <a:latin typeface="Times New Roman"/>
                    <a:ea typeface="Calibri"/>
                    <a:cs typeface="Times New Roman"/>
                  </a:rPr>
                  <a:t>) has two components: a required dividend yield (</a:t>
                </a:r>
                <a:r>
                  <a:rPr lang="en-AU" sz="4000" i="1" dirty="0">
                    <a:effectLst/>
                    <a:latin typeface="Times New Roman"/>
                    <a:ea typeface="Calibri"/>
                    <a:cs typeface="Times New Roman"/>
                  </a:rPr>
                  <a:t>d</a:t>
                </a:r>
                <a:r>
                  <a:rPr lang="en-AU" sz="4000" dirty="0">
                    <a:effectLst/>
                    <a:latin typeface="Times New Roman"/>
                    <a:ea typeface="Calibri"/>
                    <a:cs typeface="Times New Roman"/>
                  </a:rPr>
                  <a:t>) component and a rate of capital growth (</a:t>
                </a:r>
                <a:r>
                  <a:rPr lang="en-AU" sz="4000" i="1" dirty="0">
                    <a:effectLst/>
                    <a:latin typeface="Times New Roman"/>
                    <a:ea typeface="Calibri"/>
                    <a:cs typeface="Times New Roman"/>
                  </a:rPr>
                  <a:t>g</a:t>
                </a:r>
                <a:r>
                  <a:rPr lang="en-AU" sz="4000" dirty="0">
                    <a:effectLst/>
                    <a:latin typeface="Times New Roman"/>
                    <a:ea typeface="Calibri"/>
                    <a:cs typeface="Times New Roman"/>
                  </a:rPr>
                  <a:t>) component, so that we can express </a:t>
                </a:r>
                <a:r>
                  <a:rPr lang="en-AU" sz="4000" dirty="0" err="1">
                    <a:effectLst/>
                    <a:latin typeface="Times New Roman"/>
                    <a:ea typeface="Calibri"/>
                    <a:cs typeface="Times New Roman"/>
                  </a:rPr>
                  <a:t>Eqn</a:t>
                </a:r>
                <a:r>
                  <a:rPr lang="en-AU" sz="4000" dirty="0">
                    <a:effectLst/>
                    <a:latin typeface="Times New Roman"/>
                    <a:ea typeface="Calibri"/>
                    <a:cs typeface="Times New Roman"/>
                  </a:rPr>
                  <a:t> 5.1 as</a:t>
                </a:r>
                <a:endParaRPr lang="en-AU" sz="4000" dirty="0">
                  <a:effectLst/>
                  <a:latin typeface="Calibri"/>
                  <a:ea typeface="Calibri"/>
                  <a:cs typeface="Times New Roman"/>
                </a:endParaRPr>
              </a:p>
              <a:p>
                <a:pPr algn="just">
                  <a:lnSpc>
                    <a:spcPct val="200000"/>
                  </a:lnSpc>
                  <a:spcAft>
                    <a:spcPts val="1000"/>
                  </a:spcAft>
                </a:pPr>
                <a:r>
                  <a:rPr lang="en-US" sz="4200" dirty="0">
                    <a:effectLst/>
                    <a:latin typeface="Times New Roman"/>
                    <a:ea typeface="Calibri"/>
                    <a:cs typeface="Times New Roman"/>
                  </a:rPr>
                  <a:t>                                                   </a:t>
                </a:r>
                <a:r>
                  <a:rPr lang="en-US" sz="4200" i="1" dirty="0">
                    <a:effectLst/>
                    <a:latin typeface="Times New Roman"/>
                    <a:ea typeface="Calibri"/>
                    <a:cs typeface="Times New Roman"/>
                  </a:rPr>
                  <a:t>k</a:t>
                </a:r>
                <a:r>
                  <a:rPr lang="en-US" sz="4200" baseline="-25000" dirty="0">
                    <a:effectLst/>
                    <a:latin typeface="Times New Roman"/>
                    <a:ea typeface="Calibri"/>
                    <a:cs typeface="Times New Roman"/>
                  </a:rPr>
                  <a:t> </a:t>
                </a:r>
                <a:r>
                  <a:rPr lang="en-US" sz="4200" dirty="0">
                    <a:effectLst/>
                    <a:latin typeface="Times New Roman"/>
                    <a:ea typeface="Calibri"/>
                    <a:cs typeface="Times New Roman"/>
                  </a:rPr>
                  <a:t> = </a:t>
                </a:r>
                <a:r>
                  <a:rPr lang="en-US" sz="4200" i="1" dirty="0">
                    <a:effectLst/>
                    <a:latin typeface="Times New Roman"/>
                    <a:ea typeface="Calibri"/>
                    <a:cs typeface="Times New Roman"/>
                  </a:rPr>
                  <a:t>d + g </a:t>
                </a:r>
                <a:r>
                  <a:rPr lang="en-US" sz="4200" dirty="0">
                    <a:effectLst/>
                    <a:latin typeface="Times New Roman"/>
                    <a:ea typeface="Calibri"/>
                    <a:cs typeface="Times New Roman"/>
                  </a:rPr>
                  <a:t>	</a:t>
                </a:r>
                <a:r>
                  <a:rPr lang="en-US" sz="3200" dirty="0">
                    <a:effectLst/>
                    <a:latin typeface="Times New Roman"/>
                    <a:ea typeface="Calibri"/>
                    <a:cs typeface="Times New Roman"/>
                  </a:rPr>
                  <a:t>	</a:t>
                </a:r>
                <a:r>
                  <a:rPr lang="en-US" sz="3200" dirty="0" smtClean="0">
                    <a:effectLst/>
                    <a:latin typeface="Times New Roman"/>
                    <a:ea typeface="Calibri"/>
                    <a:cs typeface="Times New Roman"/>
                  </a:rPr>
                  <a:t>                                          </a:t>
                </a:r>
                <a:r>
                  <a:rPr lang="en-US" sz="3200" dirty="0">
                    <a:effectLst/>
                    <a:latin typeface="Times New Roman"/>
                    <a:ea typeface="Calibri"/>
                    <a:cs typeface="Times New Roman"/>
                  </a:rPr>
                  <a:t>(5.5)     </a:t>
                </a:r>
                <a:endParaRPr lang="en-AU" sz="2800" dirty="0">
                  <a:effectLst/>
                  <a:latin typeface="Calibri"/>
                  <a:ea typeface="Calibri"/>
                  <a:cs typeface="Times New Roman"/>
                </a:endParaRPr>
              </a:p>
              <a:p>
                <a:pPr algn="just">
                  <a:lnSpc>
                    <a:spcPct val="200000"/>
                  </a:lnSpc>
                  <a:spcAft>
                    <a:spcPts val="1000"/>
                  </a:spcAft>
                </a:pPr>
                <a:r>
                  <a:rPr lang="en-US" sz="4000" dirty="0">
                    <a:effectLst/>
                    <a:latin typeface="Times New Roman"/>
                    <a:ea typeface="Calibri"/>
                    <a:cs typeface="Times New Roman"/>
                  </a:rPr>
                  <a:t>where </a:t>
                </a:r>
                <a:r>
                  <a:rPr lang="en-US" sz="4000" i="1" dirty="0">
                    <a:effectLst/>
                    <a:latin typeface="Times New Roman"/>
                    <a:ea typeface="Calibri"/>
                    <a:cs typeface="Times New Roman"/>
                  </a:rPr>
                  <a:t>d</a:t>
                </a:r>
                <a:r>
                  <a:rPr lang="en-US" sz="4000" dirty="0">
                    <a:effectLst/>
                    <a:latin typeface="Times New Roman"/>
                    <a:ea typeface="Calibri"/>
                    <a:cs typeface="Times New Roman"/>
                  </a:rPr>
                  <a:t> represents shareholders’ expectation for the firm’s dividend yield - </a:t>
                </a:r>
                <a14:m>
                  <m:oMath xmlns:m="http://schemas.openxmlformats.org/officeDocument/2006/math">
                    <m:f>
                      <m:fPr>
                        <m:ctrlPr>
                          <a:rPr lang="en-AU" sz="4000" i="1">
                            <a:effectLst/>
                            <a:latin typeface="Cambria Math"/>
                            <a:ea typeface="Calibri"/>
                            <a:cs typeface="Times New Roman"/>
                          </a:rPr>
                        </m:ctrlPr>
                      </m:fPr>
                      <m:num>
                        <m:sSub>
                          <m:sSubPr>
                            <m:ctrlPr>
                              <a:rPr lang="en-AU" sz="4000" i="1">
                                <a:effectLst/>
                                <a:latin typeface="Cambria Math"/>
                                <a:ea typeface="Calibri"/>
                                <a:cs typeface="Times New Roman"/>
                              </a:rPr>
                            </m:ctrlPr>
                          </m:sSubPr>
                          <m:e>
                            <m:r>
                              <a:rPr lang="en-US" sz="4000" i="1">
                                <a:effectLst/>
                                <a:latin typeface="Cambria Math"/>
                                <a:ea typeface="Calibri"/>
                                <a:cs typeface="Times New Roman"/>
                              </a:rPr>
                              <m:t>𝐷𝐼𝑉</m:t>
                            </m:r>
                          </m:e>
                          <m:sub>
                            <m:r>
                              <a:rPr lang="en-US" sz="4000" i="1">
                                <a:effectLst/>
                                <a:latin typeface="Cambria Math"/>
                                <a:ea typeface="Calibri"/>
                                <a:cs typeface="Times New Roman"/>
                              </a:rPr>
                              <m:t>1</m:t>
                            </m:r>
                          </m:sub>
                        </m:sSub>
                      </m:num>
                      <m:den>
                        <m:sSubSup>
                          <m:sSubSupPr>
                            <m:ctrlPr>
                              <a:rPr lang="en-AU" sz="4000" i="1">
                                <a:effectLst/>
                                <a:latin typeface="Cambria Math"/>
                                <a:ea typeface="Calibri"/>
                                <a:cs typeface="Times New Roman"/>
                              </a:rPr>
                            </m:ctrlPr>
                          </m:sSubSupPr>
                          <m:e>
                            <m:r>
                              <a:rPr lang="en-US" sz="4000" i="1">
                                <a:effectLst/>
                                <a:latin typeface="Cambria Math"/>
                                <a:ea typeface="Calibri"/>
                                <a:cs typeface="Times New Roman"/>
                              </a:rPr>
                              <m:t>𝑃</m:t>
                            </m:r>
                          </m:e>
                          <m:sub>
                            <m:r>
                              <a:rPr lang="en-US" sz="4000" i="1">
                                <a:effectLst/>
                                <a:latin typeface="Cambria Math"/>
                                <a:ea typeface="Calibri"/>
                                <a:cs typeface="Times New Roman"/>
                              </a:rPr>
                              <m:t>0</m:t>
                            </m:r>
                          </m:sub>
                          <m:sup>
                            <m:r>
                              <a:rPr lang="en-US" sz="4000" i="1">
                                <a:effectLst/>
                                <a:latin typeface="Cambria Math"/>
                                <a:ea typeface="Calibri"/>
                                <a:cs typeface="Times New Roman"/>
                              </a:rPr>
                              <m:t>𝑒𝑥</m:t>
                            </m:r>
                          </m:sup>
                        </m:sSubSup>
                      </m:den>
                    </m:f>
                    <m:r>
                      <a:rPr lang="en-US" sz="4000" i="1">
                        <a:effectLst/>
                        <a:latin typeface="Cambria Math"/>
                        <a:ea typeface="Calibri"/>
                        <a:cs typeface="Times New Roman"/>
                      </a:rPr>
                      <m:t>−</m:t>
                    </m:r>
                  </m:oMath>
                </a14:m>
                <a:r>
                  <a:rPr lang="en-US" sz="4000" dirty="0">
                    <a:effectLst/>
                    <a:latin typeface="Times New Roman"/>
                    <a:ea typeface="Calibri"/>
                    <a:cs typeface="Times New Roman"/>
                  </a:rPr>
                  <a:t> and </a:t>
                </a:r>
                <a:r>
                  <a:rPr lang="en-US" sz="4000" i="1" dirty="0">
                    <a:effectLst/>
                    <a:latin typeface="Times New Roman"/>
                    <a:ea typeface="Calibri"/>
                    <a:cs typeface="Times New Roman"/>
                  </a:rPr>
                  <a:t>g</a:t>
                </a:r>
                <a:r>
                  <a:rPr lang="en-US" sz="4000" dirty="0">
                    <a:effectLst/>
                    <a:latin typeface="Times New Roman"/>
                    <a:ea typeface="Calibri"/>
                    <a:cs typeface="Times New Roman"/>
                  </a:rPr>
                  <a:t> represents shareholders’ expectation for the firm’s capital growth rate (net of the firm’s dividend payments) - </a:t>
                </a:r>
                <a14:m>
                  <m:oMath xmlns:m="http://schemas.openxmlformats.org/officeDocument/2006/math">
                    <m:f>
                      <m:fPr>
                        <m:ctrlPr>
                          <a:rPr lang="en-AU" sz="4000" i="1">
                            <a:effectLst/>
                            <a:latin typeface="Cambria Math"/>
                            <a:ea typeface="Calibri"/>
                            <a:cs typeface="Times New Roman"/>
                          </a:rPr>
                        </m:ctrlPr>
                      </m:fPr>
                      <m:num>
                        <m:r>
                          <a:rPr lang="en-US" sz="4000" i="1">
                            <a:effectLst/>
                            <a:latin typeface="Cambria Math"/>
                            <a:ea typeface="Calibri"/>
                            <a:cs typeface="Times New Roman"/>
                          </a:rPr>
                          <m:t> </m:t>
                        </m:r>
                        <m:sSubSup>
                          <m:sSubSupPr>
                            <m:ctrlPr>
                              <a:rPr lang="en-AU" sz="4000" i="1">
                                <a:effectLst/>
                                <a:latin typeface="Cambria Math"/>
                                <a:ea typeface="Calibri"/>
                                <a:cs typeface="Times New Roman"/>
                              </a:rPr>
                            </m:ctrlPr>
                          </m:sSubSupPr>
                          <m:e>
                            <m:r>
                              <a:rPr lang="en-US" sz="4000" i="1">
                                <a:effectLst/>
                                <a:latin typeface="Cambria Math"/>
                                <a:ea typeface="Calibri"/>
                                <a:cs typeface="Times New Roman"/>
                              </a:rPr>
                              <m:t>𝑃</m:t>
                            </m:r>
                          </m:e>
                          <m:sub>
                            <m:r>
                              <a:rPr lang="en-US" sz="4000" i="1">
                                <a:effectLst/>
                                <a:latin typeface="Cambria Math"/>
                                <a:ea typeface="Calibri"/>
                                <a:cs typeface="Times New Roman"/>
                              </a:rPr>
                              <m:t>1</m:t>
                            </m:r>
                          </m:sub>
                          <m:sup>
                            <m:r>
                              <a:rPr lang="en-US" sz="4000" i="1">
                                <a:effectLst/>
                                <a:latin typeface="Cambria Math"/>
                                <a:ea typeface="Calibri"/>
                                <a:cs typeface="Times New Roman"/>
                              </a:rPr>
                              <m:t>𝑒𝑥</m:t>
                            </m:r>
                          </m:sup>
                        </m:sSubSup>
                        <m:r>
                          <a:rPr lang="en-US" sz="4000" i="1">
                            <a:effectLst/>
                            <a:latin typeface="Cambria Math"/>
                            <a:ea typeface="Calibri"/>
                            <a:cs typeface="Times New Roman"/>
                          </a:rPr>
                          <m:t>−</m:t>
                        </m:r>
                        <m:sSubSup>
                          <m:sSubSupPr>
                            <m:ctrlPr>
                              <a:rPr lang="en-AU" sz="4000" i="1">
                                <a:effectLst/>
                                <a:latin typeface="Cambria Math"/>
                                <a:ea typeface="Calibri"/>
                                <a:cs typeface="Times New Roman"/>
                              </a:rPr>
                            </m:ctrlPr>
                          </m:sSubSupPr>
                          <m:e>
                            <m:r>
                              <a:rPr lang="en-US" sz="4000" i="1">
                                <a:effectLst/>
                                <a:latin typeface="Cambria Math"/>
                                <a:ea typeface="Calibri"/>
                                <a:cs typeface="Times New Roman"/>
                              </a:rPr>
                              <m:t>𝑃</m:t>
                            </m:r>
                          </m:e>
                          <m:sub>
                            <m:r>
                              <a:rPr lang="en-US" sz="4000" i="1">
                                <a:effectLst/>
                                <a:latin typeface="Cambria Math"/>
                                <a:ea typeface="Calibri"/>
                                <a:cs typeface="Times New Roman"/>
                              </a:rPr>
                              <m:t>0</m:t>
                            </m:r>
                          </m:sub>
                          <m:sup>
                            <m:r>
                              <a:rPr lang="en-US" sz="4000" i="1">
                                <a:effectLst/>
                                <a:latin typeface="Cambria Math"/>
                                <a:ea typeface="Calibri"/>
                                <a:cs typeface="Times New Roman"/>
                              </a:rPr>
                              <m:t>𝑒𝑥</m:t>
                            </m:r>
                          </m:sup>
                        </m:sSubSup>
                      </m:num>
                      <m:den>
                        <m:sSubSup>
                          <m:sSubSupPr>
                            <m:ctrlPr>
                              <a:rPr lang="en-AU" sz="4000" i="1">
                                <a:effectLst/>
                                <a:latin typeface="Cambria Math"/>
                                <a:ea typeface="Calibri"/>
                                <a:cs typeface="Times New Roman"/>
                              </a:rPr>
                            </m:ctrlPr>
                          </m:sSubSupPr>
                          <m:e>
                            <m:r>
                              <a:rPr lang="en-US" sz="4000" i="1">
                                <a:effectLst/>
                                <a:latin typeface="Cambria Math"/>
                                <a:ea typeface="Calibri"/>
                                <a:cs typeface="Times New Roman"/>
                              </a:rPr>
                              <m:t>𝑃</m:t>
                            </m:r>
                          </m:e>
                          <m:sub>
                            <m:r>
                              <a:rPr lang="en-US" sz="4000" i="1">
                                <a:effectLst/>
                                <a:latin typeface="Cambria Math"/>
                                <a:ea typeface="Calibri"/>
                                <a:cs typeface="Times New Roman"/>
                              </a:rPr>
                              <m:t>0</m:t>
                            </m:r>
                          </m:sub>
                          <m:sup>
                            <m:r>
                              <a:rPr lang="en-US" sz="4000" i="1">
                                <a:effectLst/>
                                <a:latin typeface="Cambria Math"/>
                                <a:ea typeface="Calibri"/>
                                <a:cs typeface="Times New Roman"/>
                              </a:rPr>
                              <m:t>𝑒𝑥</m:t>
                            </m:r>
                          </m:sup>
                        </m:sSubSup>
                      </m:den>
                    </m:f>
                  </m:oMath>
                </a14:m>
                <a:r>
                  <a:rPr lang="en-US" sz="4000" dirty="0">
                    <a:effectLst/>
                    <a:latin typeface="Times New Roman"/>
                    <a:ea typeface="Times New Roman"/>
                    <a:cs typeface="Times New Roman"/>
                  </a:rPr>
                  <a:t>.</a:t>
                </a:r>
                <a:r>
                  <a:rPr lang="en-US" sz="3200" dirty="0">
                    <a:effectLst/>
                    <a:latin typeface="Times New Roman"/>
                    <a:ea typeface="Calibri"/>
                    <a:cs typeface="Times New Roman"/>
                  </a:rPr>
                  <a:t>	</a:t>
                </a:r>
                <a:endParaRPr lang="en-AU" sz="2800" dirty="0">
                  <a:effectLst/>
                  <a:latin typeface="Calibri"/>
                  <a:ea typeface="Calibri"/>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392"/>
                </a:stretch>
              </a:blipFill>
            </p:spPr>
            <p:txBody>
              <a:bodyPr/>
              <a:lstStyle/>
              <a:p>
                <a:r>
                  <a:rPr lang="en-AU">
                    <a:noFill/>
                  </a:rPr>
                  <a:t> </a:t>
                </a:r>
              </a:p>
            </p:txBody>
          </p:sp>
        </mc:Fallback>
      </mc:AlternateContent>
    </p:spTree>
    <p:extLst>
      <p:ext uri="{BB962C8B-B14F-4D97-AF65-F5344CB8AC3E}">
        <p14:creationId xmlns:p14="http://schemas.microsoft.com/office/powerpoint/2010/main" val="214663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3"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b="1" i="1" dirty="0">
                <a:solidFill>
                  <a:srgbClr val="DBF5F9">
                    <a:satMod val="200000"/>
                  </a:srgbClr>
                </a:solidFill>
                <a:latin typeface="Times New Roman"/>
                <a:ea typeface="Calibri"/>
                <a:cs typeface="Times New Roman"/>
              </a:rPr>
              <a:t>The dividend discount model of share valuation (</a:t>
            </a:r>
            <a:r>
              <a:rPr lang="en-AU" sz="2800" b="1" i="1" dirty="0" err="1">
                <a:solidFill>
                  <a:srgbClr val="DBF5F9">
                    <a:satMod val="200000"/>
                  </a:srgbClr>
                </a:solidFill>
                <a:latin typeface="Times New Roman"/>
                <a:ea typeface="Calibri"/>
                <a:cs typeface="Times New Roman"/>
              </a:rPr>
              <a:t>cont</a:t>
            </a:r>
            <a:r>
              <a:rPr lang="en-AU" sz="2800" b="1" i="1" dirty="0">
                <a:solidFill>
                  <a:srgbClr val="DBF5F9">
                    <a:satMod val="200000"/>
                  </a:srgbClr>
                </a:solidFill>
                <a:latin typeface="Times New Roman"/>
                <a:ea typeface="Calibri"/>
                <a:cs typeface="Times New Roman"/>
              </a:rPr>
              <a:t>)</a:t>
            </a:r>
            <a:endParaRPr lang="en-AU" dirty="0"/>
          </a:p>
        </p:txBody>
      </p:sp>
      <p:sp>
        <p:nvSpPr>
          <p:cNvPr id="3" name="Content Placeholder 2"/>
          <p:cNvSpPr>
            <a:spLocks noGrp="1"/>
          </p:cNvSpPr>
          <p:nvPr>
            <p:ph idx="1"/>
          </p:nvPr>
        </p:nvSpPr>
        <p:spPr/>
        <p:txBody>
          <a:bodyPr>
            <a:normAutofit fontScale="70000" lnSpcReduction="20000"/>
          </a:bodyPr>
          <a:lstStyle/>
          <a:p>
            <a:r>
              <a:rPr lang="en-AU" sz="3200" dirty="0">
                <a:latin typeface="Times New Roman"/>
                <a:ea typeface="Calibri"/>
              </a:rPr>
              <a:t>If the argument is made that a typical investor might not actually wish to hold the share for ever, but rather, intend to sell the share after some time for a </a:t>
            </a:r>
            <a:r>
              <a:rPr lang="en-AU" sz="3200" i="1" dirty="0">
                <a:latin typeface="Times New Roman"/>
                <a:ea typeface="Calibri"/>
              </a:rPr>
              <a:t>capital gain </a:t>
            </a:r>
            <a:r>
              <a:rPr lang="en-AU" sz="3200" dirty="0">
                <a:latin typeface="Times New Roman"/>
                <a:ea typeface="Calibri"/>
              </a:rPr>
              <a:t>(anticipating that the price of the share at sale will be greater than the purchase price), the argument can be made that the new investor who is envisaged as purchasing the share at that future date, rationally, can only be expected to pay the anticipated share price because of the dividends that </a:t>
            </a:r>
            <a:r>
              <a:rPr lang="en-AU" sz="3200" i="1" dirty="0">
                <a:latin typeface="Times New Roman"/>
                <a:ea typeface="Calibri"/>
              </a:rPr>
              <a:t>that</a:t>
            </a:r>
            <a:r>
              <a:rPr lang="en-AU" sz="3200" dirty="0">
                <a:latin typeface="Times New Roman"/>
                <a:ea typeface="Calibri"/>
              </a:rPr>
              <a:t> investor anticipates that the share will generate going forward combined with </a:t>
            </a:r>
            <a:r>
              <a:rPr lang="en-AU" sz="3200" i="1" dirty="0">
                <a:latin typeface="Times New Roman"/>
                <a:ea typeface="Calibri"/>
              </a:rPr>
              <a:t>that</a:t>
            </a:r>
            <a:r>
              <a:rPr lang="en-AU" sz="3200" dirty="0">
                <a:latin typeface="Times New Roman"/>
                <a:ea typeface="Calibri"/>
              </a:rPr>
              <a:t> investor’s anticipated price of the share when </a:t>
            </a:r>
            <a:r>
              <a:rPr lang="en-AU" sz="3200" dirty="0" smtClean="0">
                <a:latin typeface="Times New Roman"/>
                <a:ea typeface="Calibri"/>
              </a:rPr>
              <a:t>the share is sold.</a:t>
            </a:r>
          </a:p>
          <a:p>
            <a:r>
              <a:rPr lang="en-AU" sz="3200" dirty="0" smtClean="0">
                <a:latin typeface="Times New Roman"/>
                <a:ea typeface="Calibri"/>
              </a:rPr>
              <a:t>But </a:t>
            </a:r>
            <a:r>
              <a:rPr lang="en-AU" sz="3200" dirty="0">
                <a:latin typeface="Times New Roman"/>
                <a:ea typeface="Calibri"/>
              </a:rPr>
              <a:t>this price, in turn, depends on the anticipated dividends plus anticipated share price of the new investor, and so on. </a:t>
            </a:r>
            <a:endParaRPr lang="en-AU" sz="3200" dirty="0" smtClean="0">
              <a:latin typeface="Times New Roman"/>
              <a:ea typeface="Calibri"/>
            </a:endParaRPr>
          </a:p>
          <a:p>
            <a:r>
              <a:rPr lang="en-AU" sz="3200" dirty="0" smtClean="0">
                <a:latin typeface="Times New Roman"/>
                <a:ea typeface="Calibri"/>
              </a:rPr>
              <a:t>“</a:t>
            </a:r>
            <a:r>
              <a:rPr lang="en-AU" sz="3200" dirty="0">
                <a:latin typeface="Times New Roman"/>
                <a:ea typeface="Calibri"/>
              </a:rPr>
              <a:t>Stitching” all the investors together who come to hold the share, we have the argument that the present value price of the share depends on anticipated dividends into the indefinite future, as </a:t>
            </a:r>
            <a:r>
              <a:rPr lang="en-AU" sz="3200" dirty="0" err="1">
                <a:latin typeface="Times New Roman"/>
                <a:ea typeface="Calibri"/>
              </a:rPr>
              <a:t>Eqns</a:t>
            </a:r>
            <a:r>
              <a:rPr lang="en-AU" sz="3200" dirty="0">
                <a:latin typeface="Times New Roman"/>
                <a:ea typeface="Calibri"/>
              </a:rPr>
              <a:t> 5.3. </a:t>
            </a:r>
            <a:endParaRPr lang="en-AU" dirty="0"/>
          </a:p>
        </p:txBody>
      </p:sp>
    </p:spTree>
    <p:extLst>
      <p:ext uri="{BB962C8B-B14F-4D97-AF65-F5344CB8AC3E}">
        <p14:creationId xmlns:p14="http://schemas.microsoft.com/office/powerpoint/2010/main" val="192554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Illustrative Example</a:t>
            </a:r>
            <a:endParaRPr lang="en-AU"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219200"/>
                <a:ext cx="7772400" cy="5136360"/>
              </a:xfrm>
            </p:spPr>
            <p:txBody>
              <a:bodyPr>
                <a:normAutofit fontScale="55000" lnSpcReduction="20000"/>
              </a:bodyPr>
              <a:lstStyle/>
              <a:p>
                <a:pPr algn="just">
                  <a:lnSpc>
                    <a:spcPct val="200000"/>
                  </a:lnSpc>
                  <a:spcAft>
                    <a:spcPts val="0"/>
                  </a:spcAft>
                </a:pPr>
                <a:r>
                  <a:rPr lang="en-AU" sz="3200" dirty="0">
                    <a:latin typeface="Times New Roman"/>
                    <a:ea typeface="Times New Roman"/>
                    <a:cs typeface="Times New Roman"/>
                  </a:rPr>
                  <a:t>Company </a:t>
                </a:r>
                <a:r>
                  <a:rPr lang="en-AU" sz="3200" i="1" dirty="0">
                    <a:effectLst/>
                    <a:latin typeface="Times New Roman"/>
                    <a:ea typeface="Times New Roman"/>
                    <a:cs typeface="Times New Roman"/>
                  </a:rPr>
                  <a:t>Hank</a:t>
                </a:r>
                <a:r>
                  <a:rPr lang="en-AU" sz="3200" dirty="0">
                    <a:effectLst/>
                    <a:latin typeface="Times New Roman"/>
                    <a:ea typeface="Times New Roman"/>
                    <a:cs typeface="Times New Roman"/>
                  </a:rPr>
                  <a:t> is a small company producing handkerchiefs and accessories. The company expects to pay a dividend of $6 per share at the end of the first year, $9 per share at the end of the second year, and then be sold for $50.0 per share (at the end of the second year).  </a:t>
                </a:r>
                <a:r>
                  <a:rPr lang="en-AU" sz="3200" dirty="0" smtClean="0">
                    <a:effectLst/>
                    <a:latin typeface="Times New Roman"/>
                    <a:ea typeface="Times New Roman"/>
                    <a:cs typeface="Times New Roman"/>
                  </a:rPr>
                  <a:t>If </a:t>
                </a:r>
                <a:r>
                  <a:rPr lang="en-AU" sz="3200" dirty="0">
                    <a:effectLst/>
                    <a:latin typeface="Times New Roman"/>
                    <a:ea typeface="Times New Roman"/>
                    <a:cs typeface="Times New Roman"/>
                  </a:rPr>
                  <a:t>investors’ required rate on the stock is 20% per annum, what is the current market value of the stock?  </a:t>
                </a:r>
                <a:endParaRPr lang="en-AU" sz="2800" dirty="0">
                  <a:effectLst/>
                  <a:latin typeface="Calibri"/>
                  <a:ea typeface="Calibri"/>
                  <a:cs typeface="Times New Roman"/>
                </a:endParaRPr>
              </a:p>
              <a:p>
                <a:pPr>
                  <a:lnSpc>
                    <a:spcPct val="200000"/>
                  </a:lnSpc>
                  <a:spcAft>
                    <a:spcPts val="0"/>
                  </a:spcAft>
                </a:pPr>
                <a:r>
                  <a:rPr lang="en-AU" sz="3200" dirty="0" smtClean="0">
                    <a:effectLst/>
                    <a:latin typeface="Times New Roman"/>
                    <a:ea typeface="Times New Roman"/>
                    <a:cs typeface="Times New Roman"/>
                  </a:rPr>
                  <a:t>We </a:t>
                </a:r>
                <a:r>
                  <a:rPr lang="en-AU" sz="3200" dirty="0">
                    <a:effectLst/>
                    <a:latin typeface="Times New Roman"/>
                    <a:ea typeface="Times New Roman"/>
                    <a:cs typeface="Times New Roman"/>
                  </a:rPr>
                  <a:t>have</a:t>
                </a:r>
                <a:endParaRPr lang="en-AU" sz="2800" dirty="0">
                  <a:effectLst/>
                  <a:latin typeface="Calibri"/>
                  <a:ea typeface="Calibri"/>
                  <a:cs typeface="Times New Roman"/>
                </a:endParaRPr>
              </a:p>
              <a:p>
                <a:pPr>
                  <a:lnSpc>
                    <a:spcPct val="200000"/>
                  </a:lnSpc>
                  <a:spcAft>
                    <a:spcPts val="0"/>
                  </a:spcAft>
                </a:pPr>
                <a:r>
                  <a:rPr lang="en-AU" sz="3200" dirty="0" smtClean="0">
                    <a:effectLst/>
                    <a:ea typeface="Times New Roman"/>
                    <a:cs typeface="Times New Roman"/>
                  </a:rPr>
                  <a:t>                                </a:t>
                </a:r>
                <a14:m>
                  <m:oMath xmlns:m="http://schemas.openxmlformats.org/officeDocument/2006/math">
                    <m:sSubSup>
                      <m:sSubSupPr>
                        <m:ctrlPr>
                          <a:rPr lang="en-AU" sz="3200" i="1">
                            <a:effectLst/>
                            <a:latin typeface="Cambria Math"/>
                            <a:ea typeface="Times New Roman"/>
                            <a:cs typeface="Times New Roman"/>
                          </a:rPr>
                        </m:ctrlPr>
                      </m:sSubSupPr>
                      <m:e>
                        <m:r>
                          <a:rPr lang="en-US" sz="3200" i="1">
                            <a:effectLst/>
                            <a:latin typeface="Cambria Math"/>
                            <a:ea typeface="Times New Roman"/>
                            <a:cs typeface="Times New Roman"/>
                          </a:rPr>
                          <m:t>𝑃</m:t>
                        </m:r>
                      </m:e>
                      <m:sub>
                        <m:r>
                          <a:rPr lang="en-US" sz="3200" i="1">
                            <a:effectLst/>
                            <a:latin typeface="Cambria Math"/>
                            <a:ea typeface="Times New Roman"/>
                            <a:cs typeface="Times New Roman"/>
                          </a:rPr>
                          <m:t>1</m:t>
                        </m:r>
                      </m:sub>
                      <m:sup>
                        <m:r>
                          <a:rPr lang="en-US" sz="3200" i="1">
                            <a:effectLst/>
                            <a:latin typeface="Cambria Math"/>
                            <a:ea typeface="Times New Roman"/>
                            <a:cs typeface="Times New Roman"/>
                          </a:rPr>
                          <m:t>𝑒𝑥</m:t>
                        </m:r>
                      </m:sup>
                    </m:sSubSup>
                    <m:r>
                      <a:rPr lang="en-US" sz="3200" i="1">
                        <a:effectLst/>
                        <a:latin typeface="Cambria Math"/>
                        <a:ea typeface="Times New Roman"/>
                        <a:cs typeface="Times New Roman"/>
                      </a:rPr>
                      <m:t>=  </m:t>
                    </m:r>
                    <m:f>
                      <m:fPr>
                        <m:ctrlPr>
                          <a:rPr lang="en-AU" sz="3200" i="1">
                            <a:effectLst/>
                            <a:latin typeface="Cambria Math"/>
                            <a:ea typeface="Times New Roman"/>
                            <a:cs typeface="Times New Roman"/>
                          </a:rPr>
                        </m:ctrlPr>
                      </m:fPr>
                      <m:num>
                        <m:sSub>
                          <m:sSubPr>
                            <m:ctrlPr>
                              <a:rPr lang="en-AU" sz="3200" i="1">
                                <a:effectLst/>
                                <a:latin typeface="Cambria Math"/>
                                <a:ea typeface="Times New Roman"/>
                                <a:cs typeface="Times New Roman"/>
                              </a:rPr>
                            </m:ctrlPr>
                          </m:sSubPr>
                          <m:e>
                            <m:r>
                              <a:rPr lang="en-US" sz="3200" i="1">
                                <a:effectLst/>
                                <a:latin typeface="Cambria Math"/>
                                <a:ea typeface="Times New Roman"/>
                                <a:cs typeface="Times New Roman"/>
                              </a:rPr>
                              <m:t>𝐷𝐼𝑉</m:t>
                            </m:r>
                          </m:e>
                          <m:sub>
                            <m:r>
                              <a:rPr lang="en-US" sz="3200" i="1">
                                <a:effectLst/>
                                <a:latin typeface="Cambria Math"/>
                                <a:ea typeface="Times New Roman"/>
                                <a:cs typeface="Times New Roman"/>
                              </a:rPr>
                              <m:t>1</m:t>
                            </m:r>
                          </m:sub>
                        </m:sSub>
                      </m:num>
                      <m:den>
                        <m:r>
                          <a:rPr lang="en-US" sz="3200" i="1">
                            <a:effectLst/>
                            <a:latin typeface="Cambria Math"/>
                            <a:ea typeface="Times New Roman"/>
                            <a:cs typeface="Times New Roman"/>
                          </a:rPr>
                          <m:t>1+</m:t>
                        </m:r>
                        <m:r>
                          <a:rPr lang="en-US" sz="3200" i="1">
                            <a:effectLst/>
                            <a:latin typeface="Cambria Math"/>
                            <a:ea typeface="Times New Roman"/>
                            <a:cs typeface="Times New Roman"/>
                          </a:rPr>
                          <m:t>𝑘</m:t>
                        </m:r>
                      </m:den>
                    </m:f>
                    <m:r>
                      <a:rPr lang="en-US" sz="3200" i="1">
                        <a:effectLst/>
                        <a:latin typeface="Cambria Math"/>
                        <a:ea typeface="Times New Roman"/>
                        <a:cs typeface="Times New Roman"/>
                      </a:rPr>
                      <m:t>+</m:t>
                    </m:r>
                    <m:f>
                      <m:fPr>
                        <m:ctrlPr>
                          <a:rPr lang="en-AU" sz="3200" i="1">
                            <a:effectLst/>
                            <a:latin typeface="Cambria Math"/>
                            <a:ea typeface="Times New Roman"/>
                            <a:cs typeface="Times New Roman"/>
                          </a:rPr>
                        </m:ctrlPr>
                      </m:fPr>
                      <m:num>
                        <m:sSub>
                          <m:sSubPr>
                            <m:ctrlPr>
                              <a:rPr lang="en-AU" sz="3200" i="1">
                                <a:effectLst/>
                                <a:latin typeface="Cambria Math"/>
                                <a:ea typeface="Times New Roman"/>
                                <a:cs typeface="Times New Roman"/>
                              </a:rPr>
                            </m:ctrlPr>
                          </m:sSubPr>
                          <m:e>
                            <m:r>
                              <a:rPr lang="en-US" sz="3200" i="1">
                                <a:effectLst/>
                                <a:latin typeface="Cambria Math"/>
                                <a:ea typeface="Times New Roman"/>
                                <a:cs typeface="Times New Roman"/>
                              </a:rPr>
                              <m:t>𝐷𝐼𝑉</m:t>
                            </m:r>
                          </m:e>
                          <m:sub>
                            <m:r>
                              <a:rPr lang="en-US" sz="3200" i="1">
                                <a:effectLst/>
                                <a:latin typeface="Cambria Math"/>
                                <a:ea typeface="Times New Roman"/>
                                <a:cs typeface="Times New Roman"/>
                              </a:rPr>
                              <m:t>2</m:t>
                            </m:r>
                          </m:sub>
                        </m:sSub>
                      </m:num>
                      <m:den>
                        <m:sSup>
                          <m:sSupPr>
                            <m:ctrlPr>
                              <a:rPr lang="en-AU" sz="3200" i="1">
                                <a:effectLst/>
                                <a:latin typeface="Cambria Math"/>
                                <a:ea typeface="Times New Roman"/>
                                <a:cs typeface="Times New Roman"/>
                              </a:rPr>
                            </m:ctrlPr>
                          </m:sSupPr>
                          <m:e>
                            <m:r>
                              <a:rPr lang="en-US" sz="3200" i="1">
                                <a:effectLst/>
                                <a:latin typeface="Cambria Math"/>
                                <a:ea typeface="Times New Roman"/>
                                <a:cs typeface="Times New Roman"/>
                              </a:rPr>
                              <m:t>(1+</m:t>
                            </m:r>
                            <m:r>
                              <a:rPr lang="en-US" sz="3200" i="1">
                                <a:effectLst/>
                                <a:latin typeface="Cambria Math"/>
                                <a:ea typeface="Times New Roman"/>
                                <a:cs typeface="Times New Roman"/>
                              </a:rPr>
                              <m:t>𝑘</m:t>
                            </m:r>
                            <m:r>
                              <a:rPr lang="en-US" sz="3200" i="1">
                                <a:effectLst/>
                                <a:latin typeface="Cambria Math"/>
                                <a:ea typeface="Times New Roman"/>
                                <a:cs typeface="Times New Roman"/>
                              </a:rPr>
                              <m:t>)</m:t>
                            </m:r>
                          </m:e>
                          <m:sup>
                            <m:r>
                              <a:rPr lang="en-US" sz="3200" i="1">
                                <a:effectLst/>
                                <a:latin typeface="Cambria Math"/>
                                <a:ea typeface="Times New Roman"/>
                                <a:cs typeface="Times New Roman"/>
                              </a:rPr>
                              <m:t>2</m:t>
                            </m:r>
                          </m:sup>
                        </m:sSup>
                      </m:den>
                    </m:f>
                    <m:r>
                      <a:rPr lang="en-US" sz="3200" i="1">
                        <a:effectLst/>
                        <a:latin typeface="Cambria Math"/>
                        <a:ea typeface="Times New Roman"/>
                        <a:cs typeface="Times New Roman"/>
                      </a:rPr>
                      <m:t>+</m:t>
                    </m:r>
                    <m:f>
                      <m:fPr>
                        <m:ctrlPr>
                          <a:rPr lang="en-AU" sz="3200" i="1">
                            <a:effectLst/>
                            <a:latin typeface="Cambria Math"/>
                            <a:ea typeface="Times New Roman"/>
                            <a:cs typeface="Times New Roman"/>
                          </a:rPr>
                        </m:ctrlPr>
                      </m:fPr>
                      <m:num>
                        <m:sSubSup>
                          <m:sSubSupPr>
                            <m:ctrlPr>
                              <a:rPr lang="en-AU" sz="3200" i="1">
                                <a:effectLst/>
                                <a:latin typeface="Cambria Math"/>
                                <a:ea typeface="Times New Roman"/>
                                <a:cs typeface="Times New Roman"/>
                              </a:rPr>
                            </m:ctrlPr>
                          </m:sSubSupPr>
                          <m:e>
                            <m:r>
                              <a:rPr lang="en-US" sz="3200" i="1">
                                <a:effectLst/>
                                <a:latin typeface="Cambria Math"/>
                                <a:ea typeface="Times New Roman"/>
                                <a:cs typeface="Times New Roman"/>
                              </a:rPr>
                              <m:t>𝑃</m:t>
                            </m:r>
                          </m:e>
                          <m:sub>
                            <m:r>
                              <a:rPr lang="en-US" sz="3200" i="1">
                                <a:effectLst/>
                                <a:latin typeface="Cambria Math"/>
                                <a:ea typeface="Times New Roman"/>
                                <a:cs typeface="Times New Roman"/>
                              </a:rPr>
                              <m:t>2</m:t>
                            </m:r>
                          </m:sub>
                          <m:sup>
                            <m:r>
                              <a:rPr lang="en-US" sz="3200" i="1">
                                <a:effectLst/>
                                <a:latin typeface="Cambria Math"/>
                                <a:ea typeface="Times New Roman"/>
                                <a:cs typeface="Times New Roman"/>
                              </a:rPr>
                              <m:t>𝑒𝑥</m:t>
                            </m:r>
                          </m:sup>
                        </m:sSubSup>
                      </m:num>
                      <m:den>
                        <m:sSup>
                          <m:sSupPr>
                            <m:ctrlPr>
                              <a:rPr lang="en-AU" sz="3200" i="1">
                                <a:effectLst/>
                                <a:latin typeface="Cambria Math"/>
                                <a:ea typeface="Times New Roman"/>
                                <a:cs typeface="Times New Roman"/>
                              </a:rPr>
                            </m:ctrlPr>
                          </m:sSupPr>
                          <m:e>
                            <m:r>
                              <a:rPr lang="en-US" sz="3200" i="1">
                                <a:effectLst/>
                                <a:latin typeface="Cambria Math"/>
                                <a:ea typeface="Times New Roman"/>
                                <a:cs typeface="Times New Roman"/>
                              </a:rPr>
                              <m:t>(1+</m:t>
                            </m:r>
                            <m:r>
                              <a:rPr lang="en-US" sz="3200" i="1">
                                <a:effectLst/>
                                <a:latin typeface="Cambria Math"/>
                                <a:ea typeface="Times New Roman"/>
                                <a:cs typeface="Times New Roman"/>
                              </a:rPr>
                              <m:t>𝑘</m:t>
                            </m:r>
                            <m:r>
                              <a:rPr lang="en-US" sz="3200" i="1">
                                <a:effectLst/>
                                <a:latin typeface="Cambria Math"/>
                                <a:ea typeface="Times New Roman"/>
                                <a:cs typeface="Times New Roman"/>
                              </a:rPr>
                              <m:t>)</m:t>
                            </m:r>
                          </m:e>
                          <m:sup>
                            <m:r>
                              <a:rPr lang="en-US" sz="3200" i="1">
                                <a:effectLst/>
                                <a:latin typeface="Cambria Math"/>
                                <a:ea typeface="Times New Roman"/>
                                <a:cs typeface="Times New Roman"/>
                              </a:rPr>
                              <m:t>2</m:t>
                            </m:r>
                          </m:sup>
                        </m:sSup>
                      </m:den>
                    </m:f>
                  </m:oMath>
                </a14:m>
                <a:endParaRPr lang="en-AU" sz="2800" dirty="0">
                  <a:effectLst/>
                  <a:latin typeface="Calibri"/>
                  <a:ea typeface="Calibri"/>
                  <a:cs typeface="Times New Roman"/>
                </a:endParaRPr>
              </a:p>
              <a:p>
                <a:pPr>
                  <a:lnSpc>
                    <a:spcPct val="115000"/>
                  </a:lnSpc>
                  <a:spcAft>
                    <a:spcPts val="0"/>
                  </a:spcAft>
                </a:pPr>
                <a14:m>
                  <m:oMath xmlns:m="http://schemas.openxmlformats.org/officeDocument/2006/math">
                    <m:r>
                      <a:rPr lang="en-US" sz="3200" i="1">
                        <a:effectLst/>
                        <a:latin typeface="Cambria Math"/>
                        <a:ea typeface="Times New Roman"/>
                        <a:cs typeface="Times New Roman"/>
                      </a:rPr>
                      <m:t>                                                =  </m:t>
                    </m:r>
                    <m:f>
                      <m:fPr>
                        <m:ctrlPr>
                          <a:rPr lang="en-AU" sz="3200" i="1">
                            <a:effectLst/>
                            <a:latin typeface="Cambria Math"/>
                            <a:ea typeface="Times New Roman"/>
                            <a:cs typeface="Times New Roman"/>
                          </a:rPr>
                        </m:ctrlPr>
                      </m:fPr>
                      <m:num>
                        <m:r>
                          <a:rPr lang="en-US" sz="3200" i="1">
                            <a:effectLst/>
                            <a:latin typeface="Cambria Math"/>
                            <a:ea typeface="Times New Roman"/>
                            <a:cs typeface="Times New Roman"/>
                          </a:rPr>
                          <m:t>$6</m:t>
                        </m:r>
                      </m:num>
                      <m:den>
                        <m:r>
                          <a:rPr lang="en-US" sz="3200" i="1">
                            <a:effectLst/>
                            <a:latin typeface="Cambria Math"/>
                            <a:ea typeface="Times New Roman"/>
                            <a:cs typeface="Times New Roman"/>
                          </a:rPr>
                          <m:t>1.20</m:t>
                        </m:r>
                      </m:den>
                    </m:f>
                    <m:r>
                      <a:rPr lang="en-US" sz="3200" i="1">
                        <a:effectLst/>
                        <a:latin typeface="Cambria Math"/>
                        <a:ea typeface="Times New Roman"/>
                        <a:cs typeface="Times New Roman"/>
                      </a:rPr>
                      <m:t>+</m:t>
                    </m:r>
                    <m:f>
                      <m:fPr>
                        <m:ctrlPr>
                          <a:rPr lang="en-AU" sz="3200" i="1">
                            <a:effectLst/>
                            <a:latin typeface="Cambria Math"/>
                            <a:ea typeface="Times New Roman"/>
                            <a:cs typeface="Times New Roman"/>
                          </a:rPr>
                        </m:ctrlPr>
                      </m:fPr>
                      <m:num>
                        <m:r>
                          <a:rPr lang="en-US" sz="3200" i="1">
                            <a:effectLst/>
                            <a:latin typeface="Cambria Math"/>
                            <a:ea typeface="Times New Roman"/>
                            <a:cs typeface="Times New Roman"/>
                          </a:rPr>
                          <m:t>$9</m:t>
                        </m:r>
                      </m:num>
                      <m:den>
                        <m:sSup>
                          <m:sSupPr>
                            <m:ctrlPr>
                              <a:rPr lang="en-AU" sz="3200" i="1">
                                <a:effectLst/>
                                <a:latin typeface="Cambria Math"/>
                                <a:ea typeface="Times New Roman"/>
                                <a:cs typeface="Times New Roman"/>
                              </a:rPr>
                            </m:ctrlPr>
                          </m:sSupPr>
                          <m:e>
                            <m:r>
                              <a:rPr lang="en-US" sz="3200" i="1">
                                <a:effectLst/>
                                <a:latin typeface="Cambria Math"/>
                                <a:ea typeface="Times New Roman"/>
                                <a:cs typeface="Times New Roman"/>
                              </a:rPr>
                              <m:t>1.20</m:t>
                            </m:r>
                          </m:e>
                          <m:sup>
                            <m:r>
                              <a:rPr lang="en-US" sz="3200" i="1">
                                <a:effectLst/>
                                <a:latin typeface="Cambria Math"/>
                                <a:ea typeface="Times New Roman"/>
                                <a:cs typeface="Times New Roman"/>
                              </a:rPr>
                              <m:t>2</m:t>
                            </m:r>
                          </m:sup>
                        </m:sSup>
                      </m:den>
                    </m:f>
                    <m:r>
                      <a:rPr lang="en-US" sz="3200" i="1">
                        <a:effectLst/>
                        <a:latin typeface="Cambria Math"/>
                        <a:ea typeface="Times New Roman"/>
                        <a:cs typeface="Times New Roman"/>
                      </a:rPr>
                      <m:t>+</m:t>
                    </m:r>
                    <m:f>
                      <m:fPr>
                        <m:ctrlPr>
                          <a:rPr lang="en-AU" sz="3200" i="1">
                            <a:effectLst/>
                            <a:latin typeface="Cambria Math"/>
                            <a:ea typeface="Times New Roman"/>
                            <a:cs typeface="Times New Roman"/>
                          </a:rPr>
                        </m:ctrlPr>
                      </m:fPr>
                      <m:num>
                        <m:r>
                          <a:rPr lang="en-US" sz="3200" i="1">
                            <a:effectLst/>
                            <a:latin typeface="Cambria Math"/>
                            <a:ea typeface="Times New Roman"/>
                            <a:cs typeface="Times New Roman"/>
                          </a:rPr>
                          <m:t>$50.0</m:t>
                        </m:r>
                      </m:num>
                      <m:den>
                        <m:sSup>
                          <m:sSupPr>
                            <m:ctrlPr>
                              <a:rPr lang="en-AU" sz="3200" i="1">
                                <a:effectLst/>
                                <a:latin typeface="Cambria Math"/>
                                <a:ea typeface="Times New Roman"/>
                                <a:cs typeface="Times New Roman"/>
                              </a:rPr>
                            </m:ctrlPr>
                          </m:sSupPr>
                          <m:e>
                            <m:r>
                              <a:rPr lang="en-US" sz="3200" i="1">
                                <a:effectLst/>
                                <a:latin typeface="Cambria Math"/>
                                <a:ea typeface="Times New Roman"/>
                                <a:cs typeface="Times New Roman"/>
                              </a:rPr>
                              <m:t>1.20</m:t>
                            </m:r>
                          </m:e>
                          <m:sup>
                            <m:r>
                              <a:rPr lang="en-US" sz="3200" i="1">
                                <a:effectLst/>
                                <a:latin typeface="Cambria Math"/>
                                <a:ea typeface="Times New Roman"/>
                                <a:cs typeface="Times New Roman"/>
                              </a:rPr>
                              <m:t>2</m:t>
                            </m:r>
                          </m:sup>
                        </m:sSup>
                      </m:den>
                    </m:f>
                  </m:oMath>
                </a14:m>
                <a:r>
                  <a:rPr lang="en-US" sz="3200" dirty="0">
                    <a:effectLst/>
                    <a:latin typeface="Times New Roman"/>
                    <a:ea typeface="Times New Roman"/>
                    <a:cs typeface="Times New Roman"/>
                  </a:rPr>
                  <a:t> = </a:t>
                </a:r>
                <a:r>
                  <a:rPr lang="en-US" sz="3200" u="sng" dirty="0">
                    <a:effectLst/>
                    <a:latin typeface="Times New Roman"/>
                    <a:ea typeface="Times New Roman"/>
                    <a:cs typeface="Times New Roman"/>
                  </a:rPr>
                  <a:t>$46.0</a:t>
                </a:r>
                <a:r>
                  <a:rPr lang="en-US" sz="3200" dirty="0">
                    <a:effectLst/>
                    <a:latin typeface="Times New Roman"/>
                    <a:ea typeface="Times New Roman"/>
                    <a:cs typeface="Times New Roman"/>
                  </a:rPr>
                  <a:t>.</a:t>
                </a:r>
                <a:endParaRPr lang="en-AU" sz="28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219200"/>
                <a:ext cx="7772400" cy="5136360"/>
              </a:xfrm>
              <a:blipFill rotWithShape="1">
                <a:blip r:embed="rId2"/>
                <a:stretch>
                  <a:fillRect r="-627"/>
                </a:stretch>
              </a:blipFill>
            </p:spPr>
            <p:txBody>
              <a:bodyPr/>
              <a:lstStyle/>
              <a:p>
                <a:r>
                  <a:rPr lang="en-AU">
                    <a:noFill/>
                  </a:rPr>
                  <a:t> </a:t>
                </a:r>
              </a:p>
            </p:txBody>
          </p:sp>
        </mc:Fallback>
      </mc:AlternateContent>
    </p:spTree>
    <p:extLst>
      <p:ext uri="{BB962C8B-B14F-4D97-AF65-F5344CB8AC3E}">
        <p14:creationId xmlns:p14="http://schemas.microsoft.com/office/powerpoint/2010/main" val="367728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5000"/>
              </a:lnSpc>
              <a:spcAft>
                <a:spcPts val="1000"/>
              </a:spcAft>
            </a:pPr>
            <a:r>
              <a:rPr lang="en-AU" sz="3600" b="1" i="1" dirty="0" smtClean="0">
                <a:latin typeface="Times New Roman"/>
                <a:ea typeface="Calibri"/>
                <a:cs typeface="Times New Roman"/>
              </a:rPr>
              <a:t>The cum-dividend share price</a:t>
            </a:r>
            <a:br>
              <a:rPr lang="en-AU" sz="3600" b="1" i="1" dirty="0" smtClean="0">
                <a:latin typeface="Times New Roman"/>
                <a:ea typeface="Calibri"/>
                <a:cs typeface="Times New Roman"/>
              </a:rPr>
            </a:br>
            <a:r>
              <a:rPr lang="en-AU" sz="3600" b="1" i="1" dirty="0">
                <a:latin typeface="Times New Roman"/>
                <a:ea typeface="Calibri"/>
                <a:cs typeface="Times New Roman"/>
              </a:rPr>
              <a:t/>
            </a:r>
            <a:br>
              <a:rPr lang="en-AU" sz="3600" b="1" i="1" dirty="0">
                <a:latin typeface="Times New Roman"/>
                <a:ea typeface="Calibri"/>
                <a:cs typeface="Times New Roman"/>
              </a:rPr>
            </a:br>
            <a:r>
              <a:rPr lang="en-AU" sz="3600" b="1" i="1" dirty="0" smtClean="0">
                <a:latin typeface="Times New Roman"/>
                <a:ea typeface="Calibri"/>
                <a:cs typeface="Times New Roman"/>
              </a:rPr>
              <a:t>   </a:t>
            </a:r>
            <a:r>
              <a:rPr lang="en-AU" sz="3600" dirty="0">
                <a:latin typeface="Calibri"/>
                <a:ea typeface="Calibri"/>
                <a:cs typeface="Times New Roman"/>
              </a:rPr>
              <a:t/>
            </a:r>
            <a:br>
              <a:rPr lang="en-AU" sz="3600" dirty="0">
                <a:latin typeface="Calibri"/>
                <a:ea typeface="Calibri"/>
                <a:cs typeface="Times New Roman"/>
              </a:rPr>
            </a:br>
            <a:r>
              <a:rPr lang="en-AU" sz="3600" dirty="0" smtClean="0">
                <a:latin typeface="Calibri"/>
                <a:ea typeface="Calibri"/>
                <a:cs typeface="Times New Roman"/>
              </a:rPr>
              <a:t>   </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pPr algn="just">
                  <a:lnSpc>
                    <a:spcPct val="200000"/>
                  </a:lnSpc>
                  <a:spcAft>
                    <a:spcPts val="1000"/>
                  </a:spcAft>
                </a:pPr>
                <a:r>
                  <a:rPr lang="en-AU" sz="3200" dirty="0">
                    <a:latin typeface="Times New Roman"/>
                    <a:ea typeface="Calibri"/>
                    <a:cs typeface="Times New Roman"/>
                  </a:rPr>
                  <a:t>Suppose we purchase a share “just in time” to receive the dividend, </a:t>
                </a:r>
                <a:r>
                  <a:rPr lang="en-AU" sz="3200" i="1" dirty="0">
                    <a:effectLst/>
                    <a:latin typeface="Times New Roman"/>
                    <a:ea typeface="Calibri"/>
                    <a:cs typeface="Times New Roman"/>
                  </a:rPr>
                  <a:t>DIV</a:t>
                </a:r>
                <a:r>
                  <a:rPr lang="en-AU" sz="3200" i="1" baseline="-25000" dirty="0">
                    <a:effectLst/>
                    <a:latin typeface="Times New Roman"/>
                    <a:ea typeface="Calibri"/>
                    <a:cs typeface="Times New Roman"/>
                  </a:rPr>
                  <a:t>0</a:t>
                </a:r>
                <a:r>
                  <a:rPr lang="en-AU" sz="3200" dirty="0">
                    <a:effectLst/>
                    <a:latin typeface="Times New Roman"/>
                    <a:ea typeface="Calibri"/>
                    <a:cs typeface="Times New Roman"/>
                  </a:rPr>
                  <a:t>, that is about to be paid. In which case, the share – as opposed to trading </a:t>
                </a:r>
                <a:r>
                  <a:rPr lang="en-AU" sz="3200" i="1" dirty="0">
                    <a:effectLst/>
                    <a:latin typeface="Times New Roman"/>
                    <a:ea typeface="Calibri"/>
                    <a:cs typeface="Times New Roman"/>
                  </a:rPr>
                  <a:t>ex dividend</a:t>
                </a:r>
                <a:r>
                  <a:rPr lang="en-AU" sz="3200" dirty="0">
                    <a:effectLst/>
                    <a:latin typeface="Times New Roman"/>
                    <a:ea typeface="Calibri"/>
                    <a:cs typeface="Times New Roman"/>
                  </a:rPr>
                  <a:t> (</a:t>
                </a:r>
                <a:r>
                  <a:rPr lang="en-AU" sz="3200" i="1" dirty="0">
                    <a:effectLst/>
                    <a:latin typeface="Times New Roman"/>
                    <a:ea typeface="Calibri"/>
                    <a:cs typeface="Times New Roman"/>
                  </a:rPr>
                  <a:t>without</a:t>
                </a:r>
                <a:r>
                  <a:rPr lang="en-AU" sz="3200" dirty="0">
                    <a:effectLst/>
                    <a:latin typeface="Times New Roman"/>
                    <a:ea typeface="Calibri"/>
                    <a:cs typeface="Times New Roman"/>
                  </a:rPr>
                  <a:t> the dividend) - is said to be trading </a:t>
                </a:r>
                <a:r>
                  <a:rPr lang="en-AU" sz="3200" i="1" dirty="0">
                    <a:effectLst/>
                    <a:latin typeface="Times New Roman"/>
                    <a:ea typeface="Calibri"/>
                    <a:cs typeface="Times New Roman"/>
                  </a:rPr>
                  <a:t>cum-dividend</a:t>
                </a:r>
                <a:r>
                  <a:rPr lang="en-AU" sz="3200" dirty="0">
                    <a:effectLst/>
                    <a:latin typeface="Times New Roman"/>
                    <a:ea typeface="Calibri"/>
                    <a:cs typeface="Times New Roman"/>
                  </a:rPr>
                  <a:t>, which is to say, </a:t>
                </a:r>
                <a:r>
                  <a:rPr lang="en-AU" sz="3200" i="1" dirty="0">
                    <a:effectLst/>
                    <a:latin typeface="Times New Roman"/>
                    <a:ea typeface="Calibri"/>
                    <a:cs typeface="Times New Roman"/>
                  </a:rPr>
                  <a:t>with</a:t>
                </a:r>
                <a:r>
                  <a:rPr lang="en-AU" sz="3200" dirty="0">
                    <a:effectLst/>
                    <a:latin typeface="Times New Roman"/>
                    <a:ea typeface="Calibri"/>
                    <a:cs typeface="Times New Roman"/>
                  </a:rPr>
                  <a:t> the recent dividend. In this case, the share will rationally be worth more. Ignoring any effects of personal tax liabilities on the dividend, the theoretical </a:t>
                </a:r>
                <a:r>
                  <a:rPr lang="en-AU" sz="3200" i="1" dirty="0">
                    <a:effectLst/>
                    <a:latin typeface="Times New Roman"/>
                    <a:ea typeface="Calibri"/>
                    <a:cs typeface="Times New Roman"/>
                  </a:rPr>
                  <a:t>cum-dividend</a:t>
                </a:r>
                <a:r>
                  <a:rPr lang="en-AU" sz="3200" dirty="0">
                    <a:effectLst/>
                    <a:latin typeface="Times New Roman"/>
                    <a:ea typeface="Calibri"/>
                    <a:cs typeface="Times New Roman"/>
                  </a:rPr>
                  <a:t> price of the share becomes:</a:t>
                </a:r>
                <a:endParaRPr lang="en-AU" sz="2800" dirty="0">
                  <a:effectLst/>
                  <a:latin typeface="Calibri"/>
                  <a:ea typeface="Calibri"/>
                  <a:cs typeface="Times New Roman"/>
                </a:endParaRPr>
              </a:p>
              <a:p>
                <a:pPr>
                  <a:lnSpc>
                    <a:spcPct val="200000"/>
                  </a:lnSpc>
                  <a:spcAft>
                    <a:spcPts val="0"/>
                  </a:spcAft>
                </a:pPr>
                <a14:m>
                  <m:oMath xmlns:m="http://schemas.openxmlformats.org/officeDocument/2006/math">
                    <m:r>
                      <a:rPr lang="en-US" sz="3200" i="1">
                        <a:effectLst/>
                        <a:latin typeface="Cambria Math"/>
                        <a:ea typeface="Times New Roman"/>
                        <a:cs typeface="Times New Roman"/>
                      </a:rPr>
                      <m:t>              </m:t>
                    </m:r>
                    <m:sSubSup>
                      <m:sSubSupPr>
                        <m:ctrlPr>
                          <a:rPr lang="en-AU" sz="3200" i="1">
                            <a:effectLst/>
                            <a:latin typeface="Cambria Math"/>
                            <a:ea typeface="Times New Roman"/>
                            <a:cs typeface="Times New Roman"/>
                          </a:rPr>
                        </m:ctrlPr>
                      </m:sSubSupPr>
                      <m:e>
                        <m:r>
                          <a:rPr lang="en-US" sz="3200" i="1">
                            <a:effectLst/>
                            <a:latin typeface="Cambria Math"/>
                            <a:ea typeface="Times New Roman"/>
                            <a:cs typeface="Times New Roman"/>
                          </a:rPr>
                          <m:t>𝑃</m:t>
                        </m:r>
                      </m:e>
                      <m:sub>
                        <m:r>
                          <a:rPr lang="en-US" sz="3200" i="1">
                            <a:effectLst/>
                            <a:latin typeface="Cambria Math"/>
                            <a:ea typeface="Times New Roman"/>
                            <a:cs typeface="Times New Roman"/>
                          </a:rPr>
                          <m:t>0</m:t>
                        </m:r>
                      </m:sub>
                      <m:sup>
                        <m:r>
                          <a:rPr lang="en-US" sz="3200" i="1">
                            <a:effectLst/>
                            <a:latin typeface="Cambria Math"/>
                            <a:ea typeface="Times New Roman"/>
                            <a:cs typeface="Times New Roman"/>
                          </a:rPr>
                          <m:t>𝑐𝑢𝑚</m:t>
                        </m:r>
                      </m:sup>
                    </m:sSubSup>
                    <m:r>
                      <a:rPr lang="en-US" sz="3200" i="1">
                        <a:effectLst/>
                        <a:latin typeface="Cambria Math"/>
                        <a:ea typeface="Times New Roman"/>
                        <a:cs typeface="Times New Roman"/>
                      </a:rPr>
                      <m:t>=</m:t>
                    </m:r>
                    <m:sSub>
                      <m:sSubPr>
                        <m:ctrlPr>
                          <a:rPr lang="en-AU" sz="3200" i="1">
                            <a:effectLst/>
                            <a:latin typeface="Cambria Math"/>
                            <a:ea typeface="Times New Roman"/>
                            <a:cs typeface="Times New Roman"/>
                          </a:rPr>
                        </m:ctrlPr>
                      </m:sSubPr>
                      <m:e>
                        <m:r>
                          <a:rPr lang="en-US" sz="3200" i="1">
                            <a:effectLst/>
                            <a:latin typeface="Cambria Math"/>
                            <a:ea typeface="Times New Roman"/>
                            <a:cs typeface="Times New Roman"/>
                          </a:rPr>
                          <m:t>𝐷𝐼𝑉</m:t>
                        </m:r>
                      </m:e>
                      <m:sub>
                        <m:r>
                          <a:rPr lang="en-US" sz="3200" i="1">
                            <a:effectLst/>
                            <a:latin typeface="Cambria Math"/>
                            <a:ea typeface="Times New Roman"/>
                            <a:cs typeface="Times New Roman"/>
                          </a:rPr>
                          <m:t>0</m:t>
                        </m:r>
                      </m:sub>
                    </m:sSub>
                    <m:r>
                      <a:rPr lang="en-US" sz="3200" i="1">
                        <a:effectLst/>
                        <a:latin typeface="Cambria Math"/>
                        <a:ea typeface="Times New Roman"/>
                        <a:cs typeface="Times New Roman"/>
                      </a:rPr>
                      <m:t>+</m:t>
                    </m:r>
                    <m:f>
                      <m:fPr>
                        <m:ctrlPr>
                          <a:rPr lang="en-AU" sz="3200" i="1">
                            <a:effectLst/>
                            <a:latin typeface="Cambria Math"/>
                            <a:ea typeface="Times New Roman"/>
                            <a:cs typeface="Times New Roman"/>
                          </a:rPr>
                        </m:ctrlPr>
                      </m:fPr>
                      <m:num>
                        <m:sSub>
                          <m:sSubPr>
                            <m:ctrlPr>
                              <a:rPr lang="en-AU" sz="3200" i="1">
                                <a:effectLst/>
                                <a:latin typeface="Cambria Math"/>
                                <a:ea typeface="Times New Roman"/>
                                <a:cs typeface="Times New Roman"/>
                              </a:rPr>
                            </m:ctrlPr>
                          </m:sSubPr>
                          <m:e>
                            <m:r>
                              <a:rPr lang="en-US" sz="3200" i="1">
                                <a:effectLst/>
                                <a:latin typeface="Cambria Math"/>
                                <a:ea typeface="Times New Roman"/>
                                <a:cs typeface="Times New Roman"/>
                              </a:rPr>
                              <m:t>$</m:t>
                            </m:r>
                            <m:r>
                              <a:rPr lang="en-US" sz="3200" i="1">
                                <a:effectLst/>
                                <a:latin typeface="Cambria Math"/>
                                <a:ea typeface="Times New Roman"/>
                                <a:cs typeface="Times New Roman"/>
                              </a:rPr>
                              <m:t>𝐷𝐼𝑉</m:t>
                            </m:r>
                          </m:e>
                          <m:sub>
                            <m:r>
                              <a:rPr lang="en-US" sz="3200" i="1">
                                <a:effectLst/>
                                <a:latin typeface="Cambria Math"/>
                                <a:ea typeface="Times New Roman"/>
                                <a:cs typeface="Times New Roman"/>
                              </a:rPr>
                              <m:t>1</m:t>
                            </m:r>
                          </m:sub>
                        </m:sSub>
                      </m:num>
                      <m:den>
                        <m:r>
                          <a:rPr lang="en-US" sz="3200" i="1">
                            <a:effectLst/>
                            <a:latin typeface="Cambria Math"/>
                            <a:ea typeface="Times New Roman"/>
                            <a:cs typeface="Times New Roman"/>
                          </a:rPr>
                          <m:t>(1+</m:t>
                        </m:r>
                        <m:r>
                          <a:rPr lang="en-US" sz="3200" i="1">
                            <a:effectLst/>
                            <a:latin typeface="Cambria Math"/>
                            <a:ea typeface="Times New Roman"/>
                            <a:cs typeface="Times New Roman"/>
                          </a:rPr>
                          <m:t>𝑘</m:t>
                        </m:r>
                        <m:r>
                          <a:rPr lang="en-US" sz="3200" i="1">
                            <a:effectLst/>
                            <a:latin typeface="Cambria Math"/>
                            <a:ea typeface="Times New Roman"/>
                            <a:cs typeface="Times New Roman"/>
                          </a:rPr>
                          <m:t>)</m:t>
                        </m:r>
                      </m:den>
                    </m:f>
                    <m:r>
                      <a:rPr lang="en-US" sz="3200" i="1">
                        <a:effectLst/>
                        <a:latin typeface="Cambria Math"/>
                        <a:ea typeface="Times New Roman"/>
                        <a:cs typeface="Times New Roman"/>
                      </a:rPr>
                      <m:t>+</m:t>
                    </m:r>
                    <m:f>
                      <m:fPr>
                        <m:ctrlPr>
                          <a:rPr lang="en-AU" sz="3200" i="1">
                            <a:effectLst/>
                            <a:latin typeface="Cambria Math"/>
                            <a:ea typeface="Times New Roman"/>
                            <a:cs typeface="Times New Roman"/>
                          </a:rPr>
                        </m:ctrlPr>
                      </m:fPr>
                      <m:num>
                        <m:sSub>
                          <m:sSubPr>
                            <m:ctrlPr>
                              <a:rPr lang="en-AU" sz="3200" i="1">
                                <a:effectLst/>
                                <a:latin typeface="Cambria Math"/>
                                <a:ea typeface="Times New Roman"/>
                                <a:cs typeface="Times New Roman"/>
                              </a:rPr>
                            </m:ctrlPr>
                          </m:sSubPr>
                          <m:e>
                            <m:r>
                              <a:rPr lang="en-US" sz="3200" i="1">
                                <a:effectLst/>
                                <a:latin typeface="Cambria Math"/>
                                <a:ea typeface="Times New Roman"/>
                                <a:cs typeface="Times New Roman"/>
                              </a:rPr>
                              <m:t>$</m:t>
                            </m:r>
                            <m:r>
                              <a:rPr lang="en-US" sz="3200" i="1">
                                <a:effectLst/>
                                <a:latin typeface="Cambria Math"/>
                                <a:ea typeface="Times New Roman"/>
                                <a:cs typeface="Times New Roman"/>
                              </a:rPr>
                              <m:t>𝐷𝐼𝑉</m:t>
                            </m:r>
                          </m:e>
                          <m:sub>
                            <m:r>
                              <a:rPr lang="en-US" sz="3200" i="1">
                                <a:effectLst/>
                                <a:latin typeface="Cambria Math"/>
                                <a:ea typeface="Times New Roman"/>
                                <a:cs typeface="Times New Roman"/>
                              </a:rPr>
                              <m:t>2</m:t>
                            </m:r>
                          </m:sub>
                        </m:sSub>
                      </m:num>
                      <m:den>
                        <m:sSup>
                          <m:sSupPr>
                            <m:ctrlPr>
                              <a:rPr lang="en-AU" sz="3200" i="1">
                                <a:effectLst/>
                                <a:latin typeface="Cambria Math"/>
                                <a:ea typeface="Times New Roman"/>
                                <a:cs typeface="Times New Roman"/>
                              </a:rPr>
                            </m:ctrlPr>
                          </m:sSupPr>
                          <m:e>
                            <m:d>
                              <m:dPr>
                                <m:ctrlPr>
                                  <a:rPr lang="en-AU" sz="3200" i="1">
                                    <a:effectLst/>
                                    <a:latin typeface="Cambria Math"/>
                                    <a:ea typeface="Times New Roman"/>
                                    <a:cs typeface="Times New Roman"/>
                                  </a:rPr>
                                </m:ctrlPr>
                              </m:dPr>
                              <m:e>
                                <m:r>
                                  <a:rPr lang="en-US" sz="3200" i="1">
                                    <a:effectLst/>
                                    <a:latin typeface="Cambria Math"/>
                                    <a:ea typeface="Times New Roman"/>
                                    <a:cs typeface="Times New Roman"/>
                                  </a:rPr>
                                  <m:t>1+</m:t>
                                </m:r>
                                <m:r>
                                  <a:rPr lang="en-US" sz="3200" i="1">
                                    <a:effectLst/>
                                    <a:latin typeface="Cambria Math"/>
                                    <a:ea typeface="Times New Roman"/>
                                    <a:cs typeface="Times New Roman"/>
                                  </a:rPr>
                                  <m:t>𝑘</m:t>
                                </m:r>
                              </m:e>
                            </m:d>
                          </m:e>
                          <m:sup>
                            <m:r>
                              <a:rPr lang="en-US" sz="3200" i="1">
                                <a:effectLst/>
                                <a:latin typeface="Cambria Math"/>
                                <a:ea typeface="Times New Roman"/>
                                <a:cs typeface="Times New Roman"/>
                              </a:rPr>
                              <m:t>2</m:t>
                            </m:r>
                          </m:sup>
                        </m:sSup>
                      </m:den>
                    </m:f>
                    <m:r>
                      <a:rPr lang="en-US" sz="3200" i="1">
                        <a:effectLst/>
                        <a:latin typeface="Cambria Math"/>
                        <a:ea typeface="Times New Roman"/>
                        <a:cs typeface="Times New Roman"/>
                      </a:rPr>
                      <m:t>+</m:t>
                    </m:r>
                    <m:f>
                      <m:fPr>
                        <m:ctrlPr>
                          <a:rPr lang="en-AU" sz="3200" i="1">
                            <a:effectLst/>
                            <a:latin typeface="Cambria Math"/>
                            <a:ea typeface="Times New Roman"/>
                            <a:cs typeface="Times New Roman"/>
                          </a:rPr>
                        </m:ctrlPr>
                      </m:fPr>
                      <m:num>
                        <m:sSub>
                          <m:sSubPr>
                            <m:ctrlPr>
                              <a:rPr lang="en-AU" sz="3200" i="1">
                                <a:effectLst/>
                                <a:latin typeface="Cambria Math"/>
                                <a:ea typeface="Times New Roman"/>
                                <a:cs typeface="Times New Roman"/>
                              </a:rPr>
                            </m:ctrlPr>
                          </m:sSubPr>
                          <m:e>
                            <m:r>
                              <a:rPr lang="en-US" sz="3200" i="1">
                                <a:effectLst/>
                                <a:latin typeface="Cambria Math"/>
                                <a:ea typeface="Times New Roman"/>
                                <a:cs typeface="Times New Roman"/>
                              </a:rPr>
                              <m:t>$</m:t>
                            </m:r>
                            <m:r>
                              <a:rPr lang="en-US" sz="3200" i="1">
                                <a:effectLst/>
                                <a:latin typeface="Cambria Math"/>
                                <a:ea typeface="Times New Roman"/>
                                <a:cs typeface="Times New Roman"/>
                              </a:rPr>
                              <m:t>𝐷𝐼𝑉</m:t>
                            </m:r>
                          </m:e>
                          <m:sub>
                            <m:r>
                              <a:rPr lang="en-US" sz="3200" i="1">
                                <a:effectLst/>
                                <a:latin typeface="Cambria Math"/>
                                <a:ea typeface="Times New Roman"/>
                                <a:cs typeface="Times New Roman"/>
                              </a:rPr>
                              <m:t>3</m:t>
                            </m:r>
                          </m:sub>
                        </m:sSub>
                      </m:num>
                      <m:den>
                        <m:sSup>
                          <m:sSupPr>
                            <m:ctrlPr>
                              <a:rPr lang="en-AU" sz="3200" i="1">
                                <a:effectLst/>
                                <a:latin typeface="Cambria Math"/>
                                <a:ea typeface="Times New Roman"/>
                                <a:cs typeface="Times New Roman"/>
                              </a:rPr>
                            </m:ctrlPr>
                          </m:sSupPr>
                          <m:e>
                            <m:d>
                              <m:dPr>
                                <m:ctrlPr>
                                  <a:rPr lang="en-AU" sz="3200" i="1">
                                    <a:effectLst/>
                                    <a:latin typeface="Cambria Math"/>
                                    <a:ea typeface="Times New Roman"/>
                                    <a:cs typeface="Times New Roman"/>
                                  </a:rPr>
                                </m:ctrlPr>
                              </m:dPr>
                              <m:e>
                                <m:r>
                                  <a:rPr lang="en-US" sz="3200" i="1">
                                    <a:effectLst/>
                                    <a:latin typeface="Cambria Math"/>
                                    <a:ea typeface="Times New Roman"/>
                                    <a:cs typeface="Times New Roman"/>
                                  </a:rPr>
                                  <m:t>1+</m:t>
                                </m:r>
                                <m:r>
                                  <a:rPr lang="en-US" sz="3200" i="1">
                                    <a:effectLst/>
                                    <a:latin typeface="Cambria Math"/>
                                    <a:ea typeface="Times New Roman"/>
                                    <a:cs typeface="Times New Roman"/>
                                  </a:rPr>
                                  <m:t>𝑘</m:t>
                                </m:r>
                              </m:e>
                            </m:d>
                          </m:e>
                          <m:sup>
                            <m:r>
                              <a:rPr lang="en-US" sz="3200" i="1">
                                <a:effectLst/>
                                <a:latin typeface="Cambria Math"/>
                                <a:ea typeface="Times New Roman"/>
                                <a:cs typeface="Times New Roman"/>
                              </a:rPr>
                              <m:t>3</m:t>
                            </m:r>
                          </m:sup>
                        </m:sSup>
                      </m:den>
                    </m:f>
                    <m:r>
                      <a:rPr lang="en-US" sz="3200" i="1">
                        <a:effectLst/>
                        <a:latin typeface="Cambria Math"/>
                        <a:ea typeface="Times New Roman"/>
                        <a:cs typeface="Times New Roman"/>
                      </a:rPr>
                      <m:t>+ .  .  . +</m:t>
                    </m:r>
                    <m:f>
                      <m:fPr>
                        <m:ctrlPr>
                          <a:rPr lang="en-AU" sz="3200" i="1">
                            <a:effectLst/>
                            <a:latin typeface="Cambria Math"/>
                            <a:ea typeface="Times New Roman"/>
                            <a:cs typeface="Times New Roman"/>
                          </a:rPr>
                        </m:ctrlPr>
                      </m:fPr>
                      <m:num>
                        <m:sSub>
                          <m:sSubPr>
                            <m:ctrlPr>
                              <a:rPr lang="en-AU" sz="3200" i="1">
                                <a:effectLst/>
                                <a:latin typeface="Cambria Math"/>
                                <a:ea typeface="Times New Roman"/>
                                <a:cs typeface="Times New Roman"/>
                              </a:rPr>
                            </m:ctrlPr>
                          </m:sSubPr>
                          <m:e>
                            <m:r>
                              <a:rPr lang="en-US" sz="3200" i="1">
                                <a:effectLst/>
                                <a:latin typeface="Cambria Math"/>
                                <a:ea typeface="Times New Roman"/>
                                <a:cs typeface="Times New Roman"/>
                              </a:rPr>
                              <m:t>$</m:t>
                            </m:r>
                            <m:r>
                              <a:rPr lang="en-US" sz="3200" i="1">
                                <a:effectLst/>
                                <a:latin typeface="Cambria Math"/>
                                <a:ea typeface="Times New Roman"/>
                                <a:cs typeface="Times New Roman"/>
                              </a:rPr>
                              <m:t>𝐷𝐼𝑉</m:t>
                            </m:r>
                          </m:e>
                          <m:sub>
                            <m:r>
                              <a:rPr lang="en-US" sz="3200" i="1">
                                <a:effectLst/>
                                <a:latin typeface="Cambria Math"/>
                                <a:ea typeface="Times New Roman"/>
                                <a:cs typeface="Times New Roman"/>
                              </a:rPr>
                              <m:t>∞</m:t>
                            </m:r>
                          </m:sub>
                        </m:sSub>
                      </m:num>
                      <m:den>
                        <m:sSup>
                          <m:sSupPr>
                            <m:ctrlPr>
                              <a:rPr lang="en-AU" sz="3200" i="1">
                                <a:effectLst/>
                                <a:latin typeface="Cambria Math"/>
                                <a:ea typeface="Times New Roman"/>
                                <a:cs typeface="Times New Roman"/>
                              </a:rPr>
                            </m:ctrlPr>
                          </m:sSupPr>
                          <m:e>
                            <m:d>
                              <m:dPr>
                                <m:ctrlPr>
                                  <a:rPr lang="en-AU" sz="3200" i="1">
                                    <a:effectLst/>
                                    <a:latin typeface="Cambria Math"/>
                                    <a:ea typeface="Times New Roman"/>
                                    <a:cs typeface="Times New Roman"/>
                                  </a:rPr>
                                </m:ctrlPr>
                              </m:dPr>
                              <m:e>
                                <m:r>
                                  <a:rPr lang="en-US" sz="3200" i="1">
                                    <a:effectLst/>
                                    <a:latin typeface="Cambria Math"/>
                                    <a:ea typeface="Times New Roman"/>
                                    <a:cs typeface="Times New Roman"/>
                                  </a:rPr>
                                  <m:t>1+</m:t>
                                </m:r>
                                <m:r>
                                  <a:rPr lang="en-US" sz="3200" i="1">
                                    <a:effectLst/>
                                    <a:latin typeface="Cambria Math"/>
                                    <a:ea typeface="Times New Roman"/>
                                    <a:cs typeface="Times New Roman"/>
                                  </a:rPr>
                                  <m:t>𝑘</m:t>
                                </m:r>
                              </m:e>
                            </m:d>
                          </m:e>
                          <m:sup>
                            <m:r>
                              <a:rPr lang="en-US" sz="3200" i="1">
                                <a:effectLst/>
                                <a:latin typeface="Cambria Math"/>
                                <a:ea typeface="Times New Roman"/>
                                <a:cs typeface="Times New Roman"/>
                              </a:rPr>
                              <m:t>∞</m:t>
                            </m:r>
                          </m:sup>
                        </m:sSup>
                      </m:den>
                    </m:f>
                  </m:oMath>
                </a14:m>
                <a:r>
                  <a:rPr lang="en-US" sz="3200" dirty="0">
                    <a:effectLst/>
                    <a:latin typeface="Times New Roman"/>
                    <a:ea typeface="Times New Roman"/>
                    <a:cs typeface="Times New Roman"/>
                  </a:rPr>
                  <a:t>  	</a:t>
                </a:r>
                <a:r>
                  <a:rPr lang="en-US" sz="3200" dirty="0" smtClean="0">
                    <a:effectLst/>
                    <a:latin typeface="Times New Roman"/>
                    <a:ea typeface="Times New Roman"/>
                    <a:cs typeface="Times New Roman"/>
                  </a:rPr>
                  <a:t>           </a:t>
                </a:r>
                <a:r>
                  <a:rPr lang="en-US" sz="2500" dirty="0" smtClean="0">
                    <a:effectLst/>
                    <a:latin typeface="Times New Roman"/>
                    <a:ea typeface="Times New Roman"/>
                    <a:cs typeface="Times New Roman"/>
                  </a:rPr>
                  <a:t>(</a:t>
                </a:r>
                <a:r>
                  <a:rPr lang="en-US" sz="2500" dirty="0">
                    <a:effectLst/>
                    <a:latin typeface="Times New Roman"/>
                    <a:ea typeface="Times New Roman"/>
                    <a:cs typeface="Times New Roman"/>
                  </a:rPr>
                  <a:t>5.6)     </a:t>
                </a:r>
                <a:endParaRPr lang="en-AU" sz="25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627"/>
                </a:stretch>
              </a:blipFill>
            </p:spPr>
            <p:txBody>
              <a:bodyPr/>
              <a:lstStyle/>
              <a:p>
                <a:r>
                  <a:rPr lang="en-AU">
                    <a:noFill/>
                  </a:rPr>
                  <a:t> </a:t>
                </a:r>
              </a:p>
            </p:txBody>
          </p:sp>
        </mc:Fallback>
      </mc:AlternateContent>
    </p:spTree>
    <p:extLst>
      <p:ext uri="{BB962C8B-B14F-4D97-AF65-F5344CB8AC3E}">
        <p14:creationId xmlns:p14="http://schemas.microsoft.com/office/powerpoint/2010/main" val="215080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8"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38200"/>
          </a:xfrm>
        </p:spPr>
        <p:txBody>
          <a:bodyPr/>
          <a:lstStyle/>
          <a:p>
            <a:r>
              <a:rPr lang="en-AU" i="1" dirty="0" smtClean="0"/>
              <a:t>A firm with fixed growth</a:t>
            </a:r>
            <a:endParaRPr lang="en-AU"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990600"/>
                <a:ext cx="7924800" cy="5364960"/>
              </a:xfrm>
            </p:spPr>
            <p:txBody>
              <a:bodyPr>
                <a:normAutofit fontScale="70000" lnSpcReduction="20000"/>
              </a:bodyPr>
              <a:lstStyle/>
              <a:p>
                <a:pPr algn="just">
                  <a:lnSpc>
                    <a:spcPct val="200000"/>
                  </a:lnSpc>
                  <a:spcAft>
                    <a:spcPts val="0"/>
                  </a:spcAft>
                </a:pPr>
                <a:r>
                  <a:rPr lang="en-US" sz="3200" dirty="0">
                    <a:latin typeface="Times New Roman"/>
                    <a:ea typeface="Times New Roman"/>
                    <a:cs typeface="Times New Roman"/>
                  </a:rPr>
                  <a:t>Suppose we allow that the firm’s future dividends can be expected to grow at a </a:t>
                </a:r>
                <a:r>
                  <a:rPr lang="en-US" sz="3200" i="1" dirty="0" smtClean="0">
                    <a:latin typeface="Times New Roman"/>
                    <a:ea typeface="Times New Roman"/>
                    <a:cs typeface="Times New Roman"/>
                  </a:rPr>
                  <a:t>fixed </a:t>
                </a:r>
                <a:r>
                  <a:rPr lang="en-US" sz="3200" dirty="0" smtClean="0">
                    <a:effectLst/>
                    <a:latin typeface="Times New Roman"/>
                    <a:ea typeface="Times New Roman"/>
                    <a:cs typeface="Times New Roman"/>
                  </a:rPr>
                  <a:t>rate </a:t>
                </a:r>
                <a:r>
                  <a:rPr lang="en-US" sz="3200" dirty="0">
                    <a:effectLst/>
                    <a:latin typeface="Times New Roman"/>
                    <a:ea typeface="Times New Roman"/>
                    <a:cs typeface="Times New Roman"/>
                  </a:rPr>
                  <a:t>independently of the need to acquire additional equity finance. </a:t>
                </a:r>
                <a:endParaRPr lang="en-US" sz="3200" dirty="0" smtClean="0">
                  <a:effectLst/>
                  <a:latin typeface="Times New Roman"/>
                  <a:ea typeface="Times New Roman"/>
                  <a:cs typeface="Times New Roman"/>
                </a:endParaRPr>
              </a:p>
              <a:p>
                <a:pPr algn="just">
                  <a:lnSpc>
                    <a:spcPct val="200000"/>
                  </a:lnSpc>
                  <a:spcAft>
                    <a:spcPts val="0"/>
                  </a:spcAft>
                </a:pPr>
                <a:r>
                  <a:rPr lang="en-US" sz="3200" dirty="0" smtClean="0">
                    <a:effectLst/>
                    <a:latin typeface="Times New Roman"/>
                    <a:ea typeface="Times New Roman"/>
                    <a:cs typeface="Times New Roman"/>
                  </a:rPr>
                  <a:t>In </a:t>
                </a:r>
                <a:r>
                  <a:rPr lang="en-US" sz="3200" dirty="0">
                    <a:effectLst/>
                    <a:latin typeface="Times New Roman"/>
                    <a:ea typeface="Times New Roman"/>
                    <a:cs typeface="Times New Roman"/>
                  </a:rPr>
                  <a:t>this case, </a:t>
                </a:r>
                <a:r>
                  <a:rPr lang="en-US" sz="3200" dirty="0" err="1">
                    <a:effectLst/>
                    <a:latin typeface="Times New Roman"/>
                    <a:ea typeface="Times New Roman"/>
                    <a:cs typeface="Times New Roman"/>
                  </a:rPr>
                  <a:t>Eqn</a:t>
                </a:r>
                <a:r>
                  <a:rPr lang="en-US" sz="3200" dirty="0">
                    <a:effectLst/>
                    <a:latin typeface="Times New Roman"/>
                    <a:ea typeface="Times New Roman"/>
                    <a:cs typeface="Times New Roman"/>
                  </a:rPr>
                  <a:t> 3.6 leads </a:t>
                </a:r>
                <a:r>
                  <a:rPr lang="en-US" sz="3200" dirty="0" smtClean="0">
                    <a:effectLst/>
                    <a:latin typeface="Times New Roman"/>
                    <a:ea typeface="Times New Roman"/>
                    <a:cs typeface="Times New Roman"/>
                  </a:rPr>
                  <a:t>to</a:t>
                </a:r>
                <a:endParaRPr lang="en-AU" sz="2800" dirty="0">
                  <a:effectLst/>
                  <a:latin typeface="Calibri"/>
                  <a:ea typeface="Calibri"/>
                  <a:cs typeface="Times New Roman"/>
                </a:endParaRPr>
              </a:p>
              <a:p>
                <a:pPr algn="just">
                  <a:lnSpc>
                    <a:spcPct val="200000"/>
                  </a:lnSpc>
                  <a:spcAft>
                    <a:spcPts val="0"/>
                  </a:spcAft>
                </a:pPr>
                <a:r>
                  <a:rPr lang="en-US" sz="3200" dirty="0" smtClean="0">
                    <a:effectLst/>
                    <a:latin typeface="Times New Roman"/>
                    <a:ea typeface="Times New Roman"/>
                    <a:cs typeface="Times New Roman"/>
                  </a:rPr>
                  <a:t>                      </a:t>
                </a:r>
                <a14:m>
                  <m:oMath xmlns:m="http://schemas.openxmlformats.org/officeDocument/2006/math">
                    <m:sSubSup>
                      <m:sSubSupPr>
                        <m:ctrlPr>
                          <a:rPr lang="en-AU" sz="3200" i="1">
                            <a:effectLst/>
                            <a:latin typeface="Cambria Math"/>
                            <a:ea typeface="Times New Roman"/>
                            <a:cs typeface="Times New Roman"/>
                          </a:rPr>
                        </m:ctrlPr>
                      </m:sSubSupPr>
                      <m:e>
                        <m:sSubSup>
                          <m:sSubSupPr>
                            <m:ctrlPr>
                              <a:rPr lang="en-AU" sz="3200" i="1">
                                <a:effectLst/>
                                <a:latin typeface="Cambria Math"/>
                                <a:ea typeface="Times New Roman"/>
                                <a:cs typeface="Times New Roman"/>
                              </a:rPr>
                            </m:ctrlPr>
                          </m:sSubSupPr>
                          <m:e>
                            <m:r>
                              <a:rPr lang="en-US" sz="3200" i="1">
                                <a:effectLst/>
                                <a:latin typeface="Cambria Math"/>
                                <a:ea typeface="Times New Roman"/>
                                <a:cs typeface="Times New Roman"/>
                              </a:rPr>
                              <m:t>𝑃</m:t>
                            </m:r>
                          </m:e>
                          <m:sub>
                            <m:r>
                              <a:rPr lang="en-US" sz="3200" i="1">
                                <a:effectLst/>
                                <a:latin typeface="Cambria Math"/>
                                <a:ea typeface="Times New Roman"/>
                                <a:cs typeface="Times New Roman"/>
                              </a:rPr>
                              <m:t>0</m:t>
                            </m:r>
                          </m:sub>
                          <m:sup>
                            <m:r>
                              <a:rPr lang="en-US" sz="3200" i="1">
                                <a:effectLst/>
                                <a:latin typeface="Cambria Math"/>
                                <a:ea typeface="Times New Roman"/>
                                <a:cs typeface="Times New Roman"/>
                              </a:rPr>
                              <m:t>𝑒𝑥</m:t>
                            </m:r>
                          </m:sup>
                        </m:sSubSup>
                        <m:r>
                          <a:rPr lang="en-US" sz="3200" i="1">
                            <a:effectLst/>
                            <a:latin typeface="Cambria Math"/>
                            <a:ea typeface="Times New Roman"/>
                            <a:cs typeface="Times New Roman"/>
                          </a:rPr>
                          <m:t>=</m:t>
                        </m:r>
                        <m:r>
                          <a:rPr lang="en-US" sz="3200" i="1">
                            <a:effectLst/>
                            <a:latin typeface="Cambria Math"/>
                            <a:ea typeface="Times New Roman"/>
                            <a:cs typeface="Times New Roman"/>
                          </a:rPr>
                          <m:t>𝑠h𝑎𝑟𝑒</m:t>
                        </m:r>
                        <m:r>
                          <a:rPr lang="en-US" sz="3200" i="1">
                            <a:effectLst/>
                            <a:latin typeface="Cambria Math"/>
                            <a:ea typeface="Times New Roman"/>
                            <a:cs typeface="Times New Roman"/>
                          </a:rPr>
                          <m:t> </m:t>
                        </m:r>
                        <m:r>
                          <a:rPr lang="en-US" sz="3200" i="1">
                            <a:effectLst/>
                            <a:latin typeface="Cambria Math"/>
                            <a:ea typeface="Times New Roman"/>
                            <a:cs typeface="Times New Roman"/>
                          </a:rPr>
                          <m:t>𝑣𝑎𝑙𝑢𝑒</m:t>
                        </m:r>
                      </m:e>
                      <m:sub>
                        <m:r>
                          <a:rPr lang="en-US" sz="3200" i="1">
                            <a:effectLst/>
                            <a:latin typeface="Cambria Math"/>
                            <a:ea typeface="Times New Roman"/>
                            <a:cs typeface="Times New Roman"/>
                          </a:rPr>
                          <m:t>0</m:t>
                        </m:r>
                      </m:sub>
                      <m:sup>
                        <m:r>
                          <a:rPr lang="en-US" sz="3200" i="1">
                            <a:effectLst/>
                            <a:latin typeface="Cambria Math"/>
                            <a:ea typeface="Times New Roman"/>
                            <a:cs typeface="Times New Roman"/>
                          </a:rPr>
                          <m:t>𝑒𝑥</m:t>
                        </m:r>
                      </m:sup>
                    </m:sSubSup>
                    <m:r>
                      <a:rPr lang="en-US" sz="3200" i="1">
                        <a:effectLst/>
                        <a:latin typeface="Cambria Math"/>
                        <a:ea typeface="Times New Roman"/>
                        <a:cs typeface="Times New Roman"/>
                      </a:rPr>
                      <m:t>=</m:t>
                    </m:r>
                    <m:f>
                      <m:fPr>
                        <m:ctrlPr>
                          <a:rPr lang="en-AU" sz="3200" i="1">
                            <a:effectLst/>
                            <a:latin typeface="Cambria Math"/>
                            <a:ea typeface="Times New Roman"/>
                            <a:cs typeface="Times New Roman"/>
                          </a:rPr>
                        </m:ctrlPr>
                      </m:fPr>
                      <m:num>
                        <m:r>
                          <a:rPr lang="en-US" sz="3200" i="1">
                            <a:effectLst/>
                            <a:latin typeface="Cambria Math"/>
                            <a:ea typeface="Times New Roman"/>
                            <a:cs typeface="Times New Roman"/>
                          </a:rPr>
                          <m:t>$</m:t>
                        </m:r>
                        <m:sSub>
                          <m:sSubPr>
                            <m:ctrlPr>
                              <a:rPr lang="en-AU" sz="3200" i="1">
                                <a:effectLst/>
                                <a:latin typeface="Cambria Math"/>
                                <a:ea typeface="Times New Roman"/>
                                <a:cs typeface="Times New Roman"/>
                              </a:rPr>
                            </m:ctrlPr>
                          </m:sSubPr>
                          <m:e>
                            <m:r>
                              <a:rPr lang="en-US" sz="3200" i="1">
                                <a:effectLst/>
                                <a:latin typeface="Cambria Math"/>
                                <a:ea typeface="Times New Roman"/>
                                <a:cs typeface="Times New Roman"/>
                              </a:rPr>
                              <m:t>𝐷𝐼𝑉</m:t>
                            </m:r>
                          </m:e>
                          <m:sub>
                            <m:r>
                              <a:rPr lang="en-US" sz="3200" i="1">
                                <a:effectLst/>
                                <a:latin typeface="Cambria Math"/>
                                <a:ea typeface="Times New Roman"/>
                                <a:cs typeface="Times New Roman"/>
                              </a:rPr>
                              <m:t>1</m:t>
                            </m:r>
                          </m:sub>
                        </m:sSub>
                      </m:num>
                      <m:den>
                        <m:r>
                          <a:rPr lang="en-US" sz="3200" i="1">
                            <a:effectLst/>
                            <a:latin typeface="Cambria Math"/>
                            <a:ea typeface="Times New Roman"/>
                            <a:cs typeface="Times New Roman"/>
                          </a:rPr>
                          <m:t>𝑘</m:t>
                        </m:r>
                        <m:r>
                          <a:rPr lang="en-US" sz="3200" i="1">
                            <a:effectLst/>
                            <a:latin typeface="Cambria Math"/>
                            <a:ea typeface="Times New Roman"/>
                            <a:cs typeface="Times New Roman"/>
                          </a:rPr>
                          <m:t>−</m:t>
                        </m:r>
                        <m:r>
                          <a:rPr lang="en-US" sz="3200" i="1">
                            <a:effectLst/>
                            <a:latin typeface="Cambria Math"/>
                            <a:ea typeface="Times New Roman"/>
                            <a:cs typeface="Times New Roman"/>
                          </a:rPr>
                          <m:t>𝑔</m:t>
                        </m:r>
                      </m:den>
                    </m:f>
                    <m:r>
                      <a:rPr lang="en-US" sz="3200" i="1">
                        <a:effectLst/>
                        <a:latin typeface="Cambria Math"/>
                        <a:ea typeface="Times New Roman"/>
                        <a:cs typeface="Times New Roman"/>
                      </a:rPr>
                      <m:t> </m:t>
                    </m:r>
                  </m:oMath>
                </a14:m>
                <a:r>
                  <a:rPr lang="en-US" sz="3200" dirty="0">
                    <a:effectLst/>
                    <a:latin typeface="Times New Roman"/>
                    <a:ea typeface="Times New Roman"/>
                    <a:cs typeface="Times New Roman"/>
                  </a:rPr>
                  <a:t>   </a:t>
                </a:r>
                <a:r>
                  <a:rPr lang="en-US" sz="3200" dirty="0" smtClean="0">
                    <a:effectLst/>
                    <a:latin typeface="Times New Roman"/>
                    <a:ea typeface="Times New Roman"/>
                    <a:cs typeface="Times New Roman"/>
                  </a:rPr>
                  <a:t> </a:t>
                </a:r>
                <a:r>
                  <a:rPr lang="en-US" sz="3200" dirty="0">
                    <a:effectLst/>
                    <a:latin typeface="Times New Roman"/>
                    <a:ea typeface="Times New Roman"/>
                    <a:cs typeface="Times New Roman"/>
                  </a:rPr>
                  <a:t>	          </a:t>
                </a:r>
                <a:r>
                  <a:rPr lang="en-US" sz="1900" dirty="0">
                    <a:effectLst/>
                    <a:latin typeface="Times New Roman"/>
                    <a:ea typeface="Times New Roman"/>
                    <a:cs typeface="Times New Roman"/>
                  </a:rPr>
                  <a:t>(5.8)</a:t>
                </a:r>
                <a:endParaRPr lang="en-AU" sz="1900" dirty="0">
                  <a:effectLst/>
                  <a:latin typeface="Calibri"/>
                  <a:ea typeface="Calibri"/>
                  <a:cs typeface="Times New Roman"/>
                </a:endParaRPr>
              </a:p>
              <a:p>
                <a:pPr>
                  <a:lnSpc>
                    <a:spcPct val="170000"/>
                  </a:lnSpc>
                </a:pPr>
                <a:r>
                  <a:rPr lang="en-US" sz="3200" dirty="0">
                    <a:effectLst/>
                    <a:latin typeface="Times New Roman"/>
                    <a:ea typeface="Times New Roman"/>
                  </a:rPr>
                  <a:t>where </a:t>
                </a:r>
                <a:r>
                  <a:rPr lang="en-US" sz="3200" i="1" dirty="0">
                    <a:effectLst/>
                    <a:latin typeface="Times New Roman"/>
                    <a:ea typeface="Times New Roman"/>
                  </a:rPr>
                  <a:t>g</a:t>
                </a:r>
                <a:r>
                  <a:rPr lang="en-US" sz="3200" dirty="0">
                    <a:effectLst/>
                    <a:latin typeface="Times New Roman"/>
                    <a:ea typeface="Times New Roman"/>
                  </a:rPr>
                  <a:t> is the firm’s anticipated self-sustaining growth rate per period (achieved without the need to acquire additional equity finance) and $</a:t>
                </a:r>
                <a:r>
                  <a:rPr lang="en-US" sz="3200" i="1" dirty="0">
                    <a:effectLst/>
                    <a:latin typeface="Times New Roman"/>
                    <a:ea typeface="Times New Roman"/>
                  </a:rPr>
                  <a:t>DIV</a:t>
                </a:r>
                <a:r>
                  <a:rPr lang="en-US" sz="3200" baseline="-25000" dirty="0">
                    <a:effectLst/>
                    <a:latin typeface="Times New Roman"/>
                    <a:ea typeface="Times New Roman"/>
                  </a:rPr>
                  <a:t>1</a:t>
                </a:r>
                <a:r>
                  <a:rPr lang="en-US" sz="3200" dirty="0">
                    <a:effectLst/>
                    <a:latin typeface="Times New Roman"/>
                    <a:ea typeface="Times New Roman"/>
                  </a:rPr>
                  <a:t>, is the dividend at the end of the first period. </a:t>
                </a:r>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990600"/>
                <a:ext cx="7924800" cy="5364960"/>
              </a:xfrm>
              <a:blipFill rotWithShape="1">
                <a:blip r:embed="rId2"/>
                <a:stretch>
                  <a:fillRect r="-1000"/>
                </a:stretch>
              </a:blipFill>
            </p:spPr>
            <p:txBody>
              <a:bodyPr/>
              <a:lstStyle/>
              <a:p>
                <a:r>
                  <a:rPr lang="en-AU">
                    <a:noFill/>
                  </a:rPr>
                  <a:t> </a:t>
                </a:r>
              </a:p>
            </p:txBody>
          </p:sp>
        </mc:Fallback>
      </mc:AlternateContent>
    </p:spTree>
    <p:extLst>
      <p:ext uri="{BB962C8B-B14F-4D97-AF65-F5344CB8AC3E}">
        <p14:creationId xmlns:p14="http://schemas.microsoft.com/office/powerpoint/2010/main" val="259029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1" dur="2000" fill="hold"/>
                                        <p:tgtEl>
                                          <p:spTgt spid="3">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a:ea typeface="Times New Roman"/>
              </a:rPr>
              <a:t>A firm with zero (real) growth</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600200"/>
                <a:ext cx="7772400" cy="4755360"/>
              </a:xfrm>
            </p:spPr>
            <p:txBody>
              <a:bodyPr>
                <a:normAutofit fontScale="40000" lnSpcReduction="20000"/>
              </a:bodyPr>
              <a:lstStyle/>
              <a:p>
                <a:pPr algn="just">
                  <a:lnSpc>
                    <a:spcPct val="200000"/>
                  </a:lnSpc>
                  <a:spcAft>
                    <a:spcPts val="0"/>
                  </a:spcAft>
                </a:pPr>
                <a:r>
                  <a:rPr lang="en-US" sz="4000" dirty="0">
                    <a:latin typeface="Times New Roman"/>
                    <a:ea typeface="Times New Roman"/>
                    <a:cs typeface="Times New Roman"/>
                  </a:rPr>
                  <a:t>We might consider a firm that is anticipated to pay a constant dividend, </a:t>
                </a:r>
                <a:r>
                  <a:rPr lang="en-US" sz="4000" i="1" dirty="0">
                    <a:effectLst/>
                    <a:latin typeface="Times New Roman"/>
                    <a:ea typeface="Times New Roman"/>
                    <a:cs typeface="Times New Roman"/>
                  </a:rPr>
                  <a:t>DIV</a:t>
                </a:r>
                <a:r>
                  <a:rPr lang="en-US" sz="4000" dirty="0">
                    <a:effectLst/>
                    <a:latin typeface="Times New Roman"/>
                    <a:ea typeface="Times New Roman"/>
                    <a:cs typeface="Times New Roman"/>
                  </a:rPr>
                  <a:t>, into the indefinite future. Such a firm has a theoretical value determined by </a:t>
                </a:r>
                <a:r>
                  <a:rPr lang="en-US" sz="4000" dirty="0" err="1">
                    <a:effectLst/>
                    <a:latin typeface="Times New Roman"/>
                    <a:ea typeface="Times New Roman"/>
                    <a:cs typeface="Times New Roman"/>
                  </a:rPr>
                  <a:t>Eqn</a:t>
                </a:r>
                <a:r>
                  <a:rPr lang="en-US" sz="4000" dirty="0">
                    <a:effectLst/>
                    <a:latin typeface="Times New Roman"/>
                    <a:ea typeface="Times New Roman"/>
                    <a:cs typeface="Times New Roman"/>
                  </a:rPr>
                  <a:t> 5.8 with </a:t>
                </a:r>
                <a:r>
                  <a:rPr lang="en-US" sz="4000" i="1" dirty="0">
                    <a:effectLst/>
                    <a:latin typeface="Times New Roman"/>
                    <a:ea typeface="Times New Roman"/>
                    <a:cs typeface="Times New Roman"/>
                  </a:rPr>
                  <a:t>g</a:t>
                </a:r>
                <a:r>
                  <a:rPr lang="en-US" sz="4000" dirty="0">
                    <a:effectLst/>
                    <a:latin typeface="Times New Roman"/>
                    <a:ea typeface="Times New Roman"/>
                    <a:cs typeface="Times New Roman"/>
                  </a:rPr>
                  <a:t> = 0: </a:t>
                </a:r>
                <a:endParaRPr lang="en-AU" sz="4000" dirty="0">
                  <a:effectLst/>
                  <a:latin typeface="Calibri"/>
                  <a:ea typeface="Calibri"/>
                  <a:cs typeface="Times New Roman"/>
                </a:endParaRPr>
              </a:p>
              <a:p>
                <a:pPr marL="1371600" indent="457200" algn="r">
                  <a:lnSpc>
                    <a:spcPct val="200000"/>
                  </a:lnSpc>
                  <a:spcAft>
                    <a:spcPts val="0"/>
                  </a:spcAft>
                </a:pPr>
                <a14:m>
                  <m:oMath xmlns:m="http://schemas.openxmlformats.org/officeDocument/2006/math">
                    <m:sSubSup>
                      <m:sSubSupPr>
                        <m:ctrlPr>
                          <a:rPr lang="en-AU" sz="5100" i="1">
                            <a:effectLst/>
                            <a:latin typeface="Cambria Math"/>
                            <a:ea typeface="Times New Roman"/>
                            <a:cs typeface="Times New Roman"/>
                          </a:rPr>
                        </m:ctrlPr>
                      </m:sSubSupPr>
                      <m:e>
                        <m:sSubSup>
                          <m:sSubSupPr>
                            <m:ctrlPr>
                              <a:rPr lang="en-AU" sz="5100" i="1">
                                <a:effectLst/>
                                <a:latin typeface="Cambria Math"/>
                                <a:ea typeface="Times New Roman"/>
                                <a:cs typeface="Times New Roman"/>
                              </a:rPr>
                            </m:ctrlPr>
                          </m:sSubSupPr>
                          <m:e>
                            <m:r>
                              <a:rPr lang="en-US" sz="5100" i="1">
                                <a:effectLst/>
                                <a:latin typeface="Cambria Math"/>
                                <a:ea typeface="Times New Roman"/>
                                <a:cs typeface="Times New Roman"/>
                              </a:rPr>
                              <m:t>𝑃</m:t>
                            </m:r>
                          </m:e>
                          <m:sub>
                            <m:r>
                              <a:rPr lang="en-US" sz="5100" i="1">
                                <a:effectLst/>
                                <a:latin typeface="Cambria Math"/>
                                <a:ea typeface="Times New Roman"/>
                                <a:cs typeface="Times New Roman"/>
                              </a:rPr>
                              <m:t>0</m:t>
                            </m:r>
                          </m:sub>
                          <m:sup>
                            <m:r>
                              <a:rPr lang="en-US" sz="5100" i="1">
                                <a:effectLst/>
                                <a:latin typeface="Cambria Math"/>
                                <a:ea typeface="Times New Roman"/>
                                <a:cs typeface="Times New Roman"/>
                              </a:rPr>
                              <m:t>𝑒𝑥</m:t>
                            </m:r>
                          </m:sup>
                        </m:sSubSup>
                        <m:r>
                          <a:rPr lang="en-US" sz="5100" i="1">
                            <a:effectLst/>
                            <a:latin typeface="Cambria Math"/>
                            <a:ea typeface="Times New Roman"/>
                            <a:cs typeface="Times New Roman"/>
                          </a:rPr>
                          <m:t>=</m:t>
                        </m:r>
                        <m:r>
                          <a:rPr lang="en-US" sz="5100" i="1">
                            <a:effectLst/>
                            <a:latin typeface="Cambria Math"/>
                            <a:ea typeface="Times New Roman"/>
                            <a:cs typeface="Times New Roman"/>
                          </a:rPr>
                          <m:t>𝑠h𝑎𝑟𝑒</m:t>
                        </m:r>
                        <m:r>
                          <a:rPr lang="en-US" sz="5100" i="1">
                            <a:effectLst/>
                            <a:latin typeface="Cambria Math"/>
                            <a:ea typeface="Times New Roman"/>
                            <a:cs typeface="Times New Roman"/>
                          </a:rPr>
                          <m:t> </m:t>
                        </m:r>
                        <m:r>
                          <a:rPr lang="en-US" sz="5100" i="1">
                            <a:effectLst/>
                            <a:latin typeface="Cambria Math"/>
                            <a:ea typeface="Times New Roman"/>
                            <a:cs typeface="Times New Roman"/>
                          </a:rPr>
                          <m:t>𝑣𝑎𝑙𝑢𝑒</m:t>
                        </m:r>
                      </m:e>
                      <m:sub>
                        <m:r>
                          <a:rPr lang="en-US" sz="5100" i="1">
                            <a:effectLst/>
                            <a:latin typeface="Cambria Math"/>
                            <a:ea typeface="Times New Roman"/>
                            <a:cs typeface="Times New Roman"/>
                          </a:rPr>
                          <m:t>0</m:t>
                        </m:r>
                      </m:sub>
                      <m:sup>
                        <m:r>
                          <a:rPr lang="en-US" sz="5100" i="1">
                            <a:effectLst/>
                            <a:latin typeface="Cambria Math"/>
                            <a:ea typeface="Times New Roman"/>
                            <a:cs typeface="Times New Roman"/>
                          </a:rPr>
                          <m:t>𝑒𝑥</m:t>
                        </m:r>
                      </m:sup>
                    </m:sSubSup>
                    <m:r>
                      <a:rPr lang="en-US" sz="5100" i="1">
                        <a:effectLst/>
                        <a:latin typeface="Cambria Math"/>
                        <a:ea typeface="Times New Roman"/>
                        <a:cs typeface="Times New Roman"/>
                      </a:rPr>
                      <m:t>=</m:t>
                    </m:r>
                    <m:f>
                      <m:fPr>
                        <m:ctrlPr>
                          <a:rPr lang="en-AU" sz="5100" i="1">
                            <a:effectLst/>
                            <a:latin typeface="Cambria Math"/>
                            <a:ea typeface="Times New Roman"/>
                            <a:cs typeface="Times New Roman"/>
                          </a:rPr>
                        </m:ctrlPr>
                      </m:fPr>
                      <m:num>
                        <m:r>
                          <a:rPr lang="en-US" sz="5100" i="1">
                            <a:effectLst/>
                            <a:latin typeface="Cambria Math"/>
                            <a:ea typeface="Times New Roman"/>
                            <a:cs typeface="Times New Roman"/>
                          </a:rPr>
                          <m:t>$</m:t>
                        </m:r>
                        <m:r>
                          <a:rPr lang="en-US" sz="5100" i="1">
                            <a:effectLst/>
                            <a:latin typeface="Cambria Math"/>
                            <a:ea typeface="Times New Roman"/>
                            <a:cs typeface="Times New Roman"/>
                          </a:rPr>
                          <m:t>𝐷𝐼𝑉</m:t>
                        </m:r>
                      </m:num>
                      <m:den>
                        <m:r>
                          <a:rPr lang="en-US" sz="5100" i="1">
                            <a:effectLst/>
                            <a:latin typeface="Cambria Math"/>
                            <a:ea typeface="Times New Roman"/>
                            <a:cs typeface="Times New Roman"/>
                          </a:rPr>
                          <m:t>𝑘</m:t>
                        </m:r>
                      </m:den>
                    </m:f>
                    <m:r>
                      <a:rPr lang="en-US" sz="5100" i="1">
                        <a:effectLst/>
                        <a:latin typeface="Cambria Math"/>
                        <a:ea typeface="Times New Roman"/>
                        <a:cs typeface="Times New Roman"/>
                      </a:rPr>
                      <m:t> </m:t>
                    </m:r>
                  </m:oMath>
                </a14:m>
                <a:r>
                  <a:rPr lang="en-US" sz="5100" dirty="0">
                    <a:effectLst/>
                    <a:latin typeface="Times New Roman"/>
                    <a:ea typeface="Times New Roman"/>
                    <a:cs typeface="Times New Roman"/>
                  </a:rPr>
                  <a:t>    </a:t>
                </a:r>
                <a:r>
                  <a:rPr lang="en-US" sz="3200" dirty="0">
                    <a:effectLst/>
                    <a:latin typeface="Times New Roman"/>
                    <a:ea typeface="Times New Roman"/>
                    <a:cs typeface="Times New Roman"/>
                  </a:rPr>
                  <a:t>		                   (5.9)</a:t>
                </a:r>
                <a:endParaRPr lang="en-AU" sz="2800" dirty="0">
                  <a:effectLst/>
                  <a:latin typeface="Calibri"/>
                  <a:ea typeface="Calibri"/>
                  <a:cs typeface="Times New Roman"/>
                </a:endParaRPr>
              </a:p>
              <a:p>
                <a:pPr>
                  <a:lnSpc>
                    <a:spcPct val="220000"/>
                  </a:lnSpc>
                </a:pPr>
                <a:r>
                  <a:rPr lang="en-US" sz="4000" dirty="0" err="1">
                    <a:latin typeface="Times New Roman"/>
                    <a:ea typeface="Times New Roman"/>
                  </a:rPr>
                  <a:t>Eqn</a:t>
                </a:r>
                <a:r>
                  <a:rPr lang="en-US" sz="4000" dirty="0">
                    <a:latin typeface="Times New Roman"/>
                    <a:ea typeface="Times New Roman"/>
                  </a:rPr>
                  <a:t> 5.9 is more realistically envisioned with </a:t>
                </a:r>
                <a:r>
                  <a:rPr lang="en-US" sz="4000" i="1" dirty="0">
                    <a:latin typeface="Times New Roman"/>
                    <a:ea typeface="Times New Roman"/>
                  </a:rPr>
                  <a:t>k</a:t>
                </a:r>
                <a:r>
                  <a:rPr lang="en-US" sz="4000" dirty="0">
                    <a:latin typeface="Times New Roman"/>
                    <a:ea typeface="Times New Roman"/>
                  </a:rPr>
                  <a:t> as the firm’s </a:t>
                </a:r>
                <a:r>
                  <a:rPr lang="en-US" sz="4000" i="1" dirty="0">
                    <a:latin typeface="Times New Roman"/>
                    <a:ea typeface="Times New Roman"/>
                  </a:rPr>
                  <a:t>real</a:t>
                </a:r>
                <a:r>
                  <a:rPr lang="en-US" sz="4000" dirty="0">
                    <a:latin typeface="Times New Roman"/>
                    <a:ea typeface="Times New Roman"/>
                  </a:rPr>
                  <a:t> (over and above inflation) cost of equity. </a:t>
                </a:r>
                <a:endParaRPr lang="en-US" sz="4000" dirty="0" smtClean="0">
                  <a:latin typeface="Times New Roman"/>
                  <a:ea typeface="Times New Roman"/>
                </a:endParaRPr>
              </a:p>
              <a:p>
                <a:pPr>
                  <a:lnSpc>
                    <a:spcPct val="220000"/>
                  </a:lnSpc>
                </a:pPr>
                <a:endParaRPr lang="en-US" sz="4000" dirty="0">
                  <a:latin typeface="Times New Roman"/>
                  <a:ea typeface="Times New Roman"/>
                </a:endParaRPr>
              </a:p>
              <a:p>
                <a:pPr>
                  <a:lnSpc>
                    <a:spcPct val="220000"/>
                  </a:lnSpc>
                </a:pPr>
                <a:r>
                  <a:rPr lang="en-US" sz="4000" dirty="0" smtClean="0">
                    <a:latin typeface="Times New Roman"/>
                    <a:ea typeface="Times New Roman"/>
                  </a:rPr>
                  <a:t>The </a:t>
                </a:r>
                <a:r>
                  <a:rPr lang="en-US" sz="4000" dirty="0">
                    <a:latin typeface="Times New Roman"/>
                    <a:ea typeface="Times New Roman"/>
                  </a:rPr>
                  <a:t>following </a:t>
                </a:r>
                <a:r>
                  <a:rPr lang="en-US" sz="4000" i="1" dirty="0">
                    <a:latin typeface="Times New Roman"/>
                    <a:ea typeface="Times New Roman"/>
                  </a:rPr>
                  <a:t>Illustrative Example</a:t>
                </a:r>
                <a:r>
                  <a:rPr lang="en-US" sz="4000" dirty="0">
                    <a:latin typeface="Times New Roman"/>
                    <a:ea typeface="Times New Roman"/>
                  </a:rPr>
                  <a:t> highlights the relation between a </a:t>
                </a:r>
                <a:r>
                  <a:rPr lang="en-US" sz="4000" i="1" dirty="0">
                    <a:latin typeface="Times New Roman"/>
                    <a:ea typeface="Times New Roman"/>
                  </a:rPr>
                  <a:t>real </a:t>
                </a:r>
                <a:r>
                  <a:rPr lang="en-US" sz="4000" dirty="0">
                    <a:latin typeface="Times New Roman"/>
                    <a:ea typeface="Times New Roman"/>
                  </a:rPr>
                  <a:t>return and </a:t>
                </a:r>
                <a:r>
                  <a:rPr lang="en-US" sz="4000" dirty="0" smtClean="0">
                    <a:latin typeface="Times New Roman"/>
                    <a:ea typeface="Times New Roman"/>
                  </a:rPr>
                  <a:t>a nominal return inclusive of inflation</a:t>
                </a:r>
                <a:r>
                  <a:rPr lang="en-US" sz="3200" dirty="0">
                    <a:latin typeface="Times New Roman"/>
                    <a:ea typeface="Times New Roman"/>
                  </a:rPr>
                  <a:t>. </a:t>
                </a:r>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600200"/>
                <a:ext cx="7772400" cy="4755360"/>
              </a:xfrm>
              <a:blipFill rotWithShape="1">
                <a:blip r:embed="rId2"/>
                <a:stretch>
                  <a:fillRect r="-392"/>
                </a:stretch>
              </a:blipFill>
            </p:spPr>
            <p:txBody>
              <a:bodyPr/>
              <a:lstStyle/>
              <a:p>
                <a:r>
                  <a:rPr lang="en-AU">
                    <a:noFill/>
                  </a:rPr>
                  <a:t> </a:t>
                </a:r>
              </a:p>
            </p:txBody>
          </p:sp>
        </mc:Fallback>
      </mc:AlternateContent>
    </p:spTree>
    <p:extLst>
      <p:ext uri="{BB962C8B-B14F-4D97-AF65-F5344CB8AC3E}">
        <p14:creationId xmlns:p14="http://schemas.microsoft.com/office/powerpoint/2010/main" val="10458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3" dur="2000" fill="hold"/>
                                        <p:tgtEl>
                                          <p:spTgt spid="3">
                                            <p:txEl>
                                              <p:pRg st="1" end="1"/>
                                            </p:txEl>
                                          </p:spTgt>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solidFill>
                  <a:srgbClr val="DBF5F9">
                    <a:satMod val="200000"/>
                  </a:srgbClr>
                </a:solidFill>
              </a:rPr>
              <a:t>Illustrative Example</a:t>
            </a:r>
            <a:endParaRPr lang="en-AU" dirty="0"/>
          </a:p>
        </p:txBody>
      </p:sp>
      <p:sp>
        <p:nvSpPr>
          <p:cNvPr id="3" name="Content Placeholder 2"/>
          <p:cNvSpPr>
            <a:spLocks noGrp="1"/>
          </p:cNvSpPr>
          <p:nvPr>
            <p:ph idx="1"/>
          </p:nvPr>
        </p:nvSpPr>
        <p:spPr/>
        <p:txBody>
          <a:bodyPr>
            <a:normAutofit fontScale="47500" lnSpcReduction="20000"/>
          </a:bodyPr>
          <a:lstStyle/>
          <a:p>
            <a:pPr algn="just">
              <a:lnSpc>
                <a:spcPct val="200000"/>
              </a:lnSpc>
              <a:spcAft>
                <a:spcPts val="0"/>
              </a:spcAft>
            </a:pPr>
            <a:r>
              <a:rPr lang="en-US" sz="3200" i="1" dirty="0">
                <a:latin typeface="Times New Roman"/>
                <a:ea typeface="Times New Roman"/>
                <a:cs typeface="Times New Roman"/>
              </a:rPr>
              <a:t>Dusty</a:t>
            </a:r>
            <a:r>
              <a:rPr lang="en-US" sz="3200" dirty="0">
                <a:latin typeface="Times New Roman"/>
                <a:ea typeface="Times New Roman"/>
                <a:cs typeface="Times New Roman"/>
              </a:rPr>
              <a:t> is a company that provides for domestic and office cleaning. </a:t>
            </a:r>
            <a:endParaRPr lang="en-US" sz="3200" dirty="0" smtClean="0">
              <a:latin typeface="Times New Roman"/>
              <a:ea typeface="Times New Roman"/>
              <a:cs typeface="Times New Roman"/>
            </a:endParaRPr>
          </a:p>
          <a:p>
            <a:pPr algn="just">
              <a:lnSpc>
                <a:spcPct val="200000"/>
              </a:lnSpc>
              <a:spcAft>
                <a:spcPts val="0"/>
              </a:spcAft>
            </a:pPr>
            <a:r>
              <a:rPr lang="en-US" sz="3200" dirty="0" smtClean="0">
                <a:latin typeface="Times New Roman"/>
                <a:ea typeface="Times New Roman"/>
                <a:cs typeface="Times New Roman"/>
              </a:rPr>
              <a:t>The </a:t>
            </a:r>
            <a:r>
              <a:rPr lang="en-US" sz="3200" dirty="0">
                <a:latin typeface="Times New Roman"/>
                <a:ea typeface="Times New Roman"/>
                <a:cs typeface="Times New Roman"/>
              </a:rPr>
              <a:t>firm is expected to remain physically unchanged into the indefinite future. Shareholders in this type of company have an expected return of </a:t>
            </a:r>
            <a:r>
              <a:rPr lang="en-US" sz="3200" u="sng" dirty="0">
                <a:latin typeface="Times New Roman"/>
                <a:ea typeface="Times New Roman"/>
                <a:cs typeface="Times New Roman"/>
              </a:rPr>
              <a:t>10%</a:t>
            </a:r>
            <a:r>
              <a:rPr lang="en-US" sz="3200" dirty="0">
                <a:latin typeface="Times New Roman"/>
                <a:ea typeface="Times New Roman"/>
                <a:cs typeface="Times New Roman"/>
              </a:rPr>
              <a:t> per annum. </a:t>
            </a:r>
            <a:endParaRPr lang="en-US" sz="3200" dirty="0" smtClean="0">
              <a:latin typeface="Times New Roman"/>
              <a:ea typeface="Times New Roman"/>
              <a:cs typeface="Times New Roman"/>
            </a:endParaRPr>
          </a:p>
          <a:p>
            <a:pPr algn="just">
              <a:lnSpc>
                <a:spcPct val="200000"/>
              </a:lnSpc>
              <a:spcAft>
                <a:spcPts val="0"/>
              </a:spcAft>
            </a:pPr>
            <a:r>
              <a:rPr lang="en-US" sz="3200" i="1" dirty="0" err="1" smtClean="0">
                <a:latin typeface="Times New Roman"/>
                <a:ea typeface="Times New Roman"/>
                <a:cs typeface="Times New Roman"/>
              </a:rPr>
              <a:t>Dusty</a:t>
            </a:r>
            <a:r>
              <a:rPr lang="en-US" sz="3200" dirty="0" err="1" smtClean="0">
                <a:latin typeface="Times New Roman"/>
                <a:ea typeface="Times New Roman"/>
                <a:cs typeface="Times New Roman"/>
              </a:rPr>
              <a:t>’s</a:t>
            </a:r>
            <a:r>
              <a:rPr lang="en-US" sz="3200" dirty="0" smtClean="0">
                <a:latin typeface="Times New Roman"/>
                <a:ea typeface="Times New Roman"/>
                <a:cs typeface="Times New Roman"/>
              </a:rPr>
              <a:t> </a:t>
            </a:r>
            <a:r>
              <a:rPr lang="en-US" sz="3200" dirty="0">
                <a:latin typeface="Times New Roman"/>
                <a:ea typeface="Times New Roman"/>
                <a:cs typeface="Times New Roman"/>
              </a:rPr>
              <a:t>current dividend (recently paid) was </a:t>
            </a:r>
            <a:r>
              <a:rPr lang="en-US" sz="3200" u="sng" dirty="0">
                <a:latin typeface="Times New Roman"/>
                <a:ea typeface="Times New Roman"/>
                <a:cs typeface="Times New Roman"/>
              </a:rPr>
              <a:t>$1.50 per sh</a:t>
            </a:r>
            <a:r>
              <a:rPr lang="en-US" sz="3200" dirty="0">
                <a:latin typeface="Times New Roman"/>
                <a:ea typeface="Times New Roman"/>
                <a:cs typeface="Times New Roman"/>
              </a:rPr>
              <a:t>are, which is expected to continue indefinitely in real terms. </a:t>
            </a:r>
            <a:endParaRPr lang="en-US" sz="3200" dirty="0" smtClean="0">
              <a:latin typeface="Times New Roman"/>
              <a:ea typeface="Times New Roman"/>
              <a:cs typeface="Times New Roman"/>
            </a:endParaRPr>
          </a:p>
          <a:p>
            <a:pPr algn="just">
              <a:lnSpc>
                <a:spcPct val="200000"/>
              </a:lnSpc>
              <a:spcAft>
                <a:spcPts val="0"/>
              </a:spcAft>
            </a:pPr>
            <a:r>
              <a:rPr lang="en-US" sz="3200" dirty="0">
                <a:latin typeface="Times New Roman"/>
                <a:ea typeface="Times New Roman"/>
                <a:cs typeface="Times New Roman"/>
              </a:rPr>
              <a:t>I</a:t>
            </a:r>
            <a:r>
              <a:rPr lang="en-US" sz="3200" dirty="0" smtClean="0">
                <a:latin typeface="Times New Roman"/>
                <a:ea typeface="Times New Roman"/>
                <a:cs typeface="Times New Roman"/>
              </a:rPr>
              <a:t>nflation </a:t>
            </a:r>
            <a:r>
              <a:rPr lang="en-US" sz="3200" dirty="0">
                <a:latin typeface="Times New Roman"/>
                <a:ea typeface="Times New Roman"/>
                <a:cs typeface="Times New Roman"/>
              </a:rPr>
              <a:t>is anticipated at </a:t>
            </a:r>
            <a:r>
              <a:rPr lang="en-US" sz="3200" u="sng" dirty="0">
                <a:latin typeface="Times New Roman"/>
                <a:ea typeface="Times New Roman"/>
                <a:cs typeface="Times New Roman"/>
              </a:rPr>
              <a:t>3.0% per annum</a:t>
            </a:r>
            <a:r>
              <a:rPr lang="en-US" sz="3200" dirty="0">
                <a:latin typeface="Times New Roman"/>
                <a:ea typeface="Times New Roman"/>
                <a:cs typeface="Times New Roman"/>
              </a:rPr>
              <a:t> indefinitely.</a:t>
            </a:r>
            <a:endParaRPr lang="en-AU" sz="2800" dirty="0">
              <a:latin typeface="Calibri"/>
              <a:ea typeface="Calibri"/>
              <a:cs typeface="Times New Roman"/>
            </a:endParaRPr>
          </a:p>
          <a:p>
            <a:pPr algn="just">
              <a:lnSpc>
                <a:spcPct val="200000"/>
              </a:lnSpc>
              <a:spcAft>
                <a:spcPts val="0"/>
              </a:spcAft>
            </a:pPr>
            <a:endParaRPr lang="en-US" sz="3200" i="1" dirty="0" smtClean="0">
              <a:latin typeface="Times New Roman"/>
              <a:ea typeface="Times New Roman"/>
              <a:cs typeface="Times New Roman"/>
            </a:endParaRPr>
          </a:p>
          <a:p>
            <a:pPr algn="just">
              <a:lnSpc>
                <a:spcPct val="200000"/>
              </a:lnSpc>
              <a:spcAft>
                <a:spcPts val="0"/>
              </a:spcAft>
            </a:pPr>
            <a:r>
              <a:rPr lang="en-US" sz="3200" i="1" dirty="0" smtClean="0">
                <a:latin typeface="Times New Roman"/>
                <a:ea typeface="Times New Roman"/>
                <a:cs typeface="Times New Roman"/>
              </a:rPr>
              <a:t>Required</a:t>
            </a:r>
            <a:r>
              <a:rPr lang="en-US" sz="3200" i="1" dirty="0">
                <a:latin typeface="Times New Roman"/>
                <a:ea typeface="Times New Roman"/>
                <a:cs typeface="Times New Roman"/>
              </a:rPr>
              <a:t>:</a:t>
            </a:r>
            <a:endParaRPr lang="en-AU" sz="2800" dirty="0">
              <a:latin typeface="Calibri"/>
              <a:ea typeface="Calibri"/>
              <a:cs typeface="Times New Roman"/>
            </a:endParaRPr>
          </a:p>
          <a:p>
            <a:pPr algn="just">
              <a:lnSpc>
                <a:spcPct val="200000"/>
              </a:lnSpc>
              <a:spcAft>
                <a:spcPts val="0"/>
              </a:spcAft>
            </a:pPr>
            <a:r>
              <a:rPr lang="en-US" sz="3200" dirty="0">
                <a:latin typeface="Times New Roman"/>
                <a:ea typeface="Times New Roman"/>
                <a:cs typeface="Times New Roman"/>
              </a:rPr>
              <a:t>Calculate the market price of a share in </a:t>
            </a:r>
            <a:r>
              <a:rPr lang="en-US" sz="3200" i="1" dirty="0">
                <a:latin typeface="Times New Roman"/>
                <a:ea typeface="Times New Roman"/>
                <a:cs typeface="Times New Roman"/>
              </a:rPr>
              <a:t>Dusty</a:t>
            </a:r>
            <a:r>
              <a:rPr lang="en-US" sz="3200" dirty="0">
                <a:latin typeface="Times New Roman"/>
                <a:ea typeface="Times New Roman"/>
                <a:cs typeface="Times New Roman"/>
              </a:rPr>
              <a:t>, in both (</a:t>
            </a:r>
            <a:r>
              <a:rPr lang="en-US" sz="3200" i="1" dirty="0" err="1">
                <a:latin typeface="Times New Roman"/>
                <a:ea typeface="Times New Roman"/>
                <a:cs typeface="Times New Roman"/>
              </a:rPr>
              <a:t>i</a:t>
            </a:r>
            <a:r>
              <a:rPr lang="en-US" sz="3200" dirty="0">
                <a:latin typeface="Times New Roman"/>
                <a:ea typeface="Times New Roman"/>
                <a:cs typeface="Times New Roman"/>
              </a:rPr>
              <a:t>) nominal and (</a:t>
            </a:r>
            <a:r>
              <a:rPr lang="en-US" sz="3200" i="1" dirty="0">
                <a:latin typeface="Times New Roman"/>
                <a:ea typeface="Times New Roman"/>
                <a:cs typeface="Times New Roman"/>
              </a:rPr>
              <a:t>ii</a:t>
            </a:r>
            <a:r>
              <a:rPr lang="en-US" sz="3200" dirty="0">
                <a:latin typeface="Times New Roman"/>
                <a:ea typeface="Times New Roman"/>
                <a:cs typeface="Times New Roman"/>
              </a:rPr>
              <a:t>) real terms.</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294012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5" end="5"/>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latin typeface="Times New Roman"/>
                <a:ea typeface="Calibri"/>
              </a:rPr>
              <a:t>The provision of equity finance </a:t>
            </a:r>
            <a:endParaRPr lang="en-AU" dirty="0"/>
          </a:p>
        </p:txBody>
      </p:sp>
      <p:sp>
        <p:nvSpPr>
          <p:cNvPr id="3" name="Content Placeholder 2"/>
          <p:cNvSpPr>
            <a:spLocks noGrp="1"/>
          </p:cNvSpPr>
          <p:nvPr>
            <p:ph idx="1"/>
          </p:nvPr>
        </p:nvSpPr>
        <p:spPr>
          <a:xfrm>
            <a:off x="914400" y="1600200"/>
            <a:ext cx="7772400" cy="4755360"/>
          </a:xfrm>
        </p:spPr>
        <p:txBody>
          <a:bodyPr>
            <a:normAutofit/>
          </a:bodyPr>
          <a:lstStyle/>
          <a:p>
            <a:pPr algn="just">
              <a:lnSpc>
                <a:spcPct val="200000"/>
              </a:lnSpc>
              <a:spcAft>
                <a:spcPts val="1000"/>
              </a:spcAft>
            </a:pPr>
            <a:r>
              <a:rPr lang="en-US" sz="2000" dirty="0">
                <a:latin typeface="Times New Roman"/>
                <a:ea typeface="Calibri"/>
                <a:cs typeface="Times New Roman"/>
              </a:rPr>
              <a:t>The initial issue of the firm’s shares is termed an </a:t>
            </a:r>
            <a:r>
              <a:rPr lang="en-US" sz="2000" i="1" dirty="0">
                <a:latin typeface="Times New Roman"/>
                <a:ea typeface="Calibri"/>
                <a:cs typeface="Times New Roman"/>
              </a:rPr>
              <a:t>initial public offering</a:t>
            </a:r>
            <a:r>
              <a:rPr lang="en-US" sz="2000" dirty="0">
                <a:latin typeface="Times New Roman"/>
                <a:ea typeface="Calibri"/>
                <a:cs typeface="Times New Roman"/>
              </a:rPr>
              <a:t>, or, more commonly, an IPO, of the firm’s shares. </a:t>
            </a:r>
            <a:endParaRPr lang="en-US" sz="2000" dirty="0" smtClean="0">
              <a:latin typeface="Times New Roman"/>
              <a:ea typeface="Calibri"/>
              <a:cs typeface="Times New Roman"/>
            </a:endParaRPr>
          </a:p>
          <a:p>
            <a:pPr algn="just">
              <a:lnSpc>
                <a:spcPct val="200000"/>
              </a:lnSpc>
              <a:spcAft>
                <a:spcPts val="1000"/>
              </a:spcAft>
            </a:pPr>
            <a:r>
              <a:rPr lang="en-US" sz="2000" dirty="0" smtClean="0">
                <a:latin typeface="Times New Roman"/>
                <a:ea typeface="Calibri"/>
                <a:cs typeface="Times New Roman"/>
              </a:rPr>
              <a:t>At </a:t>
            </a:r>
            <a:r>
              <a:rPr lang="en-US" sz="2000" dirty="0">
                <a:latin typeface="Times New Roman"/>
                <a:ea typeface="Calibri"/>
                <a:cs typeface="Times New Roman"/>
              </a:rPr>
              <a:t>this stage the firm will have qualified for inclusion of its shares on the stock exchange by meeting the exchange’s criteria. </a:t>
            </a:r>
            <a:endParaRPr lang="en-US" sz="2000" dirty="0" smtClean="0">
              <a:latin typeface="Times New Roman"/>
              <a:ea typeface="Calibri"/>
              <a:cs typeface="Times New Roman"/>
            </a:endParaRPr>
          </a:p>
          <a:p>
            <a:pPr algn="just">
              <a:lnSpc>
                <a:spcPct val="200000"/>
              </a:lnSpc>
              <a:spcAft>
                <a:spcPts val="1000"/>
              </a:spcAft>
            </a:pPr>
            <a:r>
              <a:rPr lang="en-US" sz="2000" dirty="0" smtClean="0">
                <a:latin typeface="Times New Roman"/>
                <a:ea typeface="Calibri"/>
                <a:cs typeface="Times New Roman"/>
              </a:rPr>
              <a:t>For </a:t>
            </a:r>
            <a:r>
              <a:rPr lang="en-US" sz="2000" dirty="0">
                <a:latin typeface="Times New Roman"/>
                <a:ea typeface="Calibri"/>
                <a:cs typeface="Times New Roman"/>
              </a:rPr>
              <a:t>example, the firm will have issued a </a:t>
            </a:r>
            <a:r>
              <a:rPr lang="en-US" sz="2000" i="1" dirty="0">
                <a:latin typeface="Times New Roman"/>
                <a:ea typeface="Calibri"/>
                <a:cs typeface="Times New Roman"/>
              </a:rPr>
              <a:t>prospectus</a:t>
            </a:r>
            <a:r>
              <a:rPr lang="en-US" sz="2000" dirty="0">
                <a:latin typeface="Times New Roman"/>
                <a:ea typeface="Calibri"/>
                <a:cs typeface="Times New Roman"/>
              </a:rPr>
              <a:t> detailing its scope of operations and its assessment of the firm’s potential for success.	</a:t>
            </a:r>
            <a:endParaRPr lang="en-AU" sz="2000" dirty="0">
              <a:latin typeface="Calibri"/>
              <a:ea typeface="Calibri"/>
              <a:cs typeface="Times New Roman"/>
            </a:endParaRPr>
          </a:p>
          <a:p>
            <a:endParaRPr lang="en-AU" sz="2000" dirty="0"/>
          </a:p>
        </p:txBody>
      </p:sp>
    </p:spTree>
    <p:extLst>
      <p:ext uri="{BB962C8B-B14F-4D97-AF65-F5344CB8AC3E}">
        <p14:creationId xmlns:p14="http://schemas.microsoft.com/office/powerpoint/2010/main" val="863544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solidFill>
                  <a:srgbClr val="DBF5F9">
                    <a:satMod val="200000"/>
                  </a:srgbClr>
                </a:solidFill>
              </a:rPr>
              <a:t>Illustrative </a:t>
            </a:r>
            <a:r>
              <a:rPr lang="en-AU" i="1" dirty="0" smtClean="0">
                <a:solidFill>
                  <a:srgbClr val="DBF5F9">
                    <a:satMod val="200000"/>
                  </a:srgbClr>
                </a:solidFill>
              </a:rPr>
              <a:t>Example (</a:t>
            </a:r>
            <a:r>
              <a:rPr lang="en-AU" i="1" dirty="0" err="1" smtClean="0">
                <a:solidFill>
                  <a:srgbClr val="DBF5F9">
                    <a:satMod val="200000"/>
                  </a:srgbClr>
                </a:solidFill>
              </a:rPr>
              <a:t>cont</a:t>
            </a:r>
            <a:r>
              <a:rPr lang="en-AU" i="1" dirty="0" smtClean="0">
                <a:solidFill>
                  <a:srgbClr val="DBF5F9">
                    <a:satMod val="200000"/>
                  </a:srgbClr>
                </a:solidFill>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algn="just">
                  <a:lnSpc>
                    <a:spcPct val="200000"/>
                  </a:lnSpc>
                  <a:spcAft>
                    <a:spcPts val="0"/>
                  </a:spcAft>
                </a:pPr>
                <a:r>
                  <a:rPr lang="en-US" sz="3200" dirty="0">
                    <a:latin typeface="Times New Roman"/>
                    <a:ea typeface="Times New Roman"/>
                    <a:cs typeface="Times New Roman"/>
                  </a:rPr>
                  <a:t>(</a:t>
                </a:r>
                <a:r>
                  <a:rPr lang="en-US" sz="3200" i="1" dirty="0" err="1">
                    <a:effectLst/>
                    <a:latin typeface="Times New Roman"/>
                    <a:ea typeface="Times New Roman"/>
                    <a:cs typeface="Times New Roman"/>
                  </a:rPr>
                  <a:t>i</a:t>
                </a:r>
                <a:r>
                  <a:rPr lang="en-US" sz="3200" dirty="0">
                    <a:effectLst/>
                    <a:latin typeface="Times New Roman"/>
                    <a:ea typeface="Times New Roman"/>
                    <a:cs typeface="Times New Roman"/>
                  </a:rPr>
                  <a:t>) </a:t>
                </a:r>
                <a:r>
                  <a:rPr lang="en-US" sz="3200" i="1" dirty="0">
                    <a:effectLst/>
                    <a:latin typeface="Times New Roman"/>
                    <a:ea typeface="Times New Roman"/>
                    <a:cs typeface="Times New Roman"/>
                  </a:rPr>
                  <a:t>Nominal values</a:t>
                </a:r>
                <a:r>
                  <a:rPr lang="en-US" sz="3200" dirty="0">
                    <a:effectLst/>
                    <a:latin typeface="Times New Roman"/>
                    <a:ea typeface="Times New Roman"/>
                    <a:cs typeface="Times New Roman"/>
                  </a:rPr>
                  <a:t>: We may regard the anticipated dividend at the end of Year 1 as the most recent dividend </a:t>
                </a:r>
                <a:r>
                  <a:rPr lang="en-US" sz="3200" u="sng" dirty="0">
                    <a:effectLst/>
                    <a:latin typeface="Times New Roman"/>
                    <a:ea typeface="Times New Roman"/>
                    <a:cs typeface="Times New Roman"/>
                  </a:rPr>
                  <a:t>($1.50</a:t>
                </a:r>
                <a:r>
                  <a:rPr lang="en-US" sz="3200" dirty="0">
                    <a:effectLst/>
                    <a:latin typeface="Times New Roman"/>
                    <a:ea typeface="Times New Roman"/>
                    <a:cs typeface="Times New Roman"/>
                  </a:rPr>
                  <a:t>) multiplied by the inflation factor (</a:t>
                </a:r>
                <a:r>
                  <a:rPr lang="en-US" sz="3200" u="sng" dirty="0">
                    <a:effectLst/>
                    <a:latin typeface="Times New Roman"/>
                    <a:ea typeface="Times New Roman"/>
                    <a:cs typeface="Times New Roman"/>
                  </a:rPr>
                  <a:t>1.03</a:t>
                </a:r>
                <a:r>
                  <a:rPr lang="en-US" sz="3200" dirty="0">
                    <a:effectLst/>
                    <a:latin typeface="Times New Roman"/>
                    <a:ea typeface="Times New Roman"/>
                    <a:cs typeface="Times New Roman"/>
                  </a:rPr>
                  <a:t>). Hence, with </a:t>
                </a:r>
                <a:r>
                  <a:rPr lang="en-US" sz="3200" dirty="0" err="1">
                    <a:effectLst/>
                    <a:latin typeface="Times New Roman"/>
                    <a:ea typeface="Times New Roman"/>
                    <a:cs typeface="Times New Roman"/>
                  </a:rPr>
                  <a:t>Eqn</a:t>
                </a:r>
                <a:r>
                  <a:rPr lang="en-US" sz="3200" dirty="0">
                    <a:effectLst/>
                    <a:latin typeface="Times New Roman"/>
                    <a:ea typeface="Times New Roman"/>
                    <a:cs typeface="Times New Roman"/>
                  </a:rPr>
                  <a:t> 5.8, we have </a:t>
                </a:r>
                <a:endParaRPr lang="en-AU" sz="2800" dirty="0">
                  <a:effectLst/>
                  <a:latin typeface="Calibri"/>
                  <a:ea typeface="Calibri"/>
                  <a:cs typeface="Times New Roman"/>
                </a:endParaRPr>
              </a:p>
              <a:p>
                <a:pPr algn="just">
                  <a:lnSpc>
                    <a:spcPct val="200000"/>
                  </a:lnSpc>
                  <a:spcAft>
                    <a:spcPts val="0"/>
                  </a:spcAft>
                </a:pPr>
                <a:r>
                  <a:rPr lang="en-US" sz="3200" dirty="0">
                    <a:effectLst/>
                    <a:latin typeface="Times New Roman"/>
                    <a:ea typeface="Times New Roman"/>
                    <a:cs typeface="Times New Roman"/>
                  </a:rPr>
                  <a:t>   </a:t>
                </a:r>
                <a14:m>
                  <m:oMath xmlns:m="http://schemas.openxmlformats.org/officeDocument/2006/math">
                    <m:sSubSup>
                      <m:sSubSupPr>
                        <m:ctrlPr>
                          <a:rPr lang="en-AU" sz="3200" i="1">
                            <a:effectLst/>
                            <a:latin typeface="Cambria Math"/>
                            <a:ea typeface="Times New Roman"/>
                            <a:cs typeface="Times New Roman"/>
                          </a:rPr>
                        </m:ctrlPr>
                      </m:sSubSupPr>
                      <m:e>
                        <m:r>
                          <a:rPr lang="en-US" sz="3200" i="1">
                            <a:effectLst/>
                            <a:latin typeface="Cambria Math"/>
                            <a:ea typeface="Times New Roman"/>
                            <a:cs typeface="Times New Roman"/>
                          </a:rPr>
                          <m:t>                            </m:t>
                        </m:r>
                        <m:r>
                          <a:rPr lang="en-US" sz="3200" i="1">
                            <a:effectLst/>
                            <a:latin typeface="Cambria Math"/>
                            <a:ea typeface="Times New Roman"/>
                            <a:cs typeface="Times New Roman"/>
                          </a:rPr>
                          <m:t>𝑃</m:t>
                        </m:r>
                      </m:e>
                      <m:sub>
                        <m:r>
                          <a:rPr lang="en-US" sz="3200" i="1">
                            <a:effectLst/>
                            <a:latin typeface="Cambria Math"/>
                            <a:ea typeface="Times New Roman"/>
                            <a:cs typeface="Times New Roman"/>
                          </a:rPr>
                          <m:t>0</m:t>
                        </m:r>
                      </m:sub>
                      <m:sup>
                        <m:r>
                          <a:rPr lang="en-US" sz="3200" i="1">
                            <a:effectLst/>
                            <a:latin typeface="Cambria Math"/>
                            <a:ea typeface="Times New Roman"/>
                            <a:cs typeface="Times New Roman"/>
                          </a:rPr>
                          <m:t>𝑒𝑥</m:t>
                        </m:r>
                      </m:sup>
                    </m:sSubSup>
                    <m:r>
                      <a:rPr lang="en-US" sz="3200" i="1">
                        <a:effectLst/>
                        <a:latin typeface="Cambria Math"/>
                        <a:ea typeface="Times New Roman"/>
                        <a:cs typeface="Times New Roman"/>
                      </a:rPr>
                      <m:t>=</m:t>
                    </m:r>
                    <m:f>
                      <m:fPr>
                        <m:ctrlPr>
                          <a:rPr lang="en-AU" sz="3200" i="1">
                            <a:effectLst/>
                            <a:latin typeface="Cambria Math"/>
                            <a:ea typeface="Times New Roman"/>
                            <a:cs typeface="Times New Roman"/>
                          </a:rPr>
                        </m:ctrlPr>
                      </m:fPr>
                      <m:num>
                        <m:r>
                          <a:rPr lang="en-US" sz="3200" i="1">
                            <a:effectLst/>
                            <a:latin typeface="Cambria Math"/>
                            <a:ea typeface="Times New Roman"/>
                            <a:cs typeface="Times New Roman"/>
                          </a:rPr>
                          <m:t>$1.50 </m:t>
                        </m:r>
                        <m:r>
                          <a:rPr lang="en-US" sz="3200" i="1">
                            <a:effectLst/>
                            <a:latin typeface="Cambria Math"/>
                            <a:ea typeface="Times New Roman"/>
                            <a:cs typeface="Times New Roman"/>
                          </a:rPr>
                          <m:t>𝑥</m:t>
                        </m:r>
                        <m:r>
                          <a:rPr lang="en-US" sz="3200" i="1">
                            <a:effectLst/>
                            <a:latin typeface="Cambria Math"/>
                            <a:ea typeface="Times New Roman"/>
                            <a:cs typeface="Times New Roman"/>
                          </a:rPr>
                          <m:t> 1.03</m:t>
                        </m:r>
                      </m:num>
                      <m:den>
                        <m:r>
                          <a:rPr lang="en-US" sz="3200" i="1">
                            <a:effectLst/>
                            <a:latin typeface="Cambria Math"/>
                            <a:ea typeface="Times New Roman"/>
                            <a:cs typeface="Times New Roman"/>
                          </a:rPr>
                          <m:t>0.10−0.03</m:t>
                        </m:r>
                      </m:den>
                    </m:f>
                    <m:r>
                      <a:rPr lang="en-US" sz="3200" i="1">
                        <a:effectLst/>
                        <a:latin typeface="Cambria Math"/>
                        <a:ea typeface="Times New Roman"/>
                        <a:cs typeface="Times New Roman"/>
                      </a:rPr>
                      <m:t> </m:t>
                    </m:r>
                  </m:oMath>
                </a14:m>
                <a:r>
                  <a:rPr lang="en-US" sz="3200" dirty="0">
                    <a:effectLst/>
                    <a:latin typeface="Times New Roman"/>
                    <a:ea typeface="Times New Roman"/>
                    <a:cs typeface="Times New Roman"/>
                  </a:rPr>
                  <a:t> = </a:t>
                </a:r>
                <a:r>
                  <a:rPr lang="en-US" sz="3200" u="sng" dirty="0">
                    <a:effectLst/>
                    <a:latin typeface="Times New Roman"/>
                    <a:ea typeface="Times New Roman"/>
                    <a:cs typeface="Times New Roman"/>
                  </a:rPr>
                  <a:t>$22.07</a:t>
                </a:r>
                <a:r>
                  <a:rPr lang="en-US" sz="3200" dirty="0">
                    <a:effectLst/>
                    <a:latin typeface="Times New Roman"/>
                    <a:ea typeface="Times New Roman"/>
                    <a:cs typeface="Times New Roman"/>
                  </a:rPr>
                  <a:t>,</a:t>
                </a:r>
                <a:endParaRPr lang="en-AU" sz="2800" dirty="0">
                  <a:effectLst/>
                  <a:latin typeface="Calibri"/>
                  <a:ea typeface="Calibri"/>
                  <a:cs typeface="Times New Roman"/>
                </a:endParaRPr>
              </a:p>
              <a:p>
                <a:pPr algn="just">
                  <a:lnSpc>
                    <a:spcPct val="200000"/>
                  </a:lnSpc>
                  <a:spcAft>
                    <a:spcPts val="0"/>
                  </a:spcAft>
                </a:pPr>
                <a:r>
                  <a:rPr lang="en-US" sz="3200" dirty="0">
                    <a:effectLst/>
                    <a:latin typeface="Times New Roman"/>
                    <a:ea typeface="Times New Roman"/>
                    <a:cs typeface="Times New Roman"/>
                  </a:rPr>
                  <a:t>which calculates the value of the share with a </a:t>
                </a:r>
                <a:r>
                  <a:rPr lang="en-US" sz="3200" i="1" dirty="0">
                    <a:effectLst/>
                    <a:latin typeface="Times New Roman"/>
                    <a:ea typeface="Times New Roman"/>
                    <a:cs typeface="Times New Roman"/>
                  </a:rPr>
                  <a:t>nominal</a:t>
                </a:r>
                <a:r>
                  <a:rPr lang="en-US" sz="3200" dirty="0">
                    <a:effectLst/>
                    <a:latin typeface="Times New Roman"/>
                    <a:ea typeface="Times New Roman"/>
                    <a:cs typeface="Times New Roman"/>
                  </a:rPr>
                  <a:t> growth rate (3.0%) allowing for growth at the inflation rate (3.0%).</a:t>
                </a:r>
                <a:endParaRPr lang="en-AU" sz="28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1020"/>
                </a:stretch>
              </a:blipFill>
            </p:spPr>
            <p:txBody>
              <a:bodyPr/>
              <a:lstStyle/>
              <a:p>
                <a:r>
                  <a:rPr lang="en-AU">
                    <a:noFill/>
                  </a:rPr>
                  <a:t> </a:t>
                </a:r>
              </a:p>
            </p:txBody>
          </p:sp>
        </mc:Fallback>
      </mc:AlternateContent>
    </p:spTree>
    <p:extLst>
      <p:ext uri="{BB962C8B-B14F-4D97-AF65-F5344CB8AC3E}">
        <p14:creationId xmlns:p14="http://schemas.microsoft.com/office/powerpoint/2010/main" val="66207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solidFill>
                  <a:srgbClr val="DBF5F9">
                    <a:satMod val="200000"/>
                  </a:srgbClr>
                </a:solidFill>
              </a:rPr>
              <a:t>Illustrative Example (</a:t>
            </a:r>
            <a:r>
              <a:rPr lang="en-AU" i="1" dirty="0" err="1">
                <a:solidFill>
                  <a:srgbClr val="DBF5F9">
                    <a:satMod val="200000"/>
                  </a:srgbClr>
                </a:solidFill>
              </a:rPr>
              <a:t>cont</a:t>
            </a:r>
            <a:r>
              <a:rPr lang="en-AU" i="1" dirty="0">
                <a:solidFill>
                  <a:srgbClr val="DBF5F9">
                    <a:satMod val="200000"/>
                  </a:srgbClr>
                </a:solidFill>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371600"/>
                <a:ext cx="7772400" cy="4983960"/>
              </a:xfrm>
            </p:spPr>
            <p:txBody>
              <a:bodyPr>
                <a:normAutofit fontScale="40000" lnSpcReduction="20000"/>
              </a:bodyPr>
              <a:lstStyle/>
              <a:p>
                <a:pPr algn="just">
                  <a:lnSpc>
                    <a:spcPct val="200000"/>
                  </a:lnSpc>
                  <a:spcAft>
                    <a:spcPts val="0"/>
                  </a:spcAft>
                </a:pPr>
                <a:r>
                  <a:rPr lang="en-US" sz="4500" i="1" dirty="0" smtClean="0">
                    <a:latin typeface="Times New Roman"/>
                    <a:ea typeface="Times New Roman"/>
                    <a:cs typeface="Times New Roman"/>
                  </a:rPr>
                  <a:t>(ii</a:t>
                </a:r>
                <a:r>
                  <a:rPr lang="en-US" sz="4500" dirty="0">
                    <a:effectLst/>
                    <a:latin typeface="Times New Roman"/>
                    <a:ea typeface="Times New Roman"/>
                    <a:cs typeface="Times New Roman"/>
                  </a:rPr>
                  <a:t>)</a:t>
                </a:r>
                <a:r>
                  <a:rPr lang="en-US" sz="4500" i="1" dirty="0">
                    <a:effectLst/>
                    <a:latin typeface="Times New Roman"/>
                    <a:ea typeface="Times New Roman"/>
                    <a:cs typeface="Times New Roman"/>
                  </a:rPr>
                  <a:t> Real values</a:t>
                </a:r>
                <a:r>
                  <a:rPr lang="en-US" sz="4500" dirty="0">
                    <a:effectLst/>
                    <a:latin typeface="Times New Roman"/>
                    <a:ea typeface="Times New Roman"/>
                    <a:cs typeface="Times New Roman"/>
                  </a:rPr>
                  <a:t>: Alternatively, with </a:t>
                </a:r>
                <a:r>
                  <a:rPr lang="en-US" sz="4500" dirty="0" err="1">
                    <a:effectLst/>
                    <a:latin typeface="Times New Roman"/>
                    <a:ea typeface="Times New Roman"/>
                    <a:cs typeface="Times New Roman"/>
                  </a:rPr>
                  <a:t>Eqn</a:t>
                </a:r>
                <a:r>
                  <a:rPr lang="en-US" sz="4500" dirty="0">
                    <a:effectLst/>
                    <a:latin typeface="Times New Roman"/>
                    <a:ea typeface="Times New Roman"/>
                    <a:cs typeface="Times New Roman"/>
                  </a:rPr>
                  <a:t> 3.12, we can say:</a:t>
                </a:r>
                <a:endParaRPr lang="en-AU" sz="4500" dirty="0">
                  <a:effectLst/>
                  <a:latin typeface="Calibri"/>
                  <a:ea typeface="Calibri"/>
                  <a:cs typeface="Times New Roman"/>
                </a:endParaRPr>
              </a:p>
              <a:p>
                <a:pPr algn="just">
                  <a:lnSpc>
                    <a:spcPct val="200000"/>
                  </a:lnSpc>
                  <a:spcAft>
                    <a:spcPts val="0"/>
                  </a:spcAft>
                </a:pPr>
                <a:r>
                  <a:rPr lang="en-US" sz="3200" dirty="0">
                    <a:effectLst/>
                    <a:latin typeface="Times New Roman"/>
                    <a:ea typeface="Times New Roman"/>
                    <a:cs typeface="Times New Roman"/>
                  </a:rPr>
                  <a:t>                     </a:t>
                </a:r>
                <a14:m>
                  <m:oMath xmlns:m="http://schemas.openxmlformats.org/officeDocument/2006/math">
                    <m:r>
                      <m:rPr>
                        <m:sty m:val="p"/>
                      </m:rPr>
                      <a:rPr lang="en-US" sz="4200">
                        <a:effectLst/>
                        <a:latin typeface="Cambria Math"/>
                        <a:ea typeface="Times New Roman"/>
                        <a:cs typeface="Times New Roman"/>
                      </a:rPr>
                      <m:t>real</m:t>
                    </m:r>
                    <m:r>
                      <a:rPr lang="en-US" sz="4200">
                        <a:effectLst/>
                        <a:latin typeface="Cambria Math"/>
                        <a:ea typeface="Times New Roman"/>
                        <a:cs typeface="Times New Roman"/>
                      </a:rPr>
                      <m:t> </m:t>
                    </m:r>
                    <m:r>
                      <m:rPr>
                        <m:sty m:val="p"/>
                      </m:rPr>
                      <a:rPr lang="en-US" sz="4200">
                        <a:effectLst/>
                        <a:latin typeface="Cambria Math"/>
                        <a:ea typeface="Times New Roman"/>
                        <a:cs typeface="Times New Roman"/>
                      </a:rPr>
                      <m:t>rate</m:t>
                    </m:r>
                    <m:r>
                      <a:rPr lang="en-US" sz="4200">
                        <a:effectLst/>
                        <a:latin typeface="Cambria Math"/>
                        <a:ea typeface="Times New Roman"/>
                        <a:cs typeface="Times New Roman"/>
                      </a:rPr>
                      <m:t> </m:t>
                    </m:r>
                    <m:r>
                      <m:rPr>
                        <m:sty m:val="p"/>
                      </m:rPr>
                      <a:rPr lang="en-US" sz="4200">
                        <a:effectLst/>
                        <a:latin typeface="Cambria Math"/>
                        <a:ea typeface="Times New Roman"/>
                        <a:cs typeface="Times New Roman"/>
                      </a:rPr>
                      <m:t>of</m:t>
                    </m:r>
                    <m:r>
                      <a:rPr lang="en-US" sz="4200">
                        <a:effectLst/>
                        <a:latin typeface="Cambria Math"/>
                        <a:ea typeface="Times New Roman"/>
                        <a:cs typeface="Times New Roman"/>
                      </a:rPr>
                      <m:t> </m:t>
                    </m:r>
                    <m:r>
                      <m:rPr>
                        <m:sty m:val="p"/>
                      </m:rPr>
                      <a:rPr lang="en-US" sz="4200">
                        <a:effectLst/>
                        <a:latin typeface="Cambria Math"/>
                        <a:ea typeface="Times New Roman"/>
                        <a:cs typeface="Times New Roman"/>
                      </a:rPr>
                      <m:t>return</m:t>
                    </m:r>
                    <m:r>
                      <a:rPr lang="en-US" sz="4200">
                        <a:effectLst/>
                        <a:latin typeface="Cambria Math"/>
                        <a:ea typeface="Times New Roman"/>
                        <a:cs typeface="Times New Roman"/>
                      </a:rPr>
                      <m:t>= </m:t>
                    </m:r>
                    <m:f>
                      <m:fPr>
                        <m:ctrlPr>
                          <a:rPr lang="en-AU" sz="4200" i="1">
                            <a:effectLst/>
                            <a:latin typeface="Cambria Math"/>
                            <a:ea typeface="Times New Roman"/>
                            <a:cs typeface="Times New Roman"/>
                          </a:rPr>
                        </m:ctrlPr>
                      </m:fPr>
                      <m:num>
                        <m:r>
                          <a:rPr lang="en-US" sz="4200">
                            <a:effectLst/>
                            <a:latin typeface="Cambria Math"/>
                            <a:ea typeface="Times New Roman"/>
                            <a:cs typeface="Times New Roman"/>
                          </a:rPr>
                          <m:t>1+</m:t>
                        </m:r>
                        <m:r>
                          <m:rPr>
                            <m:sty m:val="p"/>
                          </m:rPr>
                          <a:rPr lang="en-US" sz="4200">
                            <a:effectLst/>
                            <a:latin typeface="Cambria Math"/>
                            <a:ea typeface="Times New Roman"/>
                            <a:cs typeface="Times New Roman"/>
                          </a:rPr>
                          <m:t>nominal</m:t>
                        </m:r>
                        <m:r>
                          <a:rPr lang="en-US" sz="4200">
                            <a:effectLst/>
                            <a:latin typeface="Cambria Math"/>
                            <a:ea typeface="Times New Roman"/>
                            <a:cs typeface="Times New Roman"/>
                          </a:rPr>
                          <m:t>  </m:t>
                        </m:r>
                        <m:r>
                          <m:rPr>
                            <m:sty m:val="p"/>
                          </m:rPr>
                          <a:rPr lang="en-US" sz="4200">
                            <a:effectLst/>
                            <a:latin typeface="Cambria Math"/>
                            <a:ea typeface="Times New Roman"/>
                            <a:cs typeface="Times New Roman"/>
                          </a:rPr>
                          <m:t>rate</m:t>
                        </m:r>
                        <m:r>
                          <a:rPr lang="en-US" sz="4200">
                            <a:effectLst/>
                            <a:latin typeface="Cambria Math"/>
                            <a:ea typeface="Times New Roman"/>
                            <a:cs typeface="Times New Roman"/>
                          </a:rPr>
                          <m:t> </m:t>
                        </m:r>
                        <m:r>
                          <m:rPr>
                            <m:sty m:val="p"/>
                          </m:rPr>
                          <a:rPr lang="en-US" sz="4200">
                            <a:effectLst/>
                            <a:latin typeface="Cambria Math"/>
                            <a:ea typeface="Times New Roman"/>
                            <a:cs typeface="Times New Roman"/>
                          </a:rPr>
                          <m:t>of</m:t>
                        </m:r>
                        <m:r>
                          <a:rPr lang="en-US" sz="4200">
                            <a:effectLst/>
                            <a:latin typeface="Cambria Math"/>
                            <a:ea typeface="Times New Roman"/>
                            <a:cs typeface="Times New Roman"/>
                          </a:rPr>
                          <m:t> </m:t>
                        </m:r>
                        <m:r>
                          <m:rPr>
                            <m:sty m:val="p"/>
                          </m:rPr>
                          <a:rPr lang="en-US" sz="4200">
                            <a:effectLst/>
                            <a:latin typeface="Cambria Math"/>
                            <a:ea typeface="Times New Roman"/>
                            <a:cs typeface="Times New Roman"/>
                          </a:rPr>
                          <m:t>return</m:t>
                        </m:r>
                        <m:r>
                          <a:rPr lang="en-US" sz="4200">
                            <a:effectLst/>
                            <a:latin typeface="Cambria Math"/>
                            <a:ea typeface="Times New Roman"/>
                            <a:cs typeface="Times New Roman"/>
                          </a:rPr>
                          <m:t> </m:t>
                        </m:r>
                      </m:num>
                      <m:den>
                        <m:r>
                          <a:rPr lang="en-US" sz="4200">
                            <a:effectLst/>
                            <a:latin typeface="Cambria Math"/>
                            <a:ea typeface="Times New Roman"/>
                            <a:cs typeface="Times New Roman"/>
                          </a:rPr>
                          <m:t>1+ </m:t>
                        </m:r>
                        <m:r>
                          <m:rPr>
                            <m:sty m:val="p"/>
                          </m:rPr>
                          <a:rPr lang="en-US" sz="4200">
                            <a:effectLst/>
                            <a:latin typeface="Cambria Math"/>
                            <a:ea typeface="Times New Roman"/>
                            <a:cs typeface="Times New Roman"/>
                          </a:rPr>
                          <m:t>inflation</m:t>
                        </m:r>
                        <m:r>
                          <a:rPr lang="en-US" sz="4200">
                            <a:effectLst/>
                            <a:latin typeface="Cambria Math"/>
                            <a:ea typeface="Times New Roman"/>
                            <a:cs typeface="Times New Roman"/>
                          </a:rPr>
                          <m:t> </m:t>
                        </m:r>
                        <m:r>
                          <m:rPr>
                            <m:sty m:val="p"/>
                          </m:rPr>
                          <a:rPr lang="en-US" sz="4200">
                            <a:effectLst/>
                            <a:latin typeface="Cambria Math"/>
                            <a:ea typeface="Times New Roman"/>
                            <a:cs typeface="Times New Roman"/>
                          </a:rPr>
                          <m:t>rate</m:t>
                        </m:r>
                      </m:den>
                    </m:f>
                    <m:r>
                      <a:rPr lang="en-US" sz="4200" i="1">
                        <a:effectLst/>
                        <a:latin typeface="Cambria Math"/>
                        <a:ea typeface="Times New Roman"/>
                        <a:cs typeface="Times New Roman"/>
                      </a:rPr>
                      <m:t>  −  1</m:t>
                    </m:r>
                  </m:oMath>
                </a14:m>
                <a:r>
                  <a:rPr lang="en-US" sz="3200" dirty="0">
                    <a:effectLst/>
                    <a:latin typeface="Times New Roman"/>
                    <a:ea typeface="Times New Roman"/>
                    <a:cs typeface="Times New Roman"/>
                  </a:rPr>
                  <a:t>,                             </a:t>
                </a:r>
                <a:endParaRPr lang="en-AU" sz="2800" dirty="0">
                  <a:effectLst/>
                  <a:latin typeface="Calibri"/>
                  <a:ea typeface="Calibri"/>
                  <a:cs typeface="Times New Roman"/>
                </a:endParaRPr>
              </a:p>
              <a:p>
                <a:pPr algn="just">
                  <a:lnSpc>
                    <a:spcPct val="200000"/>
                  </a:lnSpc>
                  <a:spcAft>
                    <a:spcPts val="0"/>
                  </a:spcAft>
                </a:pPr>
                <a:r>
                  <a:rPr lang="en-US" sz="4000" dirty="0">
                    <a:effectLst/>
                    <a:latin typeface="Times New Roman"/>
                    <a:ea typeface="Times New Roman"/>
                    <a:cs typeface="Times New Roman"/>
                  </a:rPr>
                  <a:t>so that </a:t>
                </a:r>
                <a:r>
                  <a:rPr lang="en-US" sz="4000" i="1" dirty="0" err="1">
                    <a:effectLst/>
                    <a:latin typeface="Times New Roman"/>
                    <a:ea typeface="Times New Roman"/>
                    <a:cs typeface="Times New Roman"/>
                  </a:rPr>
                  <a:t>Dusty’s</a:t>
                </a:r>
                <a:r>
                  <a:rPr lang="en-US" sz="4000" dirty="0">
                    <a:effectLst/>
                    <a:latin typeface="Times New Roman"/>
                    <a:ea typeface="Times New Roman"/>
                    <a:cs typeface="Times New Roman"/>
                  </a:rPr>
                  <a:t> real rate of return </a:t>
                </a:r>
                <a14:m>
                  <m:oMath xmlns:m="http://schemas.openxmlformats.org/officeDocument/2006/math">
                    <m:r>
                      <a:rPr lang="en-US" sz="4000">
                        <a:effectLst/>
                        <a:latin typeface="Cambria Math"/>
                        <a:ea typeface="Times New Roman"/>
                        <a:cs typeface="Times New Roman"/>
                      </a:rPr>
                      <m:t>= </m:t>
                    </m:r>
                    <m:f>
                      <m:fPr>
                        <m:ctrlPr>
                          <a:rPr lang="en-AU" sz="4000" i="1">
                            <a:effectLst/>
                            <a:latin typeface="Cambria Math"/>
                            <a:ea typeface="Times New Roman"/>
                            <a:cs typeface="Times New Roman"/>
                          </a:rPr>
                        </m:ctrlPr>
                      </m:fPr>
                      <m:num>
                        <m:r>
                          <a:rPr lang="en-US" sz="4000">
                            <a:effectLst/>
                            <a:latin typeface="Cambria Math"/>
                            <a:ea typeface="Times New Roman"/>
                            <a:cs typeface="Times New Roman"/>
                          </a:rPr>
                          <m:t>1.10 </m:t>
                        </m:r>
                      </m:num>
                      <m:den>
                        <m:r>
                          <a:rPr lang="en-US" sz="4000">
                            <a:effectLst/>
                            <a:latin typeface="Cambria Math"/>
                            <a:ea typeface="Times New Roman"/>
                            <a:cs typeface="Times New Roman"/>
                          </a:rPr>
                          <m:t>1.03</m:t>
                        </m:r>
                      </m:den>
                    </m:f>
                    <m:r>
                      <a:rPr lang="en-US" sz="4000" i="1">
                        <a:effectLst/>
                        <a:latin typeface="Cambria Math"/>
                        <a:ea typeface="Times New Roman"/>
                        <a:cs typeface="Times New Roman"/>
                      </a:rPr>
                      <m:t>  −  1</m:t>
                    </m:r>
                  </m:oMath>
                </a14:m>
                <a:r>
                  <a:rPr lang="en-US" sz="4000" dirty="0">
                    <a:effectLst/>
                    <a:latin typeface="Times New Roman"/>
                    <a:ea typeface="Times New Roman"/>
                    <a:cs typeface="Times New Roman"/>
                  </a:rPr>
                  <a:t> = 6.8%. </a:t>
                </a:r>
                <a:endParaRPr lang="en-US" sz="4000" dirty="0" smtClean="0">
                  <a:effectLst/>
                  <a:latin typeface="Times New Roman"/>
                  <a:ea typeface="Times New Roman"/>
                  <a:cs typeface="Times New Roman"/>
                </a:endParaRPr>
              </a:p>
              <a:p>
                <a:pPr algn="just">
                  <a:lnSpc>
                    <a:spcPct val="200000"/>
                  </a:lnSpc>
                  <a:spcAft>
                    <a:spcPts val="0"/>
                  </a:spcAft>
                </a:pPr>
                <a:r>
                  <a:rPr lang="en-US" sz="4000" dirty="0" smtClean="0">
                    <a:effectLst/>
                    <a:latin typeface="Times New Roman"/>
                    <a:ea typeface="Times New Roman"/>
                    <a:cs typeface="Times New Roman"/>
                  </a:rPr>
                  <a:t>With </a:t>
                </a:r>
                <a:r>
                  <a:rPr lang="en-US" sz="4000" dirty="0" err="1">
                    <a:effectLst/>
                    <a:latin typeface="Times New Roman"/>
                    <a:ea typeface="Times New Roman"/>
                    <a:cs typeface="Times New Roman"/>
                  </a:rPr>
                  <a:t>Eqn</a:t>
                </a:r>
                <a:r>
                  <a:rPr lang="en-US" sz="4000" dirty="0">
                    <a:effectLst/>
                    <a:latin typeface="Times New Roman"/>
                    <a:ea typeface="Times New Roman"/>
                    <a:cs typeface="Times New Roman"/>
                  </a:rPr>
                  <a:t> 5.9, we then have:</a:t>
                </a:r>
                <a:endParaRPr lang="en-AU" sz="4000" dirty="0">
                  <a:effectLst/>
                  <a:latin typeface="Calibri"/>
                  <a:ea typeface="Calibri"/>
                  <a:cs typeface="Times New Roman"/>
                </a:endParaRPr>
              </a:p>
              <a:p>
                <a:pPr algn="just">
                  <a:lnSpc>
                    <a:spcPct val="200000"/>
                  </a:lnSpc>
                  <a:spcAft>
                    <a:spcPts val="0"/>
                  </a:spcAft>
                </a:pPr>
                <a14:m>
                  <m:oMath xmlns:m="http://schemas.openxmlformats.org/officeDocument/2006/math">
                    <m:r>
                      <a:rPr lang="en-US" sz="4500" i="1">
                        <a:effectLst/>
                        <a:latin typeface="Cambria Math"/>
                        <a:ea typeface="Times New Roman"/>
                        <a:cs typeface="Times New Roman"/>
                      </a:rPr>
                      <m:t>              </m:t>
                    </m:r>
                    <m:sSubSup>
                      <m:sSubSupPr>
                        <m:ctrlPr>
                          <a:rPr lang="en-AU" sz="4500" i="1">
                            <a:effectLst/>
                            <a:latin typeface="Cambria Math"/>
                            <a:ea typeface="Times New Roman"/>
                            <a:cs typeface="Times New Roman"/>
                          </a:rPr>
                        </m:ctrlPr>
                      </m:sSubSupPr>
                      <m:e>
                        <m:r>
                          <a:rPr lang="en-US" sz="4500" i="1">
                            <a:effectLst/>
                            <a:latin typeface="Cambria Math"/>
                            <a:ea typeface="Times New Roman"/>
                            <a:cs typeface="Times New Roman"/>
                          </a:rPr>
                          <m:t>                                    </m:t>
                        </m:r>
                        <m:r>
                          <a:rPr lang="en-US" sz="4500" i="1">
                            <a:effectLst/>
                            <a:latin typeface="Cambria Math"/>
                            <a:ea typeface="Times New Roman"/>
                            <a:cs typeface="Times New Roman"/>
                          </a:rPr>
                          <m:t>𝑃</m:t>
                        </m:r>
                      </m:e>
                      <m:sub>
                        <m:r>
                          <a:rPr lang="en-US" sz="4500" i="1">
                            <a:effectLst/>
                            <a:latin typeface="Cambria Math"/>
                            <a:ea typeface="Times New Roman"/>
                            <a:cs typeface="Times New Roman"/>
                          </a:rPr>
                          <m:t>0</m:t>
                        </m:r>
                      </m:sub>
                      <m:sup>
                        <m:r>
                          <a:rPr lang="en-US" sz="4500" i="1">
                            <a:effectLst/>
                            <a:latin typeface="Cambria Math"/>
                            <a:ea typeface="Times New Roman"/>
                            <a:cs typeface="Times New Roman"/>
                          </a:rPr>
                          <m:t>𝑒𝑥</m:t>
                        </m:r>
                      </m:sup>
                    </m:sSubSup>
                    <m:r>
                      <a:rPr lang="en-US" sz="4500" i="1">
                        <a:effectLst/>
                        <a:latin typeface="Cambria Math"/>
                        <a:ea typeface="Times New Roman"/>
                        <a:cs typeface="Times New Roman"/>
                      </a:rPr>
                      <m:t>=</m:t>
                    </m:r>
                    <m:f>
                      <m:fPr>
                        <m:ctrlPr>
                          <a:rPr lang="en-AU" sz="4500" i="1">
                            <a:effectLst/>
                            <a:latin typeface="Cambria Math"/>
                            <a:ea typeface="Times New Roman"/>
                            <a:cs typeface="Times New Roman"/>
                          </a:rPr>
                        </m:ctrlPr>
                      </m:fPr>
                      <m:num>
                        <m:r>
                          <a:rPr lang="en-US" sz="4500" i="1">
                            <a:effectLst/>
                            <a:latin typeface="Cambria Math"/>
                            <a:ea typeface="Times New Roman"/>
                            <a:cs typeface="Times New Roman"/>
                          </a:rPr>
                          <m:t>$1.50 </m:t>
                        </m:r>
                      </m:num>
                      <m:den>
                        <m:r>
                          <a:rPr lang="en-US" sz="4500" i="1">
                            <a:effectLst/>
                            <a:latin typeface="Cambria Math"/>
                            <a:ea typeface="Times New Roman"/>
                            <a:cs typeface="Times New Roman"/>
                          </a:rPr>
                          <m:t>0.068</m:t>
                        </m:r>
                      </m:den>
                    </m:f>
                    <m:r>
                      <a:rPr lang="en-US" sz="4500" i="1">
                        <a:effectLst/>
                        <a:latin typeface="Cambria Math"/>
                        <a:ea typeface="Times New Roman"/>
                        <a:cs typeface="Times New Roman"/>
                      </a:rPr>
                      <m:t>   </m:t>
                    </m:r>
                  </m:oMath>
                </a14:m>
                <a:r>
                  <a:rPr lang="en-US" sz="4500" dirty="0">
                    <a:effectLst/>
                    <a:latin typeface="Times New Roman"/>
                    <a:ea typeface="Times New Roman"/>
                    <a:cs typeface="Times New Roman"/>
                  </a:rPr>
                  <a:t>=  </a:t>
                </a:r>
                <a:r>
                  <a:rPr lang="en-US" sz="4500" u="sng" dirty="0">
                    <a:effectLst/>
                    <a:latin typeface="Times New Roman"/>
                    <a:ea typeface="Times New Roman"/>
                    <a:cs typeface="Times New Roman"/>
                  </a:rPr>
                  <a:t>$22.07</a:t>
                </a:r>
                <a:r>
                  <a:rPr lang="en-US" sz="4500" dirty="0">
                    <a:effectLst/>
                    <a:latin typeface="Times New Roman"/>
                    <a:ea typeface="Times New Roman"/>
                    <a:cs typeface="Times New Roman"/>
                  </a:rPr>
                  <a:t>,</a:t>
                </a:r>
                <a:endParaRPr lang="en-AU" sz="4500" dirty="0">
                  <a:effectLst/>
                  <a:latin typeface="Calibri"/>
                  <a:ea typeface="Calibri"/>
                  <a:cs typeface="Times New Roman"/>
                </a:endParaRPr>
              </a:p>
              <a:p>
                <a:pPr algn="just">
                  <a:lnSpc>
                    <a:spcPct val="200000"/>
                  </a:lnSpc>
                  <a:spcAft>
                    <a:spcPts val="0"/>
                  </a:spcAft>
                </a:pPr>
                <a:r>
                  <a:rPr lang="en-US" sz="4000" dirty="0">
                    <a:effectLst/>
                    <a:latin typeface="Times New Roman"/>
                    <a:ea typeface="Times New Roman"/>
                    <a:cs typeface="Times New Roman"/>
                  </a:rPr>
                  <a:t>where we observe that the </a:t>
                </a:r>
                <a:r>
                  <a:rPr lang="en-US" sz="4000" i="1" dirty="0">
                    <a:effectLst/>
                    <a:latin typeface="Times New Roman"/>
                    <a:ea typeface="Times New Roman"/>
                    <a:cs typeface="Times New Roman"/>
                  </a:rPr>
                  <a:t>real</a:t>
                </a:r>
                <a:r>
                  <a:rPr lang="en-US" sz="4000" dirty="0">
                    <a:effectLst/>
                    <a:latin typeface="Times New Roman"/>
                    <a:ea typeface="Times New Roman"/>
                    <a:cs typeface="Times New Roman"/>
                  </a:rPr>
                  <a:t> dividend as a perpetuity is discounted with a </a:t>
                </a:r>
                <a:r>
                  <a:rPr lang="en-US" sz="4000" i="1" dirty="0">
                    <a:effectLst/>
                    <a:latin typeface="Times New Roman"/>
                    <a:ea typeface="Times New Roman"/>
                    <a:cs typeface="Times New Roman"/>
                  </a:rPr>
                  <a:t>real</a:t>
                </a:r>
                <a:r>
                  <a:rPr lang="en-US" sz="4000" dirty="0">
                    <a:effectLst/>
                    <a:latin typeface="Times New Roman"/>
                    <a:ea typeface="Times New Roman"/>
                    <a:cs typeface="Times New Roman"/>
                  </a:rPr>
                  <a:t> discount rate (determined from </a:t>
                </a:r>
                <a:r>
                  <a:rPr lang="en-US" sz="4000" dirty="0" err="1">
                    <a:effectLst/>
                    <a:latin typeface="Times New Roman"/>
                    <a:ea typeface="Times New Roman"/>
                    <a:cs typeface="Times New Roman"/>
                  </a:rPr>
                  <a:t>Eqn</a:t>
                </a:r>
                <a:r>
                  <a:rPr lang="en-US" sz="4000" dirty="0">
                    <a:effectLst/>
                    <a:latin typeface="Times New Roman"/>
                    <a:ea typeface="Times New Roman"/>
                    <a:cs typeface="Times New Roman"/>
                  </a:rPr>
                  <a:t> 3.12), which delivers the </a:t>
                </a:r>
                <a:r>
                  <a:rPr lang="en-US" sz="4000" u="sng" dirty="0">
                    <a:effectLst/>
                    <a:latin typeface="Times New Roman"/>
                    <a:ea typeface="Times New Roman"/>
                    <a:cs typeface="Times New Roman"/>
                  </a:rPr>
                  <a:t>identical</a:t>
                </a:r>
                <a:r>
                  <a:rPr lang="en-US" sz="4000" dirty="0">
                    <a:effectLst/>
                    <a:latin typeface="Times New Roman"/>
                    <a:ea typeface="Times New Roman"/>
                    <a:cs typeface="Times New Roman"/>
                  </a:rPr>
                  <a:t> price as calculated with </a:t>
                </a:r>
                <a:r>
                  <a:rPr lang="en-US" sz="4000" dirty="0" smtClean="0">
                    <a:effectLst/>
                    <a:latin typeface="Times New Roman"/>
                    <a:ea typeface="Times New Roman"/>
                    <a:cs typeface="Times New Roman"/>
                  </a:rPr>
                  <a:t>a nominal return </a:t>
                </a:r>
                <a:r>
                  <a:rPr lang="en-US" sz="4000" dirty="0">
                    <a:effectLst/>
                    <a:latin typeface="Times New Roman"/>
                    <a:ea typeface="Times New Roman"/>
                    <a:cs typeface="Times New Roman"/>
                  </a:rPr>
                  <a:t>in </a:t>
                </a:r>
                <a:r>
                  <a:rPr lang="en-US" sz="4000" dirty="0" smtClean="0">
                    <a:effectLst/>
                    <a:latin typeface="Times New Roman"/>
                    <a:ea typeface="Times New Roman"/>
                    <a:cs typeface="Times New Roman"/>
                  </a:rPr>
                  <a:t>the previous slide.</a:t>
                </a:r>
                <a:endParaRPr lang="en-AU" sz="4000" dirty="0">
                  <a:effectLst/>
                  <a:latin typeface="Calibri"/>
                  <a:ea typeface="Calibri"/>
                  <a:cs typeface="Times New Roman"/>
                </a:endParaRPr>
              </a:p>
              <a:p>
                <a:endParaRPr lang="en-AU"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371600"/>
                <a:ext cx="7772400" cy="4983960"/>
              </a:xfrm>
              <a:blipFill rotWithShape="1">
                <a:blip r:embed="rId2"/>
                <a:stretch>
                  <a:fillRect r="-392"/>
                </a:stretch>
              </a:blipFill>
            </p:spPr>
            <p:txBody>
              <a:bodyPr/>
              <a:lstStyle/>
              <a:p>
                <a:r>
                  <a:rPr lang="en-AU">
                    <a:noFill/>
                  </a:rPr>
                  <a:t> </a:t>
                </a:r>
              </a:p>
            </p:txBody>
          </p:sp>
        </mc:Fallback>
      </mc:AlternateContent>
    </p:spTree>
    <p:extLst>
      <p:ext uri="{BB962C8B-B14F-4D97-AF65-F5344CB8AC3E}">
        <p14:creationId xmlns:p14="http://schemas.microsoft.com/office/powerpoint/2010/main" val="152323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6" presetClass="entr" presetSubtype="16"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Break time</a:t>
            </a:r>
            <a:endParaRPr lang="en-AU"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784350"/>
            <a:ext cx="6096000" cy="4572000"/>
          </a:xfrm>
        </p:spPr>
      </p:pic>
    </p:spTree>
    <p:extLst>
      <p:ext uri="{BB962C8B-B14F-4D97-AF65-F5344CB8AC3E}">
        <p14:creationId xmlns:p14="http://schemas.microsoft.com/office/powerpoint/2010/main" val="36568623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Times New Roman"/>
                <a:ea typeface="Times New Roman"/>
              </a:rPr>
              <a:t>Motivation for dividends</a:t>
            </a:r>
            <a:endParaRPr lang="en-AU" dirty="0"/>
          </a:p>
        </p:txBody>
      </p:sp>
      <p:sp>
        <p:nvSpPr>
          <p:cNvPr id="3" name="Content Placeholder 2"/>
          <p:cNvSpPr>
            <a:spLocks noGrp="1"/>
          </p:cNvSpPr>
          <p:nvPr>
            <p:ph idx="1"/>
          </p:nvPr>
        </p:nvSpPr>
        <p:spPr/>
        <p:txBody>
          <a:bodyPr>
            <a:normAutofit fontScale="92500" lnSpcReduction="10000"/>
          </a:bodyPr>
          <a:lstStyle/>
          <a:p>
            <a:r>
              <a:rPr lang="en-US" sz="3200" dirty="0">
                <a:latin typeface="Times New Roman"/>
                <a:ea typeface="Times New Roman"/>
              </a:rPr>
              <a:t>Consider the following annual dividends paid by Firm “A” and Firm “B” over the </a:t>
            </a:r>
            <a:r>
              <a:rPr lang="en-US" sz="3200" dirty="0" smtClean="0">
                <a:latin typeface="Times New Roman"/>
                <a:ea typeface="Times New Roman"/>
              </a:rPr>
              <a:t>last </a:t>
            </a:r>
            <a:r>
              <a:rPr lang="en-US" sz="3200" dirty="0">
                <a:latin typeface="Times New Roman"/>
                <a:ea typeface="Times New Roman"/>
              </a:rPr>
              <a:t>5 </a:t>
            </a:r>
            <a:r>
              <a:rPr lang="en-US" sz="3200" dirty="0" smtClean="0">
                <a:latin typeface="Times New Roman"/>
                <a:ea typeface="Times New Roman"/>
              </a:rPr>
              <a:t>years:</a:t>
            </a:r>
          </a:p>
          <a:p>
            <a:endParaRPr lang="en-US" sz="3200" dirty="0" smtClean="0">
              <a:latin typeface="Times New Roman"/>
              <a:ea typeface="Times New Roman"/>
            </a:endParaRPr>
          </a:p>
          <a:p>
            <a:r>
              <a:rPr lang="en-AU" sz="2600" dirty="0" smtClean="0">
                <a:latin typeface="Times New Roman"/>
                <a:ea typeface="Times New Roman"/>
              </a:rPr>
              <a:t>                  </a:t>
            </a:r>
            <a:r>
              <a:rPr lang="en-AU" sz="2600" dirty="0" err="1" smtClean="0">
                <a:latin typeface="Times New Roman"/>
                <a:ea typeface="Times New Roman"/>
              </a:rPr>
              <a:t>Yr</a:t>
            </a:r>
            <a:r>
              <a:rPr lang="en-AU" sz="2600" dirty="0" smtClean="0">
                <a:latin typeface="Times New Roman"/>
                <a:ea typeface="Times New Roman"/>
              </a:rPr>
              <a:t> </a:t>
            </a:r>
            <a:r>
              <a:rPr lang="en-AU" sz="2600" dirty="0">
                <a:latin typeface="Times New Roman"/>
                <a:ea typeface="Times New Roman"/>
              </a:rPr>
              <a:t>1	</a:t>
            </a:r>
            <a:r>
              <a:rPr lang="en-AU" sz="2600" dirty="0" err="1">
                <a:latin typeface="Times New Roman"/>
                <a:ea typeface="Times New Roman"/>
              </a:rPr>
              <a:t>Yr</a:t>
            </a:r>
            <a:r>
              <a:rPr lang="en-AU" sz="2600" dirty="0">
                <a:latin typeface="Times New Roman"/>
                <a:ea typeface="Times New Roman"/>
              </a:rPr>
              <a:t> 2	</a:t>
            </a:r>
            <a:r>
              <a:rPr lang="en-AU" sz="2600" dirty="0" err="1">
                <a:latin typeface="Times New Roman"/>
                <a:ea typeface="Times New Roman"/>
              </a:rPr>
              <a:t>Yr</a:t>
            </a:r>
            <a:r>
              <a:rPr lang="en-AU" sz="2600" dirty="0">
                <a:latin typeface="Times New Roman"/>
                <a:ea typeface="Times New Roman"/>
              </a:rPr>
              <a:t> 3	</a:t>
            </a:r>
            <a:r>
              <a:rPr lang="en-AU" sz="2600" dirty="0" err="1">
                <a:latin typeface="Times New Roman"/>
                <a:ea typeface="Times New Roman"/>
              </a:rPr>
              <a:t>Yr</a:t>
            </a:r>
            <a:r>
              <a:rPr lang="en-AU" sz="2600" dirty="0">
                <a:latin typeface="Times New Roman"/>
                <a:ea typeface="Times New Roman"/>
              </a:rPr>
              <a:t> 4	</a:t>
            </a:r>
            <a:r>
              <a:rPr lang="en-AU" sz="2600" dirty="0" err="1">
                <a:latin typeface="Times New Roman"/>
                <a:ea typeface="Times New Roman"/>
              </a:rPr>
              <a:t>Yr</a:t>
            </a:r>
            <a:r>
              <a:rPr lang="en-AU" sz="2600" dirty="0">
                <a:latin typeface="Times New Roman"/>
                <a:ea typeface="Times New Roman"/>
              </a:rPr>
              <a:t> 5</a:t>
            </a:r>
          </a:p>
          <a:p>
            <a:r>
              <a:rPr lang="en-AU" sz="2600" dirty="0">
                <a:latin typeface="Times New Roman"/>
                <a:ea typeface="Times New Roman"/>
              </a:rPr>
              <a:t>Firm A	$1	$1	$2.5	$12	$0</a:t>
            </a:r>
          </a:p>
          <a:p>
            <a:r>
              <a:rPr lang="en-AU" sz="2600" dirty="0">
                <a:latin typeface="Times New Roman"/>
                <a:ea typeface="Times New Roman"/>
              </a:rPr>
              <a:t>Firm B	$3.1	$3.2	$3.3	$3.4	$3.5</a:t>
            </a:r>
          </a:p>
          <a:p>
            <a:endParaRPr lang="en-US" sz="3200" dirty="0" smtClean="0">
              <a:latin typeface="Times New Roman"/>
              <a:ea typeface="Times New Roman"/>
            </a:endParaRPr>
          </a:p>
          <a:p>
            <a:r>
              <a:rPr lang="en-US" sz="3200" dirty="0" smtClean="0">
                <a:latin typeface="Times New Roman"/>
                <a:ea typeface="Times New Roman"/>
              </a:rPr>
              <a:t>The </a:t>
            </a:r>
            <a:r>
              <a:rPr lang="en-US" sz="3200" u="sng" dirty="0">
                <a:latin typeface="Times New Roman"/>
                <a:ea typeface="Times New Roman"/>
              </a:rPr>
              <a:t>average</a:t>
            </a:r>
            <a:r>
              <a:rPr lang="en-US" sz="3200" dirty="0">
                <a:latin typeface="Times New Roman"/>
                <a:ea typeface="Times New Roman"/>
              </a:rPr>
              <a:t> dividend over the previous 5 years is actually the same for both companies. </a:t>
            </a:r>
            <a:endParaRPr lang="en-US" sz="3200" dirty="0" smtClean="0">
              <a:latin typeface="Times New Roman"/>
              <a:ea typeface="Times New Roman"/>
            </a:endParaRPr>
          </a:p>
          <a:p>
            <a:endParaRPr lang="en-AU" dirty="0"/>
          </a:p>
        </p:txBody>
      </p:sp>
    </p:spTree>
    <p:extLst>
      <p:ext uri="{BB962C8B-B14F-4D97-AF65-F5344CB8AC3E}">
        <p14:creationId xmlns:p14="http://schemas.microsoft.com/office/powerpoint/2010/main" val="31128238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78536"/>
          </a:xfrm>
        </p:spPr>
        <p:txBody>
          <a:bodyPr/>
          <a:lstStyle/>
          <a:p>
            <a:r>
              <a:rPr lang="en-US" sz="3600" b="1" i="1" dirty="0">
                <a:solidFill>
                  <a:srgbClr val="DBF5F9">
                    <a:satMod val="200000"/>
                  </a:srgbClr>
                </a:solidFill>
                <a:latin typeface="Times New Roman"/>
                <a:ea typeface="Times New Roman"/>
              </a:rPr>
              <a:t>Motivation for </a:t>
            </a:r>
            <a:r>
              <a:rPr lang="en-US" sz="3600" b="1" i="1" dirty="0" smtClean="0">
                <a:solidFill>
                  <a:srgbClr val="DBF5F9">
                    <a:satMod val="200000"/>
                  </a:srgbClr>
                </a:solidFill>
                <a:latin typeface="Times New Roman"/>
                <a:ea typeface="Times New Roman"/>
              </a:rPr>
              <a:t>dividends (</a:t>
            </a:r>
            <a:r>
              <a:rPr lang="en-US" sz="3600" b="1" i="1" dirty="0" err="1" smtClean="0">
                <a:solidFill>
                  <a:srgbClr val="DBF5F9">
                    <a:satMod val="200000"/>
                  </a:srgbClr>
                </a:solidFill>
                <a:latin typeface="Times New Roman"/>
                <a:ea typeface="Times New Roman"/>
              </a:rPr>
              <a:t>cont</a:t>
            </a:r>
            <a:r>
              <a:rPr lang="en-US" sz="3600" b="1" i="1" dirty="0" smtClean="0">
                <a:solidFill>
                  <a:srgbClr val="DBF5F9">
                    <a:satMod val="200000"/>
                  </a:srgbClr>
                </a:solidFill>
                <a:latin typeface="Times New Roman"/>
                <a:ea typeface="Times New Roman"/>
              </a:rPr>
              <a:t>)</a:t>
            </a:r>
            <a:endParaRPr lang="en-AU"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219200"/>
                <a:ext cx="7772400" cy="5410200"/>
              </a:xfrm>
            </p:spPr>
            <p:txBody>
              <a:bodyPr>
                <a:noAutofit/>
              </a:bodyPr>
              <a:lstStyle/>
              <a:p>
                <a:pPr algn="just">
                  <a:lnSpc>
                    <a:spcPct val="200000"/>
                  </a:lnSpc>
                  <a:spcAft>
                    <a:spcPts val="0"/>
                  </a:spcAft>
                </a:pPr>
                <a:r>
                  <a:rPr lang="en-US" sz="1800" dirty="0">
                    <a:latin typeface="Times New Roman"/>
                    <a:ea typeface="Times New Roman"/>
                    <a:cs typeface="Times New Roman"/>
                  </a:rPr>
                  <a:t>Nevertheless, for Firm </a:t>
                </a:r>
                <a:r>
                  <a:rPr lang="en-US" sz="1800" i="1" dirty="0">
                    <a:effectLst/>
                    <a:latin typeface="Times New Roman"/>
                    <a:ea typeface="Times New Roman"/>
                    <a:cs typeface="Times New Roman"/>
                  </a:rPr>
                  <a:t>A</a:t>
                </a:r>
                <a:r>
                  <a:rPr lang="en-US" sz="1800" dirty="0">
                    <a:effectLst/>
                    <a:latin typeface="Times New Roman"/>
                    <a:ea typeface="Times New Roman"/>
                    <a:cs typeface="Times New Roman"/>
                  </a:rPr>
                  <a:t>, the future dividends per share do not appear predictable, whereas for Firm </a:t>
                </a:r>
                <a:r>
                  <a:rPr lang="en-US" sz="1800" i="1" dirty="0">
                    <a:effectLst/>
                    <a:latin typeface="Times New Roman"/>
                    <a:ea typeface="Times New Roman"/>
                    <a:cs typeface="Times New Roman"/>
                  </a:rPr>
                  <a:t>B</a:t>
                </a:r>
                <a:r>
                  <a:rPr lang="en-US" sz="1800" dirty="0">
                    <a:effectLst/>
                    <a:latin typeface="Times New Roman"/>
                    <a:ea typeface="Times New Roman"/>
                    <a:cs typeface="Times New Roman"/>
                  </a:rPr>
                  <a:t>, we might have some confidence that the firm’s dividend growth rate from year to year at a rate of approximately 2.5% can be sustained. </a:t>
                </a:r>
                <a:endParaRPr lang="en-US" sz="1800" dirty="0" smtClean="0">
                  <a:effectLst/>
                  <a:latin typeface="Times New Roman"/>
                  <a:ea typeface="Times New Roman"/>
                  <a:cs typeface="Times New Roman"/>
                </a:endParaRPr>
              </a:p>
              <a:p>
                <a:pPr algn="just">
                  <a:lnSpc>
                    <a:spcPct val="200000"/>
                  </a:lnSpc>
                  <a:spcAft>
                    <a:spcPts val="0"/>
                  </a:spcAft>
                </a:pPr>
                <a:r>
                  <a:rPr lang="en-US" sz="1800" dirty="0" smtClean="0">
                    <a:effectLst/>
                    <a:latin typeface="Times New Roman"/>
                    <a:ea typeface="Times New Roman"/>
                    <a:cs typeface="Times New Roman"/>
                  </a:rPr>
                  <a:t>In </a:t>
                </a:r>
                <a:r>
                  <a:rPr lang="en-US" sz="1800" dirty="0">
                    <a:effectLst/>
                    <a:latin typeface="Times New Roman"/>
                    <a:ea typeface="Times New Roman"/>
                    <a:cs typeface="Times New Roman"/>
                  </a:rPr>
                  <a:t>this case, if we require a rate of return on an investment in this firm </a:t>
                </a:r>
                <a:r>
                  <a:rPr lang="en-US" sz="1800" dirty="0" smtClean="0">
                    <a:effectLst/>
                    <a:latin typeface="Times New Roman"/>
                    <a:ea typeface="Times New Roman"/>
                    <a:cs typeface="Times New Roman"/>
                  </a:rPr>
                  <a:t>of, </a:t>
                </a:r>
                <a:r>
                  <a:rPr lang="en-US" sz="1800" dirty="0">
                    <a:effectLst/>
                    <a:latin typeface="Times New Roman"/>
                    <a:ea typeface="Times New Roman"/>
                    <a:cs typeface="Times New Roman"/>
                  </a:rPr>
                  <a:t>say, 7.5% per annum, we might consider a fair price for Share </a:t>
                </a:r>
                <a:r>
                  <a:rPr lang="en-US" sz="1800" i="1" dirty="0">
                    <a:effectLst/>
                    <a:latin typeface="Times New Roman"/>
                    <a:ea typeface="Times New Roman"/>
                    <a:cs typeface="Times New Roman"/>
                  </a:rPr>
                  <a:t>B</a:t>
                </a:r>
                <a:r>
                  <a:rPr lang="en-US" sz="1800" dirty="0">
                    <a:effectLst/>
                    <a:latin typeface="Times New Roman"/>
                    <a:ea typeface="Times New Roman"/>
                    <a:cs typeface="Times New Roman"/>
                  </a:rPr>
                  <a:t> as</a:t>
                </a:r>
                <a:endParaRPr lang="en-AU" sz="1800" dirty="0">
                  <a:effectLst/>
                  <a:latin typeface="Calibri"/>
                  <a:ea typeface="Calibri"/>
                  <a:cs typeface="Times New Roman"/>
                </a:endParaRPr>
              </a:p>
              <a:p>
                <a:pPr algn="just">
                  <a:lnSpc>
                    <a:spcPct val="200000"/>
                  </a:lnSpc>
                  <a:spcAft>
                    <a:spcPts val="0"/>
                  </a:spcAft>
                </a:pPr>
                <a:r>
                  <a:rPr lang="en-US" sz="1800" dirty="0">
                    <a:effectLst/>
                    <a:latin typeface="Times New Roman"/>
                    <a:ea typeface="Times New Roman"/>
                    <a:cs typeface="Times New Roman"/>
                  </a:rPr>
                  <a:t>                </a:t>
                </a:r>
                <a:r>
                  <a:rPr lang="en-US" sz="1800" dirty="0" smtClean="0">
                    <a:effectLst/>
                    <a:latin typeface="Times New Roman"/>
                    <a:ea typeface="Times New Roman"/>
                    <a:cs typeface="Times New Roman"/>
                  </a:rPr>
                  <a:t>             </a:t>
                </a:r>
                <a14:m>
                  <m:oMath xmlns:m="http://schemas.openxmlformats.org/officeDocument/2006/math">
                    <m:sSub>
                      <m:sSubPr>
                        <m:ctrlPr>
                          <a:rPr lang="en-AU" sz="1800" i="1">
                            <a:effectLst/>
                            <a:latin typeface="Cambria Math"/>
                            <a:ea typeface="Times New Roman"/>
                            <a:cs typeface="Times New Roman"/>
                          </a:rPr>
                        </m:ctrlPr>
                      </m:sSubPr>
                      <m:e>
                        <m:r>
                          <a:rPr lang="en-US" sz="1800" i="1">
                            <a:effectLst/>
                            <a:latin typeface="Cambria Math"/>
                            <a:ea typeface="Times New Roman"/>
                            <a:cs typeface="Times New Roman"/>
                          </a:rPr>
                          <m:t>𝑠h𝑎𝑟𝑒</m:t>
                        </m:r>
                        <m:r>
                          <a:rPr lang="en-US" sz="1800" i="1">
                            <a:effectLst/>
                            <a:latin typeface="Cambria Math"/>
                            <a:ea typeface="Times New Roman"/>
                            <a:cs typeface="Times New Roman"/>
                          </a:rPr>
                          <m:t> </m:t>
                        </m:r>
                        <m:r>
                          <a:rPr lang="en-US" sz="1800" i="1">
                            <a:effectLst/>
                            <a:latin typeface="Cambria Math"/>
                            <a:ea typeface="Times New Roman"/>
                            <a:cs typeface="Times New Roman"/>
                          </a:rPr>
                          <m:t>𝑣𝑎𝑙𝑢𝑒</m:t>
                        </m:r>
                      </m:e>
                      <m:sub>
                        <m:r>
                          <a:rPr lang="en-US" sz="1800" i="1">
                            <a:effectLst/>
                            <a:latin typeface="Cambria Math"/>
                            <a:ea typeface="Times New Roman"/>
                            <a:cs typeface="Times New Roman"/>
                          </a:rPr>
                          <m:t>0</m:t>
                        </m:r>
                      </m:sub>
                    </m:sSub>
                    <m:r>
                      <a:rPr lang="en-US" sz="1800" i="1">
                        <a:effectLst/>
                        <a:latin typeface="Cambria Math"/>
                        <a:ea typeface="Times New Roman"/>
                        <a:cs typeface="Times New Roman"/>
                      </a:rPr>
                      <m:t>=</m:t>
                    </m:r>
                    <m:f>
                      <m:fPr>
                        <m:ctrlPr>
                          <a:rPr lang="en-AU" sz="1800" i="1">
                            <a:effectLst/>
                            <a:latin typeface="Cambria Math"/>
                            <a:ea typeface="Times New Roman"/>
                            <a:cs typeface="Times New Roman"/>
                          </a:rPr>
                        </m:ctrlPr>
                      </m:fPr>
                      <m:num>
                        <m:r>
                          <a:rPr lang="en-US" sz="1800" i="1">
                            <a:effectLst/>
                            <a:latin typeface="Cambria Math"/>
                            <a:ea typeface="Times New Roman"/>
                            <a:cs typeface="Times New Roman"/>
                          </a:rPr>
                          <m:t>$3.5 </m:t>
                        </m:r>
                        <m:r>
                          <a:rPr lang="en-US" sz="1800" i="1">
                            <a:effectLst/>
                            <a:latin typeface="Cambria Math"/>
                            <a:ea typeface="Times New Roman"/>
                            <a:cs typeface="Times New Roman"/>
                          </a:rPr>
                          <m:t>𝑥</m:t>
                        </m:r>
                        <m:r>
                          <a:rPr lang="en-US" sz="1800" i="1">
                            <a:effectLst/>
                            <a:latin typeface="Cambria Math"/>
                            <a:ea typeface="Times New Roman"/>
                            <a:cs typeface="Times New Roman"/>
                          </a:rPr>
                          <m:t> 1.025</m:t>
                        </m:r>
                      </m:num>
                      <m:den>
                        <m:r>
                          <a:rPr lang="en-US" sz="1800" i="1">
                            <a:effectLst/>
                            <a:latin typeface="Cambria Math"/>
                            <a:ea typeface="Times New Roman"/>
                            <a:cs typeface="Times New Roman"/>
                          </a:rPr>
                          <m:t>0.075−0.025</m:t>
                        </m:r>
                      </m:den>
                    </m:f>
                    <m:r>
                      <a:rPr lang="en-US" sz="1800" i="1">
                        <a:effectLst/>
                        <a:latin typeface="Cambria Math"/>
                        <a:ea typeface="Times New Roman"/>
                        <a:cs typeface="Times New Roman"/>
                      </a:rPr>
                      <m:t> </m:t>
                    </m:r>
                  </m:oMath>
                </a14:m>
                <a:r>
                  <a:rPr lang="en-US" sz="1800" dirty="0">
                    <a:effectLst/>
                    <a:latin typeface="Times New Roman"/>
                    <a:ea typeface="Times New Roman"/>
                    <a:cs typeface="Times New Roman"/>
                  </a:rPr>
                  <a:t>  	= $71.75.</a:t>
                </a:r>
                <a:endParaRPr lang="en-AU" sz="1800" dirty="0">
                  <a:effectLst/>
                  <a:latin typeface="Calibri"/>
                  <a:ea typeface="Calibri"/>
                  <a:cs typeface="Times New Roman"/>
                </a:endParaRPr>
              </a:p>
              <a:p>
                <a:pPr>
                  <a:lnSpc>
                    <a:spcPct val="170000"/>
                  </a:lnSpc>
                </a:pPr>
                <a:r>
                  <a:rPr lang="en-US" sz="1800" dirty="0">
                    <a:effectLst/>
                    <a:latin typeface="Times New Roman"/>
                    <a:ea typeface="Times New Roman"/>
                  </a:rPr>
                  <a:t>In other words, the </a:t>
                </a:r>
                <a:r>
                  <a:rPr lang="en-US" sz="1800" u="sng" dirty="0">
                    <a:effectLst/>
                    <a:latin typeface="Times New Roman"/>
                    <a:ea typeface="Times New Roman"/>
                  </a:rPr>
                  <a:t>regular trend of dividends</a:t>
                </a:r>
                <a:r>
                  <a:rPr lang="en-US" sz="1800" dirty="0">
                    <a:effectLst/>
                    <a:latin typeface="Times New Roman"/>
                    <a:ea typeface="Times New Roman"/>
                  </a:rPr>
                  <a:t> has provided a basis for valuation of the share. </a:t>
                </a:r>
                <a:endParaRPr lang="en-AU"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219200"/>
                <a:ext cx="7772400" cy="5410200"/>
              </a:xfrm>
              <a:blipFill rotWithShape="1">
                <a:blip r:embed="rId2"/>
                <a:stretch>
                  <a:fillRect r="-627" b="-450"/>
                </a:stretch>
              </a:blipFill>
            </p:spPr>
            <p:txBody>
              <a:bodyPr/>
              <a:lstStyle/>
              <a:p>
                <a:r>
                  <a:rPr lang="en-AU">
                    <a:noFill/>
                  </a:rPr>
                  <a:t> </a:t>
                </a:r>
              </a:p>
            </p:txBody>
          </p:sp>
        </mc:Fallback>
      </mc:AlternateContent>
    </p:spTree>
    <p:extLst>
      <p:ext uri="{BB962C8B-B14F-4D97-AF65-F5344CB8AC3E}">
        <p14:creationId xmlns:p14="http://schemas.microsoft.com/office/powerpoint/2010/main" val="158784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DBF5F9">
                    <a:satMod val="200000"/>
                  </a:srgbClr>
                </a:solidFill>
                <a:latin typeface="Times New Roman"/>
                <a:ea typeface="Times New Roman"/>
              </a:rPr>
              <a:t>Motivation for </a:t>
            </a:r>
            <a:r>
              <a:rPr lang="en-US" b="1" i="1" dirty="0" smtClean="0">
                <a:solidFill>
                  <a:srgbClr val="DBF5F9">
                    <a:satMod val="200000"/>
                  </a:srgbClr>
                </a:solidFill>
                <a:latin typeface="Times New Roman"/>
                <a:ea typeface="Times New Roman"/>
              </a:rPr>
              <a:t>dividends </a:t>
            </a:r>
            <a:r>
              <a:rPr lang="en-US" b="1" i="1" dirty="0" err="1" smtClean="0">
                <a:solidFill>
                  <a:srgbClr val="DBF5F9">
                    <a:satMod val="200000"/>
                  </a:srgbClr>
                </a:solidFill>
                <a:latin typeface="Times New Roman"/>
                <a:ea typeface="Times New Roman"/>
              </a:rPr>
              <a:t>cont</a:t>
            </a:r>
            <a:r>
              <a:rPr lang="en-US" b="1" i="1" dirty="0" smtClean="0">
                <a:solidFill>
                  <a:srgbClr val="DBF5F9">
                    <a:satMod val="200000"/>
                  </a:srgbClr>
                </a:solidFill>
                <a:latin typeface="Times New Roman"/>
                <a:ea typeface="Times New Roman"/>
              </a:rPr>
              <a:t>)</a:t>
            </a:r>
            <a:endParaRPr lang="en-AU" dirty="0"/>
          </a:p>
        </p:txBody>
      </p:sp>
      <p:sp>
        <p:nvSpPr>
          <p:cNvPr id="3" name="Content Placeholder 2"/>
          <p:cNvSpPr>
            <a:spLocks noGrp="1"/>
          </p:cNvSpPr>
          <p:nvPr>
            <p:ph idx="1"/>
          </p:nvPr>
        </p:nvSpPr>
        <p:spPr/>
        <p:txBody>
          <a:bodyPr>
            <a:normAutofit fontScale="70000" lnSpcReduction="20000"/>
          </a:bodyPr>
          <a:lstStyle/>
          <a:p>
            <a:r>
              <a:rPr lang="en-US" sz="3200" dirty="0">
                <a:latin typeface="Times New Roman"/>
                <a:ea typeface="Times New Roman"/>
              </a:rPr>
              <a:t>Another reason why the market looks favorably on regular smoothly flowing dividends is that when the firm commits itself to making regular dividend payments, the imposition on management to maintain regular visible cash flows in the form of such dividends to shareholders is viewed as mitigating the </a:t>
            </a:r>
            <a:r>
              <a:rPr lang="en-US" sz="3200" i="1" dirty="0">
                <a:latin typeface="Times New Roman"/>
                <a:ea typeface="Times New Roman"/>
              </a:rPr>
              <a:t>agency</a:t>
            </a:r>
            <a:r>
              <a:rPr lang="en-US" sz="3200" dirty="0">
                <a:latin typeface="Times New Roman"/>
                <a:ea typeface="Times New Roman"/>
              </a:rPr>
              <a:t> problem between the firm’s management as agent and shareholders as the firm’s owners.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This </a:t>
            </a:r>
            <a:r>
              <a:rPr lang="en-US" sz="3200" dirty="0">
                <a:latin typeface="Times New Roman"/>
                <a:ea typeface="Times New Roman"/>
              </a:rPr>
              <a:t>is what we observed in Chapter 4 in relation to the firm’s undertaking to maintain regular interest payments on its debt. </a:t>
            </a:r>
            <a:endParaRPr lang="en-US" sz="3200" dirty="0" smtClean="0">
              <a:latin typeface="Times New Roman"/>
              <a:ea typeface="Times New Roman"/>
            </a:endParaRPr>
          </a:p>
          <a:p>
            <a:endParaRPr lang="en-US" sz="3200" dirty="0">
              <a:latin typeface="Times New Roman"/>
              <a:ea typeface="Times New Roman"/>
            </a:endParaRPr>
          </a:p>
          <a:p>
            <a:r>
              <a:rPr lang="en-AU" sz="3200" dirty="0" smtClean="0">
                <a:latin typeface="Times New Roman"/>
                <a:ea typeface="Times New Roman"/>
              </a:rPr>
              <a:t>In </a:t>
            </a:r>
            <a:r>
              <a:rPr lang="en-AU" sz="3200" dirty="0">
                <a:latin typeface="Times New Roman"/>
                <a:ea typeface="Times New Roman"/>
              </a:rPr>
              <a:t>other words, the commitment by the firm’s management to maintain smoothly increasing dividends – as for interest payments - serves to discipline the firm’s managers to perform in the interests of the firm’s shareholders. </a:t>
            </a:r>
            <a:endParaRPr lang="en-AU" dirty="0"/>
          </a:p>
        </p:txBody>
      </p:sp>
    </p:spTree>
    <p:extLst>
      <p:ext uri="{BB962C8B-B14F-4D97-AF65-F5344CB8AC3E}">
        <p14:creationId xmlns:p14="http://schemas.microsoft.com/office/powerpoint/2010/main" val="15521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DBF5F9">
                    <a:satMod val="200000"/>
                  </a:srgbClr>
                </a:solidFill>
                <a:latin typeface="Times New Roman"/>
                <a:ea typeface="Times New Roman"/>
              </a:rPr>
              <a:t>Motivation for </a:t>
            </a:r>
            <a:r>
              <a:rPr lang="en-US" b="1" i="1" dirty="0" smtClean="0">
                <a:solidFill>
                  <a:srgbClr val="DBF5F9">
                    <a:satMod val="200000"/>
                  </a:srgbClr>
                </a:solidFill>
                <a:latin typeface="Times New Roman"/>
                <a:ea typeface="Times New Roman"/>
              </a:rPr>
              <a:t>dividends (</a:t>
            </a:r>
            <a:r>
              <a:rPr lang="en-US" b="1" i="1" dirty="0" err="1" smtClean="0">
                <a:solidFill>
                  <a:srgbClr val="DBF5F9">
                    <a:satMod val="200000"/>
                  </a:srgbClr>
                </a:solidFill>
                <a:latin typeface="Times New Roman"/>
                <a:ea typeface="Times New Roman"/>
              </a:rPr>
              <a:t>cont</a:t>
            </a:r>
            <a:r>
              <a:rPr lang="en-US" b="1" i="1" dirty="0" smtClean="0">
                <a:solidFill>
                  <a:srgbClr val="DBF5F9">
                    <a:satMod val="200000"/>
                  </a:srgbClr>
                </a:solidFill>
                <a:latin typeface="Times New Roman"/>
                <a:ea typeface="Times New Roman"/>
              </a:rPr>
              <a:t>)</a:t>
            </a:r>
            <a:endParaRPr lang="en-AU" dirty="0"/>
          </a:p>
        </p:txBody>
      </p:sp>
      <p:sp>
        <p:nvSpPr>
          <p:cNvPr id="3" name="Content Placeholder 2"/>
          <p:cNvSpPr>
            <a:spLocks noGrp="1"/>
          </p:cNvSpPr>
          <p:nvPr>
            <p:ph idx="1"/>
          </p:nvPr>
        </p:nvSpPr>
        <p:spPr/>
        <p:txBody>
          <a:bodyPr>
            <a:normAutofit fontScale="62500" lnSpcReduction="20000"/>
          </a:bodyPr>
          <a:lstStyle/>
          <a:p>
            <a:pPr indent="457200" algn="just">
              <a:lnSpc>
                <a:spcPct val="200000"/>
              </a:lnSpc>
              <a:spcAft>
                <a:spcPts val="0"/>
              </a:spcAft>
            </a:pPr>
            <a:r>
              <a:rPr lang="en-AU" sz="3200" dirty="0">
                <a:latin typeface="Times New Roman"/>
                <a:ea typeface="Calibri"/>
                <a:cs typeface="Times New Roman"/>
              </a:rPr>
              <a:t>Additional motivations for paying dividends include the idea of </a:t>
            </a:r>
            <a:r>
              <a:rPr lang="en-US" sz="3200" i="1" dirty="0">
                <a:latin typeface="Times New Roman"/>
                <a:ea typeface="Times New Roman"/>
                <a:cs typeface="Times New Roman"/>
              </a:rPr>
              <a:t>tax clienteles</a:t>
            </a:r>
            <a:r>
              <a:rPr lang="en-US" sz="3200" dirty="0">
                <a:latin typeface="Times New Roman"/>
                <a:ea typeface="Times New Roman"/>
                <a:cs typeface="Times New Roman"/>
              </a:rPr>
              <a:t>, which considers that the shareholders of some firms may prefer dividends to capital gains for tax reasons, combined with </a:t>
            </a:r>
            <a:r>
              <a:rPr lang="en-US" sz="3200" i="1" dirty="0">
                <a:latin typeface="Times New Roman"/>
                <a:ea typeface="Times New Roman"/>
                <a:cs typeface="Times New Roman"/>
              </a:rPr>
              <a:t>transaction costs</a:t>
            </a:r>
            <a:r>
              <a:rPr lang="en-US" sz="3200" dirty="0">
                <a:latin typeface="Times New Roman"/>
                <a:ea typeface="Times New Roman"/>
                <a:cs typeface="Times New Roman"/>
              </a:rPr>
              <a:t>, which considers that if a shareholder (a retired person, for example, as well as possibly institutions) must consistently sell a proportion of their stocks to provide income as “homemade” dividends, this has a cost.</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29441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045464"/>
          </a:xfrm>
        </p:spPr>
        <p:txBody>
          <a:bodyPr/>
          <a:lstStyle/>
          <a:p>
            <a:r>
              <a:rPr lang="en-US" b="1" i="1" dirty="0" smtClean="0">
                <a:latin typeface="Times New Roman"/>
                <a:ea typeface="Times New Roman"/>
              </a:rPr>
              <a:t>Self-sustaining growth</a:t>
            </a:r>
            <a:endParaRPr lang="en-AU" dirty="0"/>
          </a:p>
        </p:txBody>
      </p:sp>
      <p:sp>
        <p:nvSpPr>
          <p:cNvPr id="3" name="Content Placeholder 2"/>
          <p:cNvSpPr>
            <a:spLocks noGrp="1"/>
          </p:cNvSpPr>
          <p:nvPr>
            <p:ph idx="1"/>
          </p:nvPr>
        </p:nvSpPr>
        <p:spPr>
          <a:xfrm>
            <a:off x="914400" y="1447800"/>
            <a:ext cx="7772400" cy="4907760"/>
          </a:xfrm>
        </p:spPr>
        <p:txBody>
          <a:bodyPr>
            <a:normAutofit fontScale="40000" lnSpcReduction="20000"/>
          </a:bodyPr>
          <a:lstStyle/>
          <a:p>
            <a:pPr algn="just">
              <a:lnSpc>
                <a:spcPct val="200000"/>
              </a:lnSpc>
              <a:spcAft>
                <a:spcPts val="0"/>
              </a:spcAft>
            </a:pPr>
            <a:r>
              <a:rPr lang="en-US" sz="4900" dirty="0">
                <a:latin typeface="Times New Roman"/>
                <a:ea typeface="Times New Roman"/>
                <a:cs typeface="Times New Roman"/>
              </a:rPr>
              <a:t>Firms generally seek to achieve growth by retaining a proportion of their earnings for </a:t>
            </a:r>
            <a:r>
              <a:rPr lang="en-US" sz="4900" i="1" dirty="0">
                <a:latin typeface="Times New Roman"/>
                <a:ea typeface="Times New Roman"/>
                <a:cs typeface="Times New Roman"/>
              </a:rPr>
              <a:t>re-investment</a:t>
            </a:r>
            <a:r>
              <a:rPr lang="en-US" sz="4900" dirty="0">
                <a:latin typeface="Times New Roman"/>
                <a:ea typeface="Times New Roman"/>
                <a:cs typeface="Times New Roman"/>
              </a:rPr>
              <a:t> in the firm. Suppose that the firm retains</a:t>
            </a:r>
            <a:r>
              <a:rPr lang="en-US" sz="4900" i="1" dirty="0">
                <a:latin typeface="Times New Roman"/>
                <a:ea typeface="Times New Roman"/>
                <a:cs typeface="Times New Roman"/>
              </a:rPr>
              <a:t> </a:t>
            </a:r>
            <a:r>
              <a:rPr lang="en-US" sz="4900" dirty="0">
                <a:latin typeface="Times New Roman"/>
                <a:ea typeface="Times New Roman"/>
                <a:cs typeface="Times New Roman"/>
              </a:rPr>
              <a:t>a fixed proportion (</a:t>
            </a:r>
            <a:r>
              <a:rPr lang="en-US" sz="4900" i="1" dirty="0">
                <a:latin typeface="Times New Roman"/>
                <a:ea typeface="Times New Roman"/>
                <a:cs typeface="Times New Roman"/>
              </a:rPr>
              <a:t>b</a:t>
            </a:r>
            <a:r>
              <a:rPr lang="en-US" sz="4900" dirty="0">
                <a:latin typeface="Times New Roman"/>
                <a:ea typeface="Times New Roman"/>
                <a:cs typeface="Times New Roman"/>
              </a:rPr>
              <a:t>) of its earnings each year so as to grow the firm. In this case, we can show that the firm’s self-sustaining growth rate over and above mere inflationary growth is determined as </a:t>
            </a:r>
            <a:r>
              <a:rPr lang="en-US" sz="4900" i="1" dirty="0">
                <a:latin typeface="Times New Roman"/>
                <a:ea typeface="Times New Roman"/>
                <a:cs typeface="Times New Roman"/>
              </a:rPr>
              <a:t>b </a:t>
            </a:r>
            <a:r>
              <a:rPr lang="en-US" sz="4900" dirty="0">
                <a:latin typeface="Times New Roman"/>
                <a:ea typeface="Times New Roman"/>
                <a:cs typeface="Times New Roman"/>
              </a:rPr>
              <a:t>x</a:t>
            </a:r>
            <a:r>
              <a:rPr lang="en-US" sz="4900" i="1" dirty="0">
                <a:latin typeface="Times New Roman"/>
                <a:ea typeface="Times New Roman"/>
                <a:cs typeface="Times New Roman"/>
              </a:rPr>
              <a:t> r</a:t>
            </a:r>
            <a:r>
              <a:rPr lang="en-US" sz="4900" dirty="0">
                <a:latin typeface="Times New Roman"/>
                <a:ea typeface="Times New Roman"/>
                <a:cs typeface="Times New Roman"/>
              </a:rPr>
              <a:t>, where </a:t>
            </a:r>
            <a:r>
              <a:rPr lang="en-US" sz="4900" i="1" dirty="0">
                <a:latin typeface="Times New Roman"/>
                <a:ea typeface="Times New Roman"/>
                <a:cs typeface="Times New Roman"/>
              </a:rPr>
              <a:t>r</a:t>
            </a:r>
            <a:r>
              <a:rPr lang="en-US" sz="4900" dirty="0">
                <a:latin typeface="Times New Roman"/>
                <a:ea typeface="Times New Roman"/>
                <a:cs typeface="Times New Roman"/>
              </a:rPr>
              <a:t> is the real rate of return achieved on the firm’s </a:t>
            </a:r>
            <a:r>
              <a:rPr lang="en-US" sz="4900" dirty="0" smtClean="0">
                <a:latin typeface="Times New Roman"/>
                <a:ea typeface="Times New Roman"/>
                <a:cs typeface="Times New Roman"/>
              </a:rPr>
              <a:t>reinvestments: </a:t>
            </a:r>
          </a:p>
          <a:p>
            <a:pPr algn="just">
              <a:lnSpc>
                <a:spcPct val="200000"/>
              </a:lnSpc>
              <a:spcAft>
                <a:spcPts val="0"/>
              </a:spcAft>
            </a:pPr>
            <a:r>
              <a:rPr lang="en-US" sz="3800" dirty="0" smtClean="0">
                <a:latin typeface="Times New Roman"/>
                <a:ea typeface="Times New Roman"/>
                <a:cs typeface="Times New Roman"/>
              </a:rPr>
              <a:t>                               </a:t>
            </a:r>
            <a:r>
              <a:rPr lang="en-US" sz="6000" i="1" dirty="0" smtClean="0">
                <a:latin typeface="Times New Roman"/>
                <a:ea typeface="Times New Roman"/>
                <a:cs typeface="Times New Roman"/>
              </a:rPr>
              <a:t>Real </a:t>
            </a:r>
            <a:r>
              <a:rPr lang="en-US" sz="6000" i="1" dirty="0">
                <a:latin typeface="Times New Roman"/>
                <a:ea typeface="Times New Roman"/>
                <a:cs typeface="Times New Roman"/>
              </a:rPr>
              <a:t>internal growth rate </a:t>
            </a:r>
            <a:r>
              <a:rPr lang="en-US" sz="6000" dirty="0">
                <a:latin typeface="Times New Roman"/>
                <a:ea typeface="Times New Roman"/>
                <a:cs typeface="Times New Roman"/>
              </a:rPr>
              <a:t>= </a:t>
            </a:r>
            <a:r>
              <a:rPr lang="en-US" sz="6000" i="1" dirty="0" err="1">
                <a:latin typeface="Times New Roman"/>
                <a:ea typeface="Times New Roman"/>
                <a:cs typeface="Times New Roman"/>
              </a:rPr>
              <a:t>b</a:t>
            </a:r>
            <a:r>
              <a:rPr lang="en-US" sz="6000" dirty="0" err="1">
                <a:latin typeface="Times New Roman"/>
                <a:ea typeface="Times New Roman"/>
                <a:cs typeface="Times New Roman"/>
              </a:rPr>
              <a:t>.</a:t>
            </a:r>
            <a:r>
              <a:rPr lang="en-US" sz="6000" i="1" dirty="0" err="1">
                <a:latin typeface="Times New Roman"/>
                <a:ea typeface="Times New Roman"/>
                <a:cs typeface="Times New Roman"/>
              </a:rPr>
              <a:t>r</a:t>
            </a:r>
            <a:r>
              <a:rPr lang="en-US" sz="3800" dirty="0">
                <a:latin typeface="Times New Roman"/>
                <a:ea typeface="Times New Roman"/>
                <a:cs typeface="Times New Roman"/>
              </a:rPr>
              <a:t>	</a:t>
            </a:r>
            <a:r>
              <a:rPr lang="en-US" sz="3800" dirty="0" smtClean="0">
                <a:latin typeface="Times New Roman"/>
                <a:ea typeface="Times New Roman"/>
                <a:cs typeface="Times New Roman"/>
              </a:rPr>
              <a:t>   </a:t>
            </a:r>
            <a:r>
              <a:rPr lang="en-US" sz="3200" dirty="0" smtClean="0">
                <a:latin typeface="Times New Roman"/>
                <a:ea typeface="Times New Roman"/>
                <a:cs typeface="Times New Roman"/>
              </a:rPr>
              <a:t>     </a:t>
            </a:r>
            <a:r>
              <a:rPr lang="en-US" sz="3200" dirty="0">
                <a:latin typeface="Times New Roman"/>
                <a:ea typeface="Times New Roman"/>
                <a:cs typeface="Times New Roman"/>
              </a:rPr>
              <a:t>(5.10)</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7728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DBF5F9">
                    <a:satMod val="200000"/>
                  </a:srgbClr>
                </a:solidFill>
                <a:latin typeface="Times New Roman"/>
                <a:ea typeface="Times New Roman"/>
              </a:rPr>
              <a:t>Self-sustaining </a:t>
            </a:r>
            <a:r>
              <a:rPr lang="en-US" b="1" i="1" dirty="0" smtClean="0">
                <a:solidFill>
                  <a:srgbClr val="DBF5F9">
                    <a:satMod val="200000"/>
                  </a:srgbClr>
                </a:solidFill>
                <a:latin typeface="Times New Roman"/>
                <a:ea typeface="Times New Roman"/>
              </a:rPr>
              <a:t>growth (</a:t>
            </a:r>
            <a:r>
              <a:rPr lang="en-US" b="1" i="1" dirty="0" err="1" smtClean="0">
                <a:solidFill>
                  <a:srgbClr val="DBF5F9">
                    <a:satMod val="200000"/>
                  </a:srgbClr>
                </a:solidFill>
                <a:latin typeface="Times New Roman"/>
                <a:ea typeface="Times New Roman"/>
              </a:rPr>
              <a:t>cont</a:t>
            </a:r>
            <a:r>
              <a:rPr lang="en-US" b="1" i="1" dirty="0" smtClean="0">
                <a:solidFill>
                  <a:srgbClr val="DBF5F9">
                    <a:satMod val="200000"/>
                  </a:srgbClr>
                </a:solidFill>
                <a:latin typeface="Times New Roman"/>
                <a:ea typeface="Times New Roman"/>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447800"/>
                <a:ext cx="7772400" cy="4907760"/>
              </a:xfrm>
            </p:spPr>
            <p:txBody>
              <a:bodyPr>
                <a:normAutofit fontScale="40000" lnSpcReduction="20000"/>
              </a:bodyPr>
              <a:lstStyle/>
              <a:p>
                <a:pPr>
                  <a:lnSpc>
                    <a:spcPct val="200000"/>
                  </a:lnSpc>
                  <a:spcAft>
                    <a:spcPts val="0"/>
                  </a:spcAft>
                </a:pPr>
                <a:r>
                  <a:rPr lang="en-US" sz="4000" dirty="0">
                    <a:latin typeface="Times New Roman"/>
                    <a:ea typeface="Times New Roman"/>
                    <a:cs typeface="Times New Roman"/>
                  </a:rPr>
                  <a:t>Thus, consider a firm that at the end of each year retains a constant proportion (</a:t>
                </a:r>
                <a:r>
                  <a:rPr lang="en-US" sz="4000" i="1" dirty="0">
                    <a:effectLst/>
                    <a:latin typeface="Times New Roman"/>
                    <a:ea typeface="Times New Roman"/>
                    <a:cs typeface="Times New Roman"/>
                  </a:rPr>
                  <a:t>b</a:t>
                </a:r>
                <a:r>
                  <a:rPr lang="en-US" sz="4000" dirty="0">
                    <a:effectLst/>
                    <a:latin typeface="Times New Roman"/>
                    <a:ea typeface="Times New Roman"/>
                    <a:cs typeface="Times New Roman"/>
                  </a:rPr>
                  <a:t>) of the cash flow available to equity, $</a:t>
                </a:r>
                <a:r>
                  <a:rPr lang="en-US" sz="4000" i="1" dirty="0" err="1">
                    <a:effectLst/>
                    <a:latin typeface="Times New Roman"/>
                    <a:ea typeface="Times New Roman"/>
                    <a:cs typeface="Times New Roman"/>
                  </a:rPr>
                  <a:t>CFE</a:t>
                </a:r>
                <a:r>
                  <a:rPr lang="en-US" sz="4000" dirty="0">
                    <a:effectLst/>
                    <a:latin typeface="Times New Roman"/>
                    <a:ea typeface="Times New Roman"/>
                    <a:cs typeface="Times New Roman"/>
                  </a:rPr>
                  <a:t>, for reinvestment in the firm. Following </a:t>
                </a:r>
                <a:r>
                  <a:rPr lang="en-US" sz="4000" dirty="0" err="1">
                    <a:effectLst/>
                    <a:latin typeface="Times New Roman"/>
                    <a:ea typeface="Times New Roman"/>
                    <a:cs typeface="Times New Roman"/>
                  </a:rPr>
                  <a:t>Eqn</a:t>
                </a:r>
                <a:r>
                  <a:rPr lang="en-US" sz="4000" dirty="0">
                    <a:effectLst/>
                    <a:latin typeface="Times New Roman"/>
                    <a:ea typeface="Times New Roman"/>
                    <a:cs typeface="Times New Roman"/>
                  </a:rPr>
                  <a:t> 5.10, the firm’s annual growth rate (over and above inflation) is </a:t>
                </a:r>
                <a:r>
                  <a:rPr lang="en-US" sz="4000" i="1" dirty="0" err="1">
                    <a:effectLst/>
                    <a:latin typeface="Times New Roman"/>
                    <a:ea typeface="Times New Roman"/>
                    <a:cs typeface="Times New Roman"/>
                  </a:rPr>
                  <a:t>b</a:t>
                </a:r>
                <a:r>
                  <a:rPr lang="en-US" sz="4000" dirty="0" err="1">
                    <a:effectLst/>
                    <a:latin typeface="Times New Roman"/>
                    <a:ea typeface="Times New Roman"/>
                    <a:cs typeface="Times New Roman"/>
                  </a:rPr>
                  <a:t>.</a:t>
                </a:r>
                <a:r>
                  <a:rPr lang="en-US" sz="4000" i="1" dirty="0" err="1">
                    <a:effectLst/>
                    <a:latin typeface="Times New Roman"/>
                    <a:ea typeface="Times New Roman"/>
                    <a:cs typeface="Times New Roman"/>
                  </a:rPr>
                  <a:t>r</a:t>
                </a:r>
                <a:r>
                  <a:rPr lang="en-US" sz="4000" dirty="0">
                    <a:effectLst/>
                    <a:latin typeface="Times New Roman"/>
                    <a:ea typeface="Times New Roman"/>
                    <a:cs typeface="Times New Roman"/>
                  </a:rPr>
                  <a:t>, and we have </a:t>
                </a:r>
                <a:r>
                  <a:rPr lang="en-US" sz="4000" dirty="0" err="1">
                    <a:effectLst/>
                    <a:latin typeface="Times New Roman"/>
                    <a:ea typeface="Times New Roman"/>
                    <a:cs typeface="Times New Roman"/>
                  </a:rPr>
                  <a:t>Eqn</a:t>
                </a:r>
                <a:r>
                  <a:rPr lang="en-US" sz="4000" dirty="0">
                    <a:effectLst/>
                    <a:latin typeface="Times New Roman"/>
                    <a:ea typeface="Times New Roman"/>
                    <a:cs typeface="Times New Roman"/>
                  </a:rPr>
                  <a:t> 5.8 as</a:t>
                </a:r>
                <a:endParaRPr lang="en-AU" sz="4000" dirty="0">
                  <a:effectLst/>
                  <a:latin typeface="Calibri"/>
                  <a:ea typeface="Calibri"/>
                  <a:cs typeface="Times New Roman"/>
                </a:endParaRPr>
              </a:p>
              <a:p>
                <a:pPr algn="just">
                  <a:lnSpc>
                    <a:spcPct val="200000"/>
                  </a:lnSpc>
                  <a:spcAft>
                    <a:spcPts val="0"/>
                  </a:spcAft>
                </a:pPr>
                <a:r>
                  <a:rPr lang="en-US" sz="3400" dirty="0">
                    <a:effectLst/>
                    <a:latin typeface="Times New Roman"/>
                    <a:ea typeface="Times New Roman"/>
                    <a:cs typeface="Times New Roman"/>
                  </a:rPr>
                  <a:t>     </a:t>
                </a:r>
                <a:r>
                  <a:rPr lang="en-US" sz="3400" dirty="0" smtClean="0">
                    <a:effectLst/>
                    <a:latin typeface="Times New Roman"/>
                    <a:ea typeface="Times New Roman"/>
                    <a:cs typeface="Times New Roman"/>
                  </a:rPr>
                  <a:t>                      </a:t>
                </a:r>
                <a14:m>
                  <m:oMath xmlns:m="http://schemas.openxmlformats.org/officeDocument/2006/math">
                    <m:sSubSup>
                      <m:sSubSupPr>
                        <m:ctrlPr>
                          <a:rPr lang="en-AU" sz="5100" i="1">
                            <a:effectLst/>
                            <a:latin typeface="Cambria Math"/>
                            <a:ea typeface="Times New Roman"/>
                            <a:cs typeface="Times New Roman"/>
                          </a:rPr>
                        </m:ctrlPr>
                      </m:sSubSupPr>
                      <m:e>
                        <m:sSubSup>
                          <m:sSubSupPr>
                            <m:ctrlPr>
                              <a:rPr lang="en-AU" sz="5100" i="1">
                                <a:effectLst/>
                                <a:latin typeface="Cambria Math"/>
                                <a:ea typeface="Times New Roman"/>
                                <a:cs typeface="Times New Roman"/>
                              </a:rPr>
                            </m:ctrlPr>
                          </m:sSubSupPr>
                          <m:e>
                            <m:r>
                              <a:rPr lang="en-US" sz="5100" i="1">
                                <a:effectLst/>
                                <a:latin typeface="Cambria Math"/>
                                <a:ea typeface="Times New Roman"/>
                                <a:cs typeface="Times New Roman"/>
                              </a:rPr>
                              <m:t>𝑃</m:t>
                            </m:r>
                          </m:e>
                          <m:sub>
                            <m:r>
                              <a:rPr lang="en-US" sz="5100" i="1">
                                <a:effectLst/>
                                <a:latin typeface="Cambria Math"/>
                                <a:ea typeface="Times New Roman"/>
                                <a:cs typeface="Times New Roman"/>
                              </a:rPr>
                              <m:t>0</m:t>
                            </m:r>
                          </m:sub>
                          <m:sup>
                            <m:r>
                              <a:rPr lang="en-US" sz="5100" i="1">
                                <a:effectLst/>
                                <a:latin typeface="Cambria Math"/>
                                <a:ea typeface="Times New Roman"/>
                                <a:cs typeface="Times New Roman"/>
                              </a:rPr>
                              <m:t>𝑒𝑥</m:t>
                            </m:r>
                          </m:sup>
                        </m:sSubSup>
                        <m:r>
                          <a:rPr lang="en-US" sz="5100" i="1">
                            <a:effectLst/>
                            <a:latin typeface="Cambria Math"/>
                            <a:ea typeface="Times New Roman"/>
                            <a:cs typeface="Times New Roman"/>
                          </a:rPr>
                          <m:t>=</m:t>
                        </m:r>
                        <m:r>
                          <a:rPr lang="en-US" sz="5100" i="1">
                            <a:effectLst/>
                            <a:latin typeface="Cambria Math"/>
                            <a:ea typeface="Times New Roman"/>
                            <a:cs typeface="Times New Roman"/>
                          </a:rPr>
                          <m:t>𝑠h𝑎𝑟𝑒</m:t>
                        </m:r>
                        <m:r>
                          <a:rPr lang="en-US" sz="5100" i="1">
                            <a:effectLst/>
                            <a:latin typeface="Cambria Math"/>
                            <a:ea typeface="Times New Roman"/>
                            <a:cs typeface="Times New Roman"/>
                          </a:rPr>
                          <m:t> </m:t>
                        </m:r>
                        <m:r>
                          <a:rPr lang="en-US" sz="5100" i="1">
                            <a:effectLst/>
                            <a:latin typeface="Cambria Math"/>
                            <a:ea typeface="Times New Roman"/>
                            <a:cs typeface="Times New Roman"/>
                          </a:rPr>
                          <m:t>𝑣𝑎𝑙𝑢𝑒</m:t>
                        </m:r>
                      </m:e>
                      <m:sub>
                        <m:r>
                          <a:rPr lang="en-US" sz="5100" i="1">
                            <a:effectLst/>
                            <a:latin typeface="Cambria Math"/>
                            <a:ea typeface="Times New Roman"/>
                            <a:cs typeface="Times New Roman"/>
                          </a:rPr>
                          <m:t>0</m:t>
                        </m:r>
                      </m:sub>
                      <m:sup>
                        <m:r>
                          <a:rPr lang="en-US" sz="5100" i="1">
                            <a:effectLst/>
                            <a:latin typeface="Cambria Math"/>
                            <a:ea typeface="Times New Roman"/>
                            <a:cs typeface="Times New Roman"/>
                          </a:rPr>
                          <m:t>𝑒𝑥</m:t>
                        </m:r>
                      </m:sup>
                    </m:sSubSup>
                    <m:r>
                      <a:rPr lang="en-US" sz="5100" i="1">
                        <a:effectLst/>
                        <a:latin typeface="Cambria Math"/>
                        <a:ea typeface="Times New Roman"/>
                        <a:cs typeface="Times New Roman"/>
                      </a:rPr>
                      <m:t>=</m:t>
                    </m:r>
                    <m:f>
                      <m:fPr>
                        <m:ctrlPr>
                          <a:rPr lang="en-AU" sz="5100" i="1">
                            <a:effectLst/>
                            <a:latin typeface="Cambria Math"/>
                            <a:ea typeface="Times New Roman"/>
                            <a:cs typeface="Times New Roman"/>
                          </a:rPr>
                        </m:ctrlPr>
                      </m:fPr>
                      <m:num>
                        <m:r>
                          <a:rPr lang="en-US" sz="5100" i="1">
                            <a:effectLst/>
                            <a:latin typeface="Cambria Math"/>
                            <a:ea typeface="Times New Roman"/>
                            <a:cs typeface="Times New Roman"/>
                          </a:rPr>
                          <m:t>$</m:t>
                        </m:r>
                        <m:sSub>
                          <m:sSubPr>
                            <m:ctrlPr>
                              <a:rPr lang="en-AU" sz="5100" i="1">
                                <a:effectLst/>
                                <a:latin typeface="Cambria Math"/>
                                <a:ea typeface="Times New Roman"/>
                                <a:cs typeface="Times New Roman"/>
                              </a:rPr>
                            </m:ctrlPr>
                          </m:sSubPr>
                          <m:e>
                            <m:r>
                              <a:rPr lang="en-US" sz="5100" i="1">
                                <a:effectLst/>
                                <a:latin typeface="Cambria Math"/>
                                <a:ea typeface="Times New Roman"/>
                                <a:cs typeface="Times New Roman"/>
                              </a:rPr>
                              <m:t>𝐶𝐹𝐸</m:t>
                            </m:r>
                          </m:e>
                          <m:sub>
                            <m:r>
                              <a:rPr lang="en-US" sz="5100" i="1">
                                <a:effectLst/>
                                <a:latin typeface="Cambria Math"/>
                                <a:ea typeface="Times New Roman"/>
                                <a:cs typeface="Times New Roman"/>
                              </a:rPr>
                              <m:t>1</m:t>
                            </m:r>
                          </m:sub>
                        </m:sSub>
                        <m:r>
                          <a:rPr lang="en-US" sz="5100" i="1">
                            <a:effectLst/>
                            <a:latin typeface="Cambria Math"/>
                            <a:ea typeface="Times New Roman"/>
                            <a:cs typeface="Times New Roman"/>
                          </a:rPr>
                          <m:t>(1−</m:t>
                        </m:r>
                        <m:r>
                          <a:rPr lang="en-US" sz="5100" i="1">
                            <a:effectLst/>
                            <a:latin typeface="Cambria Math"/>
                            <a:ea typeface="Times New Roman"/>
                            <a:cs typeface="Times New Roman"/>
                          </a:rPr>
                          <m:t>𝑏</m:t>
                        </m:r>
                        <m:r>
                          <a:rPr lang="en-US" sz="5100" i="1">
                            <a:effectLst/>
                            <a:latin typeface="Cambria Math"/>
                            <a:ea typeface="Times New Roman"/>
                            <a:cs typeface="Times New Roman"/>
                          </a:rPr>
                          <m:t>)</m:t>
                        </m:r>
                      </m:num>
                      <m:den>
                        <m:r>
                          <a:rPr lang="en-US" sz="5100" i="1">
                            <a:effectLst/>
                            <a:latin typeface="Cambria Math"/>
                            <a:ea typeface="Times New Roman"/>
                            <a:cs typeface="Times New Roman"/>
                          </a:rPr>
                          <m:t>𝑘</m:t>
                        </m:r>
                        <m:r>
                          <a:rPr lang="en-US" sz="5100" i="1">
                            <a:effectLst/>
                            <a:latin typeface="Cambria Math"/>
                            <a:ea typeface="Times New Roman"/>
                            <a:cs typeface="Times New Roman"/>
                          </a:rPr>
                          <m:t>−</m:t>
                        </m:r>
                        <m:r>
                          <a:rPr lang="en-US" sz="5100" i="1">
                            <a:effectLst/>
                            <a:latin typeface="Cambria Math"/>
                            <a:ea typeface="Times New Roman"/>
                            <a:cs typeface="Times New Roman"/>
                          </a:rPr>
                          <m:t>𝑏</m:t>
                        </m:r>
                        <m:r>
                          <a:rPr lang="en-US" sz="5100" i="1">
                            <a:effectLst/>
                            <a:latin typeface="Cambria Math"/>
                            <a:ea typeface="Times New Roman"/>
                            <a:cs typeface="Times New Roman"/>
                          </a:rPr>
                          <m:t>.</m:t>
                        </m:r>
                        <m:r>
                          <a:rPr lang="en-US" sz="5100" i="1">
                            <a:effectLst/>
                            <a:latin typeface="Cambria Math"/>
                            <a:ea typeface="Times New Roman"/>
                            <a:cs typeface="Times New Roman"/>
                          </a:rPr>
                          <m:t>𝑟</m:t>
                        </m:r>
                      </m:den>
                    </m:f>
                  </m:oMath>
                </a14:m>
                <a:r>
                  <a:rPr lang="en-US" sz="5100" dirty="0">
                    <a:effectLst/>
                    <a:latin typeface="Times New Roman"/>
                    <a:ea typeface="Times New Roman"/>
                    <a:cs typeface="Times New Roman"/>
                  </a:rPr>
                  <a:t>	</a:t>
                </a:r>
                <a:r>
                  <a:rPr lang="en-US" sz="3400" dirty="0">
                    <a:effectLst/>
                    <a:latin typeface="Times New Roman"/>
                    <a:ea typeface="Times New Roman"/>
                    <a:cs typeface="Times New Roman"/>
                  </a:rPr>
                  <a:t> </a:t>
                </a:r>
                <a:r>
                  <a:rPr lang="en-US" sz="3400" dirty="0" smtClean="0">
                    <a:effectLst/>
                    <a:latin typeface="Times New Roman"/>
                    <a:ea typeface="Times New Roman"/>
                    <a:cs typeface="Times New Roman"/>
                  </a:rPr>
                  <a:t>                                  </a:t>
                </a:r>
                <a:r>
                  <a:rPr lang="en-US" sz="2900" dirty="0" smtClean="0">
                    <a:effectLst/>
                    <a:latin typeface="Times New Roman"/>
                    <a:ea typeface="Times New Roman"/>
                    <a:cs typeface="Times New Roman"/>
                  </a:rPr>
                  <a:t>(</a:t>
                </a:r>
                <a:r>
                  <a:rPr lang="en-US" sz="2900" dirty="0">
                    <a:effectLst/>
                    <a:latin typeface="Times New Roman"/>
                    <a:ea typeface="Times New Roman"/>
                    <a:cs typeface="Times New Roman"/>
                  </a:rPr>
                  <a:t>5.11)</a:t>
                </a:r>
                <a:endParaRPr lang="en-AU" sz="2900" dirty="0">
                  <a:effectLst/>
                  <a:latin typeface="Calibri"/>
                  <a:ea typeface="Calibri"/>
                  <a:cs typeface="Times New Roman"/>
                </a:endParaRPr>
              </a:p>
              <a:p>
                <a:pPr algn="just">
                  <a:lnSpc>
                    <a:spcPct val="200000"/>
                  </a:lnSpc>
                  <a:spcAft>
                    <a:spcPts val="0"/>
                  </a:spcAft>
                </a:pPr>
                <a:endParaRPr lang="en-US" sz="4000" dirty="0" smtClean="0">
                  <a:effectLst/>
                  <a:latin typeface="Times New Roman"/>
                  <a:ea typeface="Times New Roman"/>
                  <a:cs typeface="Times New Roman"/>
                </a:endParaRPr>
              </a:p>
              <a:p>
                <a:pPr algn="just">
                  <a:lnSpc>
                    <a:spcPct val="200000"/>
                  </a:lnSpc>
                  <a:spcAft>
                    <a:spcPts val="0"/>
                  </a:spcAft>
                </a:pPr>
                <a:r>
                  <a:rPr lang="en-US" sz="4000" dirty="0" smtClean="0">
                    <a:effectLst/>
                    <a:latin typeface="Times New Roman"/>
                    <a:ea typeface="Times New Roman"/>
                    <a:cs typeface="Times New Roman"/>
                  </a:rPr>
                  <a:t>where </a:t>
                </a:r>
                <a:r>
                  <a:rPr lang="en-US" sz="4000" i="1" dirty="0">
                    <a:effectLst/>
                    <a:latin typeface="Times New Roman"/>
                    <a:ea typeface="Times New Roman"/>
                    <a:cs typeface="Times New Roman"/>
                  </a:rPr>
                  <a:t>CFE</a:t>
                </a:r>
                <a:r>
                  <a:rPr lang="en-US" sz="4000" i="1" baseline="-25000" dirty="0">
                    <a:effectLst/>
                    <a:latin typeface="Times New Roman"/>
                    <a:ea typeface="Times New Roman"/>
                    <a:cs typeface="Times New Roman"/>
                  </a:rPr>
                  <a:t>1</a:t>
                </a:r>
                <a:r>
                  <a:rPr lang="en-US" sz="4000" dirty="0">
                    <a:effectLst/>
                    <a:latin typeface="Times New Roman"/>
                    <a:ea typeface="Times New Roman"/>
                    <a:cs typeface="Times New Roman"/>
                  </a:rPr>
                  <a:t> represents investors’ expectation of the </a:t>
                </a:r>
                <a:r>
                  <a:rPr lang="en-US" sz="4000" dirty="0" smtClean="0">
                    <a:effectLst/>
                    <a:latin typeface="Times New Roman"/>
                    <a:ea typeface="Times New Roman"/>
                    <a:cs typeface="Times New Roman"/>
                  </a:rPr>
                  <a:t>real free </a:t>
                </a:r>
                <a:r>
                  <a:rPr lang="en-US" sz="4000" dirty="0">
                    <a:effectLst/>
                    <a:latin typeface="Times New Roman"/>
                    <a:ea typeface="Times New Roman"/>
                    <a:cs typeface="Times New Roman"/>
                  </a:rPr>
                  <a:t>cash flow available to equity at the end of the first period and </a:t>
                </a:r>
                <a:r>
                  <a:rPr lang="en-US" sz="4000" i="1" dirty="0">
                    <a:effectLst/>
                    <a:latin typeface="Times New Roman"/>
                    <a:ea typeface="Times New Roman"/>
                    <a:cs typeface="Times New Roman"/>
                  </a:rPr>
                  <a:t>k</a:t>
                </a:r>
                <a:r>
                  <a:rPr lang="en-US" sz="4000" dirty="0">
                    <a:effectLst/>
                    <a:latin typeface="Times New Roman"/>
                    <a:ea typeface="Times New Roman"/>
                    <a:cs typeface="Times New Roman"/>
                  </a:rPr>
                  <a:t> denotes the firm’s real (over and above inflation) cost of equity. </a:t>
                </a:r>
                <a:endParaRPr lang="en-AU" sz="40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447800"/>
                <a:ext cx="7772400" cy="4907760"/>
              </a:xfrm>
              <a:blipFill rotWithShape="1">
                <a:blip r:embed="rId2"/>
                <a:stretch>
                  <a:fillRect r="-392"/>
                </a:stretch>
              </a:blipFill>
            </p:spPr>
            <p:txBody>
              <a:bodyPr/>
              <a:lstStyle/>
              <a:p>
                <a:r>
                  <a:rPr lang="en-AU">
                    <a:noFill/>
                  </a:rPr>
                  <a:t> </a:t>
                </a:r>
              </a:p>
            </p:txBody>
          </p:sp>
        </mc:Fallback>
      </mc:AlternateContent>
    </p:spTree>
    <p:extLst>
      <p:ext uri="{BB962C8B-B14F-4D97-AF65-F5344CB8AC3E}">
        <p14:creationId xmlns:p14="http://schemas.microsoft.com/office/powerpoint/2010/main" val="243165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1"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7136"/>
          </a:xfrm>
        </p:spPr>
        <p:txBody>
          <a:bodyPr/>
          <a:lstStyle/>
          <a:p>
            <a:r>
              <a:rPr lang="en-AU" i="1" dirty="0" smtClean="0"/>
              <a:t>Illustrative Example</a:t>
            </a:r>
            <a:endParaRPr lang="en-AU" i="1" dirty="0"/>
          </a:p>
        </p:txBody>
      </p:sp>
      <p:sp>
        <p:nvSpPr>
          <p:cNvPr id="3" name="Content Placeholder 2"/>
          <p:cNvSpPr>
            <a:spLocks noGrp="1"/>
          </p:cNvSpPr>
          <p:nvPr>
            <p:ph idx="1"/>
          </p:nvPr>
        </p:nvSpPr>
        <p:spPr>
          <a:xfrm>
            <a:off x="914400" y="1600200"/>
            <a:ext cx="7772400" cy="4755360"/>
          </a:xfrm>
        </p:spPr>
        <p:txBody>
          <a:bodyPr>
            <a:normAutofit fontScale="40000" lnSpcReduction="20000"/>
          </a:bodyPr>
          <a:lstStyle/>
          <a:p>
            <a:pPr algn="just">
              <a:lnSpc>
                <a:spcPct val="200000"/>
              </a:lnSpc>
              <a:spcAft>
                <a:spcPts val="0"/>
              </a:spcAft>
            </a:pPr>
            <a:r>
              <a:rPr lang="en-US" sz="3200" dirty="0">
                <a:latin typeface="Times New Roman"/>
                <a:ea typeface="Times New Roman"/>
                <a:cs typeface="Times New Roman"/>
              </a:rPr>
              <a:t>Company </a:t>
            </a:r>
            <a:r>
              <a:rPr lang="en-US" sz="3200" i="1" dirty="0">
                <a:latin typeface="Times New Roman"/>
                <a:ea typeface="Times New Roman"/>
                <a:cs typeface="Times New Roman"/>
              </a:rPr>
              <a:t>Springfield</a:t>
            </a:r>
            <a:r>
              <a:rPr lang="en-US" sz="3200" dirty="0">
                <a:latin typeface="Times New Roman"/>
                <a:ea typeface="Times New Roman"/>
                <a:cs typeface="Times New Roman"/>
              </a:rPr>
              <a:t> is a manufacturer of garden seeds. </a:t>
            </a:r>
            <a:r>
              <a:rPr lang="en-US" sz="3200" i="1" dirty="0">
                <a:latin typeface="Times New Roman"/>
                <a:ea typeface="Times New Roman"/>
                <a:cs typeface="Times New Roman"/>
              </a:rPr>
              <a:t>Springfield</a:t>
            </a:r>
            <a:r>
              <a:rPr lang="en-US" sz="3200" dirty="0">
                <a:latin typeface="Times New Roman"/>
                <a:ea typeface="Times New Roman"/>
                <a:cs typeface="Times New Roman"/>
              </a:rPr>
              <a:t> prefers to perform calculations in real terms (assuming zero inflation). Accordingly, the company considers that its cost of capital (shareholders’ required expectation of return) is </a:t>
            </a:r>
            <a:r>
              <a:rPr lang="en-US" sz="3200" u="sng" dirty="0">
                <a:latin typeface="Times New Roman"/>
                <a:ea typeface="Times New Roman"/>
                <a:cs typeface="Times New Roman"/>
              </a:rPr>
              <a:t>6% in </a:t>
            </a:r>
            <a:r>
              <a:rPr lang="en-US" sz="3200" i="1" u="sng" dirty="0">
                <a:latin typeface="Times New Roman"/>
                <a:ea typeface="Times New Roman"/>
                <a:cs typeface="Times New Roman"/>
              </a:rPr>
              <a:t>real</a:t>
            </a:r>
            <a:r>
              <a:rPr lang="en-US" sz="3200" u="sng" dirty="0">
                <a:latin typeface="Times New Roman"/>
                <a:ea typeface="Times New Roman"/>
                <a:cs typeface="Times New Roman"/>
              </a:rPr>
              <a:t> terms</a:t>
            </a:r>
            <a:r>
              <a:rPr lang="en-US" sz="3200" dirty="0">
                <a:latin typeface="Times New Roman"/>
                <a:ea typeface="Times New Roman"/>
                <a:cs typeface="Times New Roman"/>
              </a:rPr>
              <a:t>. </a:t>
            </a:r>
            <a:r>
              <a:rPr lang="en-US" sz="3200" i="1" dirty="0">
                <a:latin typeface="Times New Roman"/>
                <a:ea typeface="Times New Roman"/>
                <a:cs typeface="Times New Roman"/>
              </a:rPr>
              <a:t>Springfield</a:t>
            </a:r>
            <a:r>
              <a:rPr lang="en-US" sz="3200" dirty="0">
                <a:latin typeface="Times New Roman"/>
                <a:ea typeface="Times New Roman"/>
                <a:cs typeface="Times New Roman"/>
              </a:rPr>
              <a:t> believes it can provide a dividend of </a:t>
            </a:r>
            <a:r>
              <a:rPr lang="en-US" sz="3200" u="sng" dirty="0">
                <a:latin typeface="Times New Roman"/>
                <a:ea typeface="Times New Roman"/>
                <a:cs typeface="Times New Roman"/>
              </a:rPr>
              <a:t>$1.20</a:t>
            </a:r>
            <a:r>
              <a:rPr lang="en-US" sz="3200" dirty="0">
                <a:latin typeface="Times New Roman"/>
                <a:ea typeface="Times New Roman"/>
                <a:cs typeface="Times New Roman"/>
              </a:rPr>
              <a:t> in </a:t>
            </a:r>
            <a:r>
              <a:rPr lang="en-US" sz="3200" i="1" dirty="0">
                <a:latin typeface="Times New Roman"/>
                <a:ea typeface="Times New Roman"/>
                <a:cs typeface="Times New Roman"/>
              </a:rPr>
              <a:t>real</a:t>
            </a:r>
            <a:r>
              <a:rPr lang="en-US" sz="3200" dirty="0">
                <a:latin typeface="Times New Roman"/>
                <a:ea typeface="Times New Roman"/>
                <a:cs typeface="Times New Roman"/>
              </a:rPr>
              <a:t> terms each year in perpetuity. Alternatively, the firm is considering adopting a policy of retaining </a:t>
            </a:r>
            <a:r>
              <a:rPr lang="en-US" sz="3200" u="sng" dirty="0">
                <a:latin typeface="Times New Roman"/>
                <a:ea typeface="Times New Roman"/>
                <a:cs typeface="Times New Roman"/>
              </a:rPr>
              <a:t>50%</a:t>
            </a:r>
            <a:r>
              <a:rPr lang="en-US" sz="3200" dirty="0">
                <a:latin typeface="Times New Roman"/>
                <a:ea typeface="Times New Roman"/>
                <a:cs typeface="Times New Roman"/>
              </a:rPr>
              <a:t> of the free cash flow available to shareholders, which the firm would reinvest in the company. Inflation is </a:t>
            </a:r>
            <a:r>
              <a:rPr lang="en-US" sz="3200" u="sng" dirty="0">
                <a:latin typeface="Times New Roman"/>
                <a:ea typeface="Times New Roman"/>
                <a:cs typeface="Times New Roman"/>
              </a:rPr>
              <a:t>5%</a:t>
            </a:r>
            <a:r>
              <a:rPr lang="en-US" sz="3200" dirty="0">
                <a:latin typeface="Times New Roman"/>
                <a:ea typeface="Times New Roman"/>
                <a:cs typeface="Times New Roman"/>
              </a:rPr>
              <a:t> per annum.</a:t>
            </a:r>
            <a:endParaRPr lang="en-AU" sz="2800" dirty="0">
              <a:latin typeface="Calibri"/>
              <a:ea typeface="Calibri"/>
              <a:cs typeface="Times New Roman"/>
            </a:endParaRPr>
          </a:p>
          <a:p>
            <a:pPr algn="just">
              <a:lnSpc>
                <a:spcPct val="200000"/>
              </a:lnSpc>
              <a:spcAft>
                <a:spcPts val="0"/>
              </a:spcAft>
            </a:pPr>
            <a:r>
              <a:rPr lang="en-US" sz="3200" i="1" dirty="0" smtClean="0">
                <a:latin typeface="Times New Roman"/>
                <a:ea typeface="Times New Roman"/>
                <a:cs typeface="Times New Roman"/>
              </a:rPr>
              <a:t>Required</a:t>
            </a:r>
            <a:r>
              <a:rPr lang="en-US" sz="3200" i="1" dirty="0">
                <a:latin typeface="Times New Roman"/>
                <a:ea typeface="Times New Roman"/>
                <a:cs typeface="Times New Roman"/>
              </a:rPr>
              <a:t>:</a:t>
            </a:r>
            <a:endParaRPr lang="en-AU" sz="2800" dirty="0">
              <a:latin typeface="Calibri"/>
              <a:ea typeface="Calibri"/>
              <a:cs typeface="Times New Roman"/>
            </a:endParaRPr>
          </a:p>
          <a:p>
            <a:pPr algn="just">
              <a:lnSpc>
                <a:spcPct val="200000"/>
              </a:lnSpc>
              <a:spcAft>
                <a:spcPts val="0"/>
              </a:spcAft>
            </a:pPr>
            <a:r>
              <a:rPr lang="en-US" sz="3200" dirty="0">
                <a:latin typeface="Times New Roman"/>
                <a:ea typeface="Times New Roman"/>
                <a:cs typeface="Times New Roman"/>
              </a:rPr>
              <a:t>Determine the theoretical value of </a:t>
            </a:r>
            <a:r>
              <a:rPr lang="en-US" sz="3200" i="1" dirty="0">
                <a:latin typeface="Times New Roman"/>
                <a:ea typeface="Times New Roman"/>
                <a:cs typeface="Times New Roman"/>
              </a:rPr>
              <a:t>Springfield</a:t>
            </a:r>
            <a:r>
              <a:rPr lang="en-US" sz="3200" dirty="0">
                <a:latin typeface="Times New Roman"/>
                <a:ea typeface="Times New Roman"/>
                <a:cs typeface="Times New Roman"/>
              </a:rPr>
              <a:t> if the company </a:t>
            </a:r>
            <a:endParaRPr lang="en-AU" sz="2800" dirty="0">
              <a:latin typeface="Calibri"/>
              <a:ea typeface="Calibri"/>
              <a:cs typeface="Times New Roman"/>
            </a:endParaRPr>
          </a:p>
          <a:p>
            <a:pPr algn="just">
              <a:lnSpc>
                <a:spcPct val="200000"/>
              </a:lnSpc>
              <a:spcAft>
                <a:spcPts val="0"/>
              </a:spcAft>
            </a:pPr>
            <a:r>
              <a:rPr lang="en-US" sz="3200" dirty="0">
                <a:latin typeface="Times New Roman"/>
                <a:ea typeface="Times New Roman"/>
                <a:cs typeface="Times New Roman"/>
              </a:rPr>
              <a:t>(</a:t>
            </a:r>
            <a:r>
              <a:rPr lang="en-US" sz="3200" i="1" dirty="0">
                <a:latin typeface="Times New Roman"/>
                <a:ea typeface="Times New Roman"/>
                <a:cs typeface="Times New Roman"/>
              </a:rPr>
              <a:t>a</a:t>
            </a:r>
            <a:r>
              <a:rPr lang="en-US" sz="3200" dirty="0">
                <a:latin typeface="Times New Roman"/>
                <a:ea typeface="Times New Roman"/>
                <a:cs typeface="Times New Roman"/>
              </a:rPr>
              <a:t>) provides a real (over and above inflation) dividend of $1.20 in perpetuity,</a:t>
            </a:r>
            <a:endParaRPr lang="en-AU" sz="2800" dirty="0">
              <a:latin typeface="Calibri"/>
              <a:ea typeface="Calibri"/>
              <a:cs typeface="Times New Roman"/>
            </a:endParaRPr>
          </a:p>
          <a:p>
            <a:pPr algn="just">
              <a:lnSpc>
                <a:spcPct val="200000"/>
              </a:lnSpc>
              <a:spcAft>
                <a:spcPts val="0"/>
              </a:spcAft>
            </a:pPr>
            <a:r>
              <a:rPr lang="en-US" sz="3200" dirty="0">
                <a:latin typeface="Times New Roman"/>
                <a:ea typeface="Times New Roman"/>
                <a:cs typeface="Times New Roman"/>
              </a:rPr>
              <a:t>(</a:t>
            </a:r>
            <a:r>
              <a:rPr lang="en-US" sz="3200" i="1" dirty="0">
                <a:latin typeface="Times New Roman"/>
                <a:ea typeface="Times New Roman"/>
                <a:cs typeface="Times New Roman"/>
              </a:rPr>
              <a:t>b</a:t>
            </a:r>
            <a:r>
              <a:rPr lang="en-US" sz="3200" dirty="0">
                <a:latin typeface="Times New Roman"/>
                <a:ea typeface="Times New Roman"/>
                <a:cs typeface="Times New Roman"/>
              </a:rPr>
              <a:t>) proceeds with the above investment strategy and achieves a </a:t>
            </a:r>
            <a:r>
              <a:rPr lang="en-US" sz="3200" i="1" dirty="0">
                <a:latin typeface="Times New Roman"/>
                <a:ea typeface="Times New Roman"/>
                <a:cs typeface="Times New Roman"/>
              </a:rPr>
              <a:t>real</a:t>
            </a:r>
            <a:r>
              <a:rPr lang="en-US" sz="3200" dirty="0">
                <a:latin typeface="Times New Roman"/>
                <a:ea typeface="Times New Roman"/>
                <a:cs typeface="Times New Roman"/>
              </a:rPr>
              <a:t> rate of return on reinvestments equal to</a:t>
            </a:r>
            <a:endParaRPr lang="en-AU" sz="2800" dirty="0">
              <a:latin typeface="Calibri"/>
              <a:ea typeface="Calibri"/>
              <a:cs typeface="Times New Roman"/>
            </a:endParaRPr>
          </a:p>
          <a:p>
            <a:pPr algn="just">
              <a:lnSpc>
                <a:spcPct val="200000"/>
              </a:lnSpc>
              <a:spcAft>
                <a:spcPts val="0"/>
              </a:spcAft>
            </a:pPr>
            <a:r>
              <a:rPr lang="en-US" sz="3200" dirty="0">
                <a:latin typeface="Times New Roman"/>
                <a:ea typeface="Times New Roman"/>
                <a:cs typeface="Times New Roman"/>
              </a:rPr>
              <a:t>(</a:t>
            </a:r>
            <a:r>
              <a:rPr lang="en-US" sz="3200" i="1" dirty="0" err="1">
                <a:latin typeface="Times New Roman"/>
                <a:ea typeface="Times New Roman"/>
                <a:cs typeface="Times New Roman"/>
              </a:rPr>
              <a:t>i</a:t>
            </a:r>
            <a:r>
              <a:rPr lang="en-US" sz="3200" dirty="0">
                <a:latin typeface="Times New Roman"/>
                <a:ea typeface="Times New Roman"/>
                <a:cs typeface="Times New Roman"/>
              </a:rPr>
              <a:t>) 4% per annum</a:t>
            </a:r>
            <a:r>
              <a:rPr lang="en-US" sz="3200" dirty="0" smtClean="0">
                <a:latin typeface="Times New Roman"/>
                <a:ea typeface="Times New Roman"/>
                <a:cs typeface="Times New Roman"/>
              </a:rPr>
              <a:t>,        (</a:t>
            </a:r>
            <a:r>
              <a:rPr lang="en-US" sz="3200" i="1" dirty="0">
                <a:latin typeface="Times New Roman"/>
                <a:ea typeface="Times New Roman"/>
                <a:cs typeface="Times New Roman"/>
              </a:rPr>
              <a:t>ii</a:t>
            </a:r>
            <a:r>
              <a:rPr lang="en-US" sz="3200" dirty="0">
                <a:latin typeface="Times New Roman"/>
                <a:ea typeface="Times New Roman"/>
                <a:cs typeface="Times New Roman"/>
              </a:rPr>
              <a:t>) 6% per annum</a:t>
            </a:r>
            <a:r>
              <a:rPr lang="en-US" sz="3200" dirty="0" smtClean="0">
                <a:latin typeface="Times New Roman"/>
                <a:ea typeface="Times New Roman"/>
                <a:cs typeface="Times New Roman"/>
              </a:rPr>
              <a:t>,        (</a:t>
            </a:r>
            <a:r>
              <a:rPr lang="en-US" sz="3200" i="1" dirty="0">
                <a:latin typeface="Times New Roman"/>
                <a:ea typeface="Times New Roman"/>
                <a:cs typeface="Times New Roman"/>
              </a:rPr>
              <a:t>iii</a:t>
            </a:r>
            <a:r>
              <a:rPr lang="en-US" sz="3200" dirty="0">
                <a:latin typeface="Times New Roman"/>
                <a:ea typeface="Times New Roman"/>
                <a:cs typeface="Times New Roman"/>
              </a:rPr>
              <a:t>) 10% per annum.</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14207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solidFill>
                  <a:srgbClr val="DBF5F9">
                    <a:satMod val="200000"/>
                  </a:srgbClr>
                </a:solidFill>
                <a:latin typeface="Times New Roman"/>
                <a:ea typeface="Calibri"/>
              </a:rPr>
              <a:t>The provision of equity finance </a:t>
            </a:r>
            <a:r>
              <a:rPr lang="en-AU" b="1" i="1" dirty="0" smtClean="0">
                <a:solidFill>
                  <a:srgbClr val="DBF5F9">
                    <a:satMod val="200000"/>
                  </a:srgbClr>
                </a:solidFill>
                <a:latin typeface="Times New Roman"/>
                <a:ea typeface="Calibri"/>
              </a:rPr>
              <a:t> (</a:t>
            </a:r>
            <a:r>
              <a:rPr lang="en-AU" b="1" i="1" dirty="0" err="1" smtClean="0">
                <a:solidFill>
                  <a:srgbClr val="DBF5F9">
                    <a:satMod val="200000"/>
                  </a:srgbClr>
                </a:solidFill>
                <a:latin typeface="Times New Roman"/>
                <a:ea typeface="Calibri"/>
              </a:rPr>
              <a:t>cont</a:t>
            </a:r>
            <a:r>
              <a:rPr lang="en-AU" b="1" i="1" dirty="0" smtClean="0">
                <a:solidFill>
                  <a:srgbClr val="DBF5F9">
                    <a:satMod val="200000"/>
                  </a:srgbClr>
                </a:solidFill>
                <a:latin typeface="Times New Roman"/>
                <a:ea typeface="Calibri"/>
              </a:rPr>
              <a:t>)</a:t>
            </a:r>
            <a:endParaRPr lang="en-AU" dirty="0"/>
          </a:p>
        </p:txBody>
      </p:sp>
      <p:sp>
        <p:nvSpPr>
          <p:cNvPr id="3" name="Content Placeholder 2"/>
          <p:cNvSpPr>
            <a:spLocks noGrp="1"/>
          </p:cNvSpPr>
          <p:nvPr>
            <p:ph idx="1"/>
          </p:nvPr>
        </p:nvSpPr>
        <p:spPr/>
        <p:txBody>
          <a:bodyPr>
            <a:normAutofit fontScale="40000" lnSpcReduction="20000"/>
          </a:bodyPr>
          <a:lstStyle/>
          <a:p>
            <a:pPr algn="just">
              <a:lnSpc>
                <a:spcPct val="200000"/>
              </a:lnSpc>
              <a:spcAft>
                <a:spcPts val="1000"/>
              </a:spcAft>
            </a:pPr>
            <a:r>
              <a:rPr lang="en-US" sz="3200" dirty="0">
                <a:latin typeface="Times New Roman"/>
                <a:ea typeface="Calibri"/>
                <a:cs typeface="Times New Roman"/>
              </a:rPr>
              <a:t>When the shares are made available for purchase to the general public, the issue is termed a </a:t>
            </a:r>
            <a:r>
              <a:rPr lang="en-US" sz="3200" i="1" dirty="0">
                <a:latin typeface="Times New Roman"/>
                <a:ea typeface="Calibri"/>
                <a:cs typeface="Times New Roman"/>
              </a:rPr>
              <a:t>public</a:t>
            </a:r>
            <a:r>
              <a:rPr lang="en-US" sz="3200" dirty="0">
                <a:latin typeface="Times New Roman"/>
                <a:ea typeface="Calibri"/>
                <a:cs typeface="Times New Roman"/>
              </a:rPr>
              <a:t> issue, in which case, the company can expect to attract a good deal of publicity as the terms of the issue are revealed in the media. </a:t>
            </a:r>
            <a:endParaRPr lang="en-US" sz="3200" dirty="0" smtClean="0">
              <a:latin typeface="Times New Roman"/>
              <a:ea typeface="Calibri"/>
              <a:cs typeface="Times New Roman"/>
            </a:endParaRPr>
          </a:p>
          <a:p>
            <a:pPr algn="just">
              <a:lnSpc>
                <a:spcPct val="200000"/>
              </a:lnSpc>
              <a:spcAft>
                <a:spcPts val="1000"/>
              </a:spcAft>
            </a:pPr>
            <a:r>
              <a:rPr lang="en-US" sz="3200" dirty="0" smtClean="0">
                <a:latin typeface="Times New Roman"/>
                <a:ea typeface="Calibri"/>
                <a:cs typeface="Times New Roman"/>
              </a:rPr>
              <a:t>For </a:t>
            </a:r>
            <a:r>
              <a:rPr lang="en-US" sz="3200" dirty="0">
                <a:latin typeface="Times New Roman"/>
                <a:ea typeface="Calibri"/>
                <a:cs typeface="Times New Roman"/>
              </a:rPr>
              <a:t>example, the issue might be held by means of an “auction</a:t>
            </a:r>
            <a:r>
              <a:rPr lang="en-US" sz="3200" dirty="0" smtClean="0">
                <a:latin typeface="Times New Roman"/>
                <a:ea typeface="Calibri"/>
                <a:cs typeface="Times New Roman"/>
              </a:rPr>
              <a:t>”, </a:t>
            </a:r>
            <a:r>
              <a:rPr lang="en-US" sz="3200" dirty="0">
                <a:latin typeface="Times New Roman"/>
                <a:ea typeface="Calibri"/>
                <a:cs typeface="Times New Roman"/>
              </a:rPr>
              <a:t>whereby bids for the shares can be submitted, with the shares distributed to the highest bidders and progressively to the next highest until the issue is fully distributed. </a:t>
            </a:r>
            <a:endParaRPr lang="en-US" sz="3200" dirty="0" smtClean="0">
              <a:latin typeface="Times New Roman"/>
              <a:ea typeface="Calibri"/>
              <a:cs typeface="Times New Roman"/>
            </a:endParaRPr>
          </a:p>
          <a:p>
            <a:pPr algn="just">
              <a:lnSpc>
                <a:spcPct val="200000"/>
              </a:lnSpc>
              <a:spcAft>
                <a:spcPts val="1000"/>
              </a:spcAft>
            </a:pPr>
            <a:r>
              <a:rPr lang="en-US" sz="3200" dirty="0" smtClean="0">
                <a:latin typeface="Times New Roman"/>
                <a:ea typeface="Calibri"/>
                <a:cs typeface="Times New Roman"/>
              </a:rPr>
              <a:t>To </a:t>
            </a:r>
            <a:r>
              <a:rPr lang="en-US" sz="3200" dirty="0">
                <a:latin typeface="Times New Roman"/>
                <a:ea typeface="Calibri"/>
                <a:cs typeface="Times New Roman"/>
              </a:rPr>
              <a:t>avoid some of the administrative challenges of a public offering, the firm may </a:t>
            </a:r>
            <a:r>
              <a:rPr lang="en-US" sz="3200" dirty="0" smtClean="0">
                <a:latin typeface="Times New Roman"/>
                <a:ea typeface="Calibri"/>
                <a:cs typeface="Times New Roman"/>
              </a:rPr>
              <a:t>undertake                           </a:t>
            </a:r>
            <a:r>
              <a:rPr lang="en-US" sz="3200" u="sng" dirty="0">
                <a:latin typeface="Times New Roman"/>
                <a:ea typeface="Calibri"/>
                <a:cs typeface="Times New Roman"/>
              </a:rPr>
              <a:t>a </a:t>
            </a:r>
            <a:r>
              <a:rPr lang="en-US" sz="3200" i="1" u="sng" dirty="0" smtClean="0">
                <a:latin typeface="Times New Roman"/>
                <a:ea typeface="Calibri"/>
                <a:cs typeface="Times New Roman"/>
              </a:rPr>
              <a:t>placement</a:t>
            </a:r>
            <a:r>
              <a:rPr lang="en-US" sz="3200" u="sng" dirty="0" smtClean="0">
                <a:latin typeface="Times New Roman"/>
                <a:ea typeface="Calibri"/>
                <a:cs typeface="Times New Roman"/>
              </a:rPr>
              <a:t> </a:t>
            </a:r>
            <a:r>
              <a:rPr lang="en-US" sz="3200" u="sng" dirty="0">
                <a:latin typeface="Times New Roman"/>
                <a:ea typeface="Calibri"/>
                <a:cs typeface="Times New Roman"/>
              </a:rPr>
              <a:t>issue</a:t>
            </a:r>
            <a:r>
              <a:rPr lang="en-US" sz="3200" dirty="0">
                <a:latin typeface="Times New Roman"/>
                <a:ea typeface="Calibri"/>
                <a:cs typeface="Times New Roman"/>
              </a:rPr>
              <a:t>, whereby the investment bank restricts the scope of potential buyers to large institutional investors such as </a:t>
            </a:r>
            <a:r>
              <a:rPr lang="en-US" sz="3200" i="1" dirty="0">
                <a:latin typeface="Times New Roman"/>
                <a:ea typeface="Calibri"/>
                <a:cs typeface="Times New Roman"/>
              </a:rPr>
              <a:t>pension</a:t>
            </a:r>
            <a:r>
              <a:rPr lang="en-US" sz="3200" dirty="0">
                <a:latin typeface="Times New Roman"/>
                <a:ea typeface="Calibri"/>
                <a:cs typeface="Times New Roman"/>
              </a:rPr>
              <a:t> and </a:t>
            </a:r>
            <a:r>
              <a:rPr lang="en-US" sz="3200" i="1" dirty="0">
                <a:latin typeface="Times New Roman"/>
                <a:ea typeface="Calibri"/>
                <a:cs typeface="Times New Roman"/>
              </a:rPr>
              <a:t>insurance</a:t>
            </a:r>
            <a:r>
              <a:rPr lang="en-US" sz="3200" dirty="0">
                <a:latin typeface="Times New Roman"/>
                <a:ea typeface="Calibri"/>
                <a:cs typeface="Times New Roman"/>
              </a:rPr>
              <a:t> and </a:t>
            </a:r>
            <a:r>
              <a:rPr lang="en-US" sz="3200" i="1" dirty="0">
                <a:latin typeface="Times New Roman"/>
                <a:ea typeface="Calibri"/>
                <a:cs typeface="Times New Roman"/>
              </a:rPr>
              <a:t>professionally managed</a:t>
            </a:r>
            <a:r>
              <a:rPr lang="en-US" sz="3200" dirty="0">
                <a:latin typeface="Times New Roman"/>
                <a:ea typeface="Calibri"/>
                <a:cs typeface="Times New Roman"/>
              </a:rPr>
              <a:t> funds, with which it proceeds to negotiate the price and terms of the share issue.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79979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02336"/>
          </a:xfrm>
        </p:spPr>
        <p:txBody>
          <a:bodyPr/>
          <a:lstStyle/>
          <a:p>
            <a:r>
              <a:rPr lang="en-AU" sz="2800" i="1" dirty="0">
                <a:solidFill>
                  <a:srgbClr val="DBF5F9">
                    <a:satMod val="200000"/>
                  </a:srgbClr>
                </a:solidFill>
              </a:rPr>
              <a:t>Illustrative </a:t>
            </a:r>
            <a:r>
              <a:rPr lang="en-AU" sz="2800" i="1" dirty="0" smtClean="0">
                <a:solidFill>
                  <a:srgbClr val="DBF5F9">
                    <a:satMod val="200000"/>
                  </a:srgbClr>
                </a:solidFill>
              </a:rPr>
              <a:t>Example (</a:t>
            </a:r>
            <a:r>
              <a:rPr lang="en-AU" sz="2800" i="1" dirty="0" err="1" smtClean="0">
                <a:solidFill>
                  <a:srgbClr val="DBF5F9">
                    <a:satMod val="200000"/>
                  </a:srgbClr>
                </a:solidFill>
              </a:rPr>
              <a:t>cont</a:t>
            </a:r>
            <a:r>
              <a:rPr lang="en-AU" sz="2800" i="1" dirty="0" smtClean="0">
                <a:solidFill>
                  <a:srgbClr val="DBF5F9">
                    <a:satMod val="200000"/>
                  </a:srgbClr>
                </a:solidFill>
              </a:rPr>
              <a:t>)</a:t>
            </a:r>
            <a:endParaRPr lang="en-AU"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219200"/>
                <a:ext cx="7772400" cy="5136360"/>
              </a:xfrm>
            </p:spPr>
            <p:txBody>
              <a:bodyPr>
                <a:normAutofit fontScale="25000" lnSpcReduction="20000"/>
              </a:bodyPr>
              <a:lstStyle/>
              <a:p>
                <a:pPr algn="just">
                  <a:lnSpc>
                    <a:spcPct val="200000"/>
                  </a:lnSpc>
                  <a:spcAft>
                    <a:spcPts val="0"/>
                  </a:spcAft>
                </a:pPr>
                <a:r>
                  <a:rPr lang="en-AU" sz="3200" dirty="0">
                    <a:latin typeface="Times New Roman"/>
                    <a:ea typeface="Times New Roman"/>
                    <a:cs typeface="Times New Roman"/>
                  </a:rPr>
                  <a:t> </a:t>
                </a:r>
                <a:r>
                  <a:rPr lang="en-US" sz="4800" dirty="0">
                    <a:effectLst/>
                    <a:latin typeface="Times New Roman"/>
                    <a:ea typeface="Times New Roman"/>
                    <a:cs typeface="Times New Roman"/>
                  </a:rPr>
                  <a:t>(</a:t>
                </a:r>
                <a:r>
                  <a:rPr lang="en-US" sz="4800" i="1" dirty="0">
                    <a:effectLst/>
                    <a:latin typeface="Times New Roman"/>
                    <a:ea typeface="Times New Roman"/>
                    <a:cs typeface="Times New Roman"/>
                  </a:rPr>
                  <a:t>a</a:t>
                </a:r>
                <a:r>
                  <a:rPr lang="en-US" sz="4800" dirty="0">
                    <a:effectLst/>
                    <a:latin typeface="Times New Roman"/>
                    <a:ea typeface="Times New Roman"/>
                    <a:cs typeface="Times New Roman"/>
                  </a:rPr>
                  <a:t>) With </a:t>
                </a:r>
                <a:r>
                  <a:rPr lang="en-US" sz="4800" dirty="0" err="1">
                    <a:effectLst/>
                    <a:latin typeface="Times New Roman"/>
                    <a:ea typeface="Times New Roman"/>
                    <a:cs typeface="Times New Roman"/>
                  </a:rPr>
                  <a:t>Eqn</a:t>
                </a:r>
                <a:r>
                  <a:rPr lang="en-US" sz="4800" dirty="0">
                    <a:effectLst/>
                    <a:latin typeface="Times New Roman"/>
                    <a:ea typeface="Times New Roman"/>
                    <a:cs typeface="Times New Roman"/>
                  </a:rPr>
                  <a:t> 5.9, we have</a:t>
                </a:r>
                <a:endParaRPr lang="en-AU" sz="4800" dirty="0">
                  <a:effectLst/>
                  <a:latin typeface="Calibri"/>
                  <a:ea typeface="Calibri"/>
                  <a:cs typeface="Times New Roman"/>
                </a:endParaRPr>
              </a:p>
              <a:p>
                <a:pPr algn="just">
                  <a:lnSpc>
                    <a:spcPct val="200000"/>
                  </a:lnSpc>
                  <a:spcAft>
                    <a:spcPts val="0"/>
                  </a:spcAft>
                </a:pPr>
                <a:r>
                  <a:rPr lang="en-US" sz="4800" dirty="0">
                    <a:effectLst/>
                    <a:latin typeface="Times New Roman"/>
                    <a:ea typeface="Times New Roman"/>
                    <a:cs typeface="Times New Roman"/>
                  </a:rPr>
                  <a:t>                                          </a:t>
                </a:r>
                <a14:m>
                  <m:oMath xmlns:m="http://schemas.openxmlformats.org/officeDocument/2006/math">
                    <m:sSubSup>
                      <m:sSubSupPr>
                        <m:ctrlPr>
                          <a:rPr lang="en-AU" sz="4800" i="1">
                            <a:effectLst/>
                            <a:latin typeface="Cambria Math"/>
                            <a:ea typeface="Times New Roman"/>
                            <a:cs typeface="Times New Roman"/>
                          </a:rPr>
                        </m:ctrlPr>
                      </m:sSubSupPr>
                      <m:e>
                        <m:r>
                          <a:rPr lang="en-US" sz="4800" i="1">
                            <a:effectLst/>
                            <a:latin typeface="Cambria Math"/>
                            <a:ea typeface="Times New Roman"/>
                            <a:cs typeface="Times New Roman"/>
                          </a:rPr>
                          <m:t>𝑃</m:t>
                        </m:r>
                      </m:e>
                      <m:sub>
                        <m:r>
                          <a:rPr lang="en-US" sz="4800" i="1">
                            <a:effectLst/>
                            <a:latin typeface="Cambria Math"/>
                            <a:ea typeface="Times New Roman"/>
                            <a:cs typeface="Times New Roman"/>
                          </a:rPr>
                          <m:t>0</m:t>
                        </m:r>
                      </m:sub>
                      <m:sup>
                        <m:r>
                          <a:rPr lang="en-US" sz="4800" i="1">
                            <a:effectLst/>
                            <a:latin typeface="Cambria Math"/>
                            <a:ea typeface="Times New Roman"/>
                            <a:cs typeface="Times New Roman"/>
                          </a:rPr>
                          <m:t>𝑒𝑥</m:t>
                        </m:r>
                      </m:sup>
                    </m:sSubSup>
                    <m:r>
                      <a:rPr lang="en-US" sz="4800" i="1">
                        <a:effectLst/>
                        <a:latin typeface="Cambria Math"/>
                        <a:ea typeface="Times New Roman"/>
                        <a:cs typeface="Times New Roman"/>
                      </a:rPr>
                      <m:t>=</m:t>
                    </m:r>
                    <m:f>
                      <m:fPr>
                        <m:ctrlPr>
                          <a:rPr lang="en-AU" sz="4800" i="1">
                            <a:effectLst/>
                            <a:latin typeface="Cambria Math"/>
                            <a:ea typeface="Times New Roman"/>
                            <a:cs typeface="Times New Roman"/>
                          </a:rPr>
                        </m:ctrlPr>
                      </m:fPr>
                      <m:num>
                        <m:r>
                          <a:rPr lang="en-US" sz="4800" i="1">
                            <a:effectLst/>
                            <a:latin typeface="Cambria Math"/>
                            <a:ea typeface="Times New Roman"/>
                            <a:cs typeface="Times New Roman"/>
                          </a:rPr>
                          <m:t>$</m:t>
                        </m:r>
                        <m:sSub>
                          <m:sSubPr>
                            <m:ctrlPr>
                              <a:rPr lang="en-AU" sz="4800" i="1">
                                <a:effectLst/>
                                <a:latin typeface="Cambria Math"/>
                                <a:ea typeface="Times New Roman"/>
                                <a:cs typeface="Times New Roman"/>
                              </a:rPr>
                            </m:ctrlPr>
                          </m:sSubPr>
                          <m:e>
                            <m:r>
                              <a:rPr lang="en-US" sz="4800" i="1">
                                <a:effectLst/>
                                <a:latin typeface="Cambria Math"/>
                                <a:ea typeface="Times New Roman"/>
                                <a:cs typeface="Times New Roman"/>
                              </a:rPr>
                              <m:t>𝐶𝐹𝐸</m:t>
                            </m:r>
                          </m:e>
                          <m:sub>
                            <m:r>
                              <a:rPr lang="en-US" sz="4800" i="1">
                                <a:effectLst/>
                                <a:latin typeface="Cambria Math"/>
                                <a:ea typeface="Times New Roman"/>
                                <a:cs typeface="Times New Roman"/>
                              </a:rPr>
                              <m:t>1</m:t>
                            </m:r>
                          </m:sub>
                        </m:sSub>
                      </m:num>
                      <m:den>
                        <m:r>
                          <a:rPr lang="en-US" sz="4800" i="1">
                            <a:effectLst/>
                            <a:latin typeface="Cambria Math"/>
                            <a:ea typeface="Times New Roman"/>
                            <a:cs typeface="Times New Roman"/>
                          </a:rPr>
                          <m:t>𝑘</m:t>
                        </m:r>
                      </m:den>
                    </m:f>
                    <m:r>
                      <a:rPr lang="en-US" sz="4800" i="1">
                        <a:effectLst/>
                        <a:latin typeface="Cambria Math"/>
                        <a:ea typeface="Times New Roman"/>
                        <a:cs typeface="Times New Roman"/>
                      </a:rPr>
                      <m:t>=</m:t>
                    </m:r>
                    <m:f>
                      <m:fPr>
                        <m:ctrlPr>
                          <a:rPr lang="en-AU" sz="4800" i="1">
                            <a:effectLst/>
                            <a:latin typeface="Cambria Math"/>
                            <a:ea typeface="Times New Roman"/>
                            <a:cs typeface="Times New Roman"/>
                          </a:rPr>
                        </m:ctrlPr>
                      </m:fPr>
                      <m:num>
                        <m:r>
                          <a:rPr lang="en-US" sz="4800" i="1">
                            <a:effectLst/>
                            <a:latin typeface="Cambria Math"/>
                            <a:ea typeface="Times New Roman"/>
                            <a:cs typeface="Times New Roman"/>
                          </a:rPr>
                          <m:t>$1.20</m:t>
                        </m:r>
                      </m:num>
                      <m:den>
                        <m:r>
                          <a:rPr lang="en-US" sz="4800" i="1">
                            <a:effectLst/>
                            <a:latin typeface="Cambria Math"/>
                            <a:ea typeface="Times New Roman"/>
                            <a:cs typeface="Times New Roman"/>
                          </a:rPr>
                          <m:t>0.06</m:t>
                        </m:r>
                      </m:den>
                    </m:f>
                  </m:oMath>
                </a14:m>
                <a:r>
                  <a:rPr lang="en-US" sz="4800" dirty="0">
                    <a:effectLst/>
                    <a:latin typeface="Times New Roman"/>
                    <a:ea typeface="Times New Roman"/>
                    <a:cs typeface="Times New Roman"/>
                  </a:rPr>
                  <a:t> = </a:t>
                </a:r>
                <a:r>
                  <a:rPr lang="en-US" sz="4800" u="sng" dirty="0">
                    <a:effectLst/>
                    <a:latin typeface="Times New Roman"/>
                    <a:ea typeface="Times New Roman"/>
                    <a:cs typeface="Times New Roman"/>
                  </a:rPr>
                  <a:t>$20.0</a:t>
                </a:r>
                <a:r>
                  <a:rPr lang="en-US" sz="4800" dirty="0">
                    <a:effectLst/>
                    <a:latin typeface="Times New Roman"/>
                    <a:ea typeface="Times New Roman"/>
                    <a:cs typeface="Times New Roman"/>
                  </a:rPr>
                  <a:t>.	                               </a:t>
                </a:r>
                <a:endParaRPr lang="en-AU" sz="4800" dirty="0">
                  <a:effectLst/>
                  <a:latin typeface="Calibri"/>
                  <a:ea typeface="Calibri"/>
                  <a:cs typeface="Times New Roman"/>
                </a:endParaRPr>
              </a:p>
              <a:p>
                <a:pPr algn="just">
                  <a:lnSpc>
                    <a:spcPct val="200000"/>
                  </a:lnSpc>
                  <a:spcAft>
                    <a:spcPts val="0"/>
                  </a:spcAft>
                </a:pPr>
                <a:r>
                  <a:rPr lang="en-US" sz="4800" dirty="0">
                    <a:effectLst/>
                    <a:latin typeface="Times New Roman"/>
                    <a:ea typeface="Times New Roman"/>
                    <a:cs typeface="Times New Roman"/>
                  </a:rPr>
                  <a:t>(</a:t>
                </a:r>
                <a:r>
                  <a:rPr lang="en-US" sz="4800" i="1" dirty="0">
                    <a:effectLst/>
                    <a:latin typeface="Times New Roman"/>
                    <a:ea typeface="Times New Roman"/>
                    <a:cs typeface="Times New Roman"/>
                  </a:rPr>
                  <a:t>b</a:t>
                </a:r>
                <a:r>
                  <a:rPr lang="en-US" sz="4800" dirty="0">
                    <a:effectLst/>
                    <a:latin typeface="Times New Roman"/>
                    <a:ea typeface="Times New Roman"/>
                    <a:cs typeface="Times New Roman"/>
                  </a:rPr>
                  <a:t>) With </a:t>
                </a:r>
                <a:r>
                  <a:rPr lang="en-US" sz="4800" dirty="0" err="1">
                    <a:effectLst/>
                    <a:latin typeface="Times New Roman"/>
                    <a:ea typeface="Times New Roman"/>
                    <a:cs typeface="Times New Roman"/>
                  </a:rPr>
                  <a:t>Eqn</a:t>
                </a:r>
                <a:r>
                  <a:rPr lang="en-US" sz="4800" dirty="0">
                    <a:effectLst/>
                    <a:latin typeface="Times New Roman"/>
                    <a:ea typeface="Times New Roman"/>
                    <a:cs typeface="Times New Roman"/>
                  </a:rPr>
                  <a:t> 5.11, we have</a:t>
                </a:r>
                <a:endParaRPr lang="en-AU" sz="4800" dirty="0">
                  <a:effectLst/>
                  <a:latin typeface="Calibri"/>
                  <a:ea typeface="Calibri"/>
                  <a:cs typeface="Times New Roman"/>
                </a:endParaRPr>
              </a:p>
              <a:p>
                <a:pPr algn="just">
                  <a:lnSpc>
                    <a:spcPct val="200000"/>
                  </a:lnSpc>
                  <a:spcAft>
                    <a:spcPts val="0"/>
                  </a:spcAft>
                </a:pPr>
                <a:r>
                  <a:rPr lang="en-US" sz="4800" dirty="0">
                    <a:effectLst/>
                    <a:latin typeface="Times New Roman"/>
                    <a:ea typeface="Times New Roman"/>
                    <a:cs typeface="Times New Roman"/>
                  </a:rPr>
                  <a:t>                                          </a:t>
                </a:r>
                <a14:m>
                  <m:oMath xmlns:m="http://schemas.openxmlformats.org/officeDocument/2006/math">
                    <m:sSubSup>
                      <m:sSubSupPr>
                        <m:ctrlPr>
                          <a:rPr lang="en-AU" sz="4800" i="1">
                            <a:effectLst/>
                            <a:latin typeface="Cambria Math"/>
                            <a:ea typeface="Times New Roman"/>
                            <a:cs typeface="Times New Roman"/>
                          </a:rPr>
                        </m:ctrlPr>
                      </m:sSubSupPr>
                      <m:e>
                        <m:r>
                          <a:rPr lang="en-US" sz="4800" i="1">
                            <a:effectLst/>
                            <a:latin typeface="Cambria Math"/>
                            <a:ea typeface="Times New Roman"/>
                            <a:cs typeface="Times New Roman"/>
                          </a:rPr>
                          <m:t>𝑃</m:t>
                        </m:r>
                      </m:e>
                      <m:sub>
                        <m:r>
                          <a:rPr lang="en-US" sz="4800" i="1">
                            <a:effectLst/>
                            <a:latin typeface="Cambria Math"/>
                            <a:ea typeface="Times New Roman"/>
                            <a:cs typeface="Times New Roman"/>
                          </a:rPr>
                          <m:t>0</m:t>
                        </m:r>
                      </m:sub>
                      <m:sup>
                        <m:r>
                          <a:rPr lang="en-US" sz="4800" i="1">
                            <a:effectLst/>
                            <a:latin typeface="Cambria Math"/>
                            <a:ea typeface="Times New Roman"/>
                            <a:cs typeface="Times New Roman"/>
                          </a:rPr>
                          <m:t>𝑒𝑥</m:t>
                        </m:r>
                      </m:sup>
                    </m:sSubSup>
                    <m:r>
                      <a:rPr lang="en-US" sz="4800" i="1">
                        <a:effectLst/>
                        <a:latin typeface="Cambria Math"/>
                        <a:ea typeface="Times New Roman"/>
                        <a:cs typeface="Times New Roman"/>
                      </a:rPr>
                      <m:t>=</m:t>
                    </m:r>
                    <m:f>
                      <m:fPr>
                        <m:ctrlPr>
                          <a:rPr lang="en-AU" sz="4800" i="1">
                            <a:effectLst/>
                            <a:latin typeface="Cambria Math"/>
                            <a:ea typeface="Times New Roman"/>
                            <a:cs typeface="Times New Roman"/>
                          </a:rPr>
                        </m:ctrlPr>
                      </m:fPr>
                      <m:num>
                        <m:r>
                          <a:rPr lang="en-US" sz="4800" i="1">
                            <a:effectLst/>
                            <a:latin typeface="Cambria Math"/>
                            <a:ea typeface="Times New Roman"/>
                            <a:cs typeface="Times New Roman"/>
                          </a:rPr>
                          <m:t>$</m:t>
                        </m:r>
                        <m:sSub>
                          <m:sSubPr>
                            <m:ctrlPr>
                              <a:rPr lang="en-AU" sz="4800" i="1">
                                <a:effectLst/>
                                <a:latin typeface="Cambria Math"/>
                                <a:ea typeface="Times New Roman"/>
                                <a:cs typeface="Times New Roman"/>
                              </a:rPr>
                            </m:ctrlPr>
                          </m:sSubPr>
                          <m:e>
                            <m:r>
                              <a:rPr lang="en-US" sz="4800" i="1">
                                <a:effectLst/>
                                <a:latin typeface="Cambria Math"/>
                                <a:ea typeface="Times New Roman"/>
                                <a:cs typeface="Times New Roman"/>
                              </a:rPr>
                              <m:t>𝐶𝐹𝐸</m:t>
                            </m:r>
                          </m:e>
                          <m:sub>
                            <m:r>
                              <a:rPr lang="en-US" sz="4800" i="1">
                                <a:effectLst/>
                                <a:latin typeface="Cambria Math"/>
                                <a:ea typeface="Times New Roman"/>
                                <a:cs typeface="Times New Roman"/>
                              </a:rPr>
                              <m:t>1</m:t>
                            </m:r>
                          </m:sub>
                        </m:sSub>
                        <m:r>
                          <a:rPr lang="en-US" sz="4800" i="1">
                            <a:effectLst/>
                            <a:latin typeface="Cambria Math"/>
                            <a:ea typeface="Times New Roman"/>
                            <a:cs typeface="Times New Roman"/>
                          </a:rPr>
                          <m:t>(1−</m:t>
                        </m:r>
                        <m:r>
                          <a:rPr lang="en-US" sz="4800" i="1">
                            <a:effectLst/>
                            <a:latin typeface="Cambria Math"/>
                            <a:ea typeface="Times New Roman"/>
                            <a:cs typeface="Times New Roman"/>
                          </a:rPr>
                          <m:t>𝑏</m:t>
                        </m:r>
                        <m:r>
                          <a:rPr lang="en-US" sz="4800" i="1">
                            <a:effectLst/>
                            <a:latin typeface="Cambria Math"/>
                            <a:ea typeface="Times New Roman"/>
                            <a:cs typeface="Times New Roman"/>
                          </a:rPr>
                          <m:t>)</m:t>
                        </m:r>
                      </m:num>
                      <m:den>
                        <m:r>
                          <a:rPr lang="en-US" sz="4800" i="1">
                            <a:effectLst/>
                            <a:latin typeface="Cambria Math"/>
                            <a:ea typeface="Times New Roman"/>
                            <a:cs typeface="Times New Roman"/>
                          </a:rPr>
                          <m:t>𝑘</m:t>
                        </m:r>
                        <m:r>
                          <a:rPr lang="en-US" sz="4800" i="1">
                            <a:effectLst/>
                            <a:latin typeface="Cambria Math"/>
                            <a:ea typeface="Times New Roman"/>
                            <a:cs typeface="Times New Roman"/>
                          </a:rPr>
                          <m:t>−</m:t>
                        </m:r>
                        <m:r>
                          <a:rPr lang="en-US" sz="4800" i="1">
                            <a:effectLst/>
                            <a:latin typeface="Cambria Math"/>
                            <a:ea typeface="Times New Roman"/>
                            <a:cs typeface="Times New Roman"/>
                          </a:rPr>
                          <m:t>𝑏</m:t>
                        </m:r>
                        <m:r>
                          <a:rPr lang="en-US" sz="4800" i="1">
                            <a:effectLst/>
                            <a:latin typeface="Cambria Math"/>
                            <a:ea typeface="Times New Roman"/>
                            <a:cs typeface="Times New Roman"/>
                          </a:rPr>
                          <m:t>.</m:t>
                        </m:r>
                        <m:r>
                          <a:rPr lang="en-US" sz="4800" i="1">
                            <a:effectLst/>
                            <a:latin typeface="Cambria Math"/>
                            <a:ea typeface="Times New Roman"/>
                            <a:cs typeface="Times New Roman"/>
                          </a:rPr>
                          <m:t>𝑟</m:t>
                        </m:r>
                      </m:den>
                    </m:f>
                  </m:oMath>
                </a14:m>
                <a:r>
                  <a:rPr lang="en-US" sz="4800" dirty="0">
                    <a:effectLst/>
                    <a:latin typeface="Times New Roman"/>
                    <a:ea typeface="Times New Roman"/>
                    <a:cs typeface="Times New Roman"/>
                  </a:rPr>
                  <a:t>	                               </a:t>
                </a:r>
                <a:endParaRPr lang="en-AU" sz="4800" dirty="0">
                  <a:effectLst/>
                  <a:latin typeface="Calibri"/>
                  <a:ea typeface="Calibri"/>
                  <a:cs typeface="Times New Roman"/>
                </a:endParaRPr>
              </a:p>
              <a:p>
                <a:pPr algn="just">
                  <a:lnSpc>
                    <a:spcPct val="200000"/>
                  </a:lnSpc>
                  <a:spcAft>
                    <a:spcPts val="0"/>
                  </a:spcAft>
                </a:pPr>
                <a:r>
                  <a:rPr lang="en-US" sz="4800" dirty="0">
                    <a:effectLst/>
                    <a:latin typeface="Times New Roman"/>
                    <a:ea typeface="Times New Roman"/>
                    <a:cs typeface="Times New Roman"/>
                  </a:rPr>
                  <a:t>Hence, with </a:t>
                </a:r>
                <a:r>
                  <a:rPr lang="en-US" sz="4800" i="1" dirty="0" err="1">
                    <a:effectLst/>
                    <a:latin typeface="Times New Roman"/>
                    <a:ea typeface="Times New Roman"/>
                    <a:cs typeface="Times New Roman"/>
                  </a:rPr>
                  <a:t>b</a:t>
                </a:r>
                <a:r>
                  <a:rPr lang="en-US" sz="4800" dirty="0" err="1">
                    <a:effectLst/>
                    <a:latin typeface="Times New Roman"/>
                    <a:ea typeface="Times New Roman"/>
                    <a:cs typeface="Times New Roman"/>
                  </a:rPr>
                  <a:t>.</a:t>
                </a:r>
                <a:r>
                  <a:rPr lang="en-US" sz="4800" i="1" dirty="0" err="1">
                    <a:effectLst/>
                    <a:latin typeface="Times New Roman"/>
                    <a:ea typeface="Times New Roman"/>
                    <a:cs typeface="Times New Roman"/>
                  </a:rPr>
                  <a:t>r</a:t>
                </a:r>
                <a:r>
                  <a:rPr lang="en-US" sz="4800" i="1" dirty="0">
                    <a:effectLst/>
                    <a:latin typeface="Times New Roman"/>
                    <a:ea typeface="Times New Roman"/>
                    <a:cs typeface="Times New Roman"/>
                  </a:rPr>
                  <a:t>  </a:t>
                </a:r>
                <a:r>
                  <a:rPr lang="en-US" sz="4800" i="1" dirty="0" smtClean="0">
                    <a:effectLst/>
                    <a:latin typeface="Times New Roman"/>
                    <a:ea typeface="Times New Roman"/>
                    <a:cs typeface="Times New Roman"/>
                  </a:rPr>
                  <a:t>=     </a:t>
                </a:r>
                <a:r>
                  <a:rPr lang="en-US" sz="4800" dirty="0" smtClean="0">
                    <a:effectLst/>
                    <a:latin typeface="Times New Roman"/>
                    <a:ea typeface="Times New Roman"/>
                    <a:cs typeface="Times New Roman"/>
                  </a:rPr>
                  <a:t>(</a:t>
                </a:r>
                <a:r>
                  <a:rPr lang="en-US" sz="4800" i="1" dirty="0" err="1">
                    <a:effectLst/>
                    <a:latin typeface="Times New Roman"/>
                    <a:ea typeface="Times New Roman"/>
                    <a:cs typeface="Times New Roman"/>
                  </a:rPr>
                  <a:t>i</a:t>
                </a:r>
                <a:r>
                  <a:rPr lang="en-US" sz="4800" dirty="0">
                    <a:effectLst/>
                    <a:latin typeface="Times New Roman"/>
                    <a:ea typeface="Times New Roman"/>
                    <a:cs typeface="Times New Roman"/>
                  </a:rPr>
                  <a:t>) ½ </a:t>
                </a:r>
                <a:r>
                  <a:rPr lang="en-US" sz="4800" i="1" dirty="0">
                    <a:effectLst/>
                    <a:latin typeface="Times New Roman"/>
                    <a:ea typeface="Times New Roman"/>
                    <a:cs typeface="Times New Roman"/>
                  </a:rPr>
                  <a:t>x</a:t>
                </a:r>
                <a:r>
                  <a:rPr lang="en-US" sz="4800" dirty="0">
                    <a:effectLst/>
                    <a:latin typeface="Times New Roman"/>
                    <a:ea typeface="Times New Roman"/>
                    <a:cs typeface="Times New Roman"/>
                  </a:rPr>
                  <a:t> 4% = 2.0%, </a:t>
                </a:r>
                <a:r>
                  <a:rPr lang="en-US" sz="4800" dirty="0" smtClean="0">
                    <a:effectLst/>
                    <a:latin typeface="Times New Roman"/>
                    <a:ea typeface="Times New Roman"/>
                    <a:cs typeface="Times New Roman"/>
                  </a:rPr>
                  <a:t>      (</a:t>
                </a:r>
                <a:r>
                  <a:rPr lang="en-US" sz="4800" i="1" dirty="0">
                    <a:effectLst/>
                    <a:latin typeface="Times New Roman"/>
                    <a:ea typeface="Times New Roman"/>
                    <a:cs typeface="Times New Roman"/>
                  </a:rPr>
                  <a:t>ii</a:t>
                </a:r>
                <a:r>
                  <a:rPr lang="en-US" sz="4800" dirty="0">
                    <a:effectLst/>
                    <a:latin typeface="Times New Roman"/>
                    <a:ea typeface="Times New Roman"/>
                    <a:cs typeface="Times New Roman"/>
                  </a:rPr>
                  <a:t>) ½</a:t>
                </a:r>
                <a:r>
                  <a:rPr lang="en-US" sz="4800" i="1" dirty="0">
                    <a:effectLst/>
                    <a:latin typeface="Times New Roman"/>
                    <a:ea typeface="Times New Roman"/>
                    <a:cs typeface="Times New Roman"/>
                  </a:rPr>
                  <a:t> x</a:t>
                </a:r>
                <a:r>
                  <a:rPr lang="en-US" sz="4800" dirty="0">
                    <a:effectLst/>
                    <a:latin typeface="Times New Roman"/>
                    <a:ea typeface="Times New Roman"/>
                    <a:cs typeface="Times New Roman"/>
                  </a:rPr>
                  <a:t> 6% = 3.0%, </a:t>
                </a:r>
                <a:r>
                  <a:rPr lang="en-US" sz="4800" dirty="0" smtClean="0">
                    <a:effectLst/>
                    <a:latin typeface="Times New Roman"/>
                    <a:ea typeface="Times New Roman"/>
                    <a:cs typeface="Times New Roman"/>
                  </a:rPr>
                  <a:t>     and </a:t>
                </a:r>
                <a:r>
                  <a:rPr lang="en-US" sz="4800" dirty="0">
                    <a:effectLst/>
                    <a:latin typeface="Times New Roman"/>
                    <a:ea typeface="Times New Roman"/>
                    <a:cs typeface="Times New Roman"/>
                  </a:rPr>
                  <a:t>(</a:t>
                </a:r>
                <a:r>
                  <a:rPr lang="en-US" sz="4800" i="1" dirty="0">
                    <a:effectLst/>
                    <a:latin typeface="Times New Roman"/>
                    <a:ea typeface="Times New Roman"/>
                    <a:cs typeface="Times New Roman"/>
                  </a:rPr>
                  <a:t>iii</a:t>
                </a:r>
                <a:r>
                  <a:rPr lang="en-US" sz="4800" dirty="0">
                    <a:effectLst/>
                    <a:latin typeface="Times New Roman"/>
                    <a:ea typeface="Times New Roman"/>
                    <a:cs typeface="Times New Roman"/>
                  </a:rPr>
                  <a:t>) ½</a:t>
                </a:r>
                <a:r>
                  <a:rPr lang="en-US" sz="4800" i="1" dirty="0">
                    <a:effectLst/>
                    <a:latin typeface="Times New Roman"/>
                    <a:ea typeface="Times New Roman"/>
                    <a:cs typeface="Times New Roman"/>
                  </a:rPr>
                  <a:t> x</a:t>
                </a:r>
                <a:r>
                  <a:rPr lang="en-US" sz="4800" dirty="0">
                    <a:effectLst/>
                    <a:latin typeface="Times New Roman"/>
                    <a:ea typeface="Times New Roman"/>
                    <a:cs typeface="Times New Roman"/>
                  </a:rPr>
                  <a:t> 10% = 5.0%, </a:t>
                </a:r>
                <a:r>
                  <a:rPr lang="en-US" sz="4800" dirty="0" smtClean="0">
                    <a:effectLst/>
                    <a:latin typeface="Times New Roman"/>
                    <a:ea typeface="Times New Roman"/>
                    <a:cs typeface="Times New Roman"/>
                  </a:rPr>
                  <a:t>    we </a:t>
                </a:r>
                <a:r>
                  <a:rPr lang="en-US" sz="4800" dirty="0">
                    <a:effectLst/>
                    <a:latin typeface="Times New Roman"/>
                    <a:ea typeface="Times New Roman"/>
                    <a:cs typeface="Times New Roman"/>
                  </a:rPr>
                  <a:t>determine</a:t>
                </a:r>
                <a:endParaRPr lang="en-AU" sz="4800" dirty="0">
                  <a:effectLst/>
                  <a:latin typeface="Calibri"/>
                  <a:ea typeface="Calibri"/>
                  <a:cs typeface="Times New Roman"/>
                </a:endParaRPr>
              </a:p>
              <a:p>
                <a:pPr algn="just">
                  <a:lnSpc>
                    <a:spcPct val="200000"/>
                  </a:lnSpc>
                  <a:spcAft>
                    <a:spcPts val="0"/>
                  </a:spcAft>
                </a:pPr>
                <a:r>
                  <a:rPr lang="en-US" sz="4800" dirty="0">
                    <a:effectLst/>
                    <a:latin typeface="Times New Roman"/>
                    <a:ea typeface="Times New Roman"/>
                    <a:cs typeface="Times New Roman"/>
                  </a:rPr>
                  <a:t>(</a:t>
                </a:r>
                <a:r>
                  <a:rPr lang="en-US" sz="4800" i="1" dirty="0" err="1">
                    <a:effectLst/>
                    <a:latin typeface="Times New Roman"/>
                    <a:ea typeface="Times New Roman"/>
                    <a:cs typeface="Times New Roman"/>
                  </a:rPr>
                  <a:t>i</a:t>
                </a:r>
                <a:r>
                  <a:rPr lang="en-US" sz="4800" dirty="0">
                    <a:effectLst/>
                    <a:latin typeface="Times New Roman"/>
                    <a:ea typeface="Times New Roman"/>
                    <a:cs typeface="Times New Roman"/>
                  </a:rPr>
                  <a:t>) </a:t>
                </a:r>
                <a14:m>
                  <m:oMath xmlns:m="http://schemas.openxmlformats.org/officeDocument/2006/math">
                    <m:r>
                      <a:rPr lang="en-US" sz="4800" i="1">
                        <a:effectLst/>
                        <a:latin typeface="Cambria Math"/>
                        <a:ea typeface="Times New Roman"/>
                        <a:cs typeface="Times New Roman"/>
                      </a:rPr>
                      <m:t>                                          </m:t>
                    </m:r>
                    <m:sSubSup>
                      <m:sSubSupPr>
                        <m:ctrlPr>
                          <a:rPr lang="en-AU" sz="4800" i="1">
                            <a:effectLst/>
                            <a:latin typeface="Cambria Math"/>
                            <a:ea typeface="Times New Roman"/>
                            <a:cs typeface="Times New Roman"/>
                          </a:rPr>
                        </m:ctrlPr>
                      </m:sSubSupPr>
                      <m:e>
                        <m:r>
                          <a:rPr lang="en-US" sz="4800" i="1">
                            <a:effectLst/>
                            <a:latin typeface="Cambria Math"/>
                            <a:ea typeface="Times New Roman"/>
                            <a:cs typeface="Times New Roman"/>
                          </a:rPr>
                          <m:t>𝑃</m:t>
                        </m:r>
                      </m:e>
                      <m:sub>
                        <m:r>
                          <a:rPr lang="en-US" sz="4800" i="1">
                            <a:effectLst/>
                            <a:latin typeface="Cambria Math"/>
                            <a:ea typeface="Times New Roman"/>
                            <a:cs typeface="Times New Roman"/>
                          </a:rPr>
                          <m:t>0</m:t>
                        </m:r>
                      </m:sub>
                      <m:sup>
                        <m:r>
                          <a:rPr lang="en-US" sz="4800" i="1">
                            <a:effectLst/>
                            <a:latin typeface="Cambria Math"/>
                            <a:ea typeface="Times New Roman"/>
                            <a:cs typeface="Times New Roman"/>
                          </a:rPr>
                          <m:t>𝑒𝑥</m:t>
                        </m:r>
                      </m:sup>
                    </m:sSubSup>
                    <m:r>
                      <a:rPr lang="en-US" sz="4800" i="1">
                        <a:effectLst/>
                        <a:latin typeface="Cambria Math"/>
                        <a:ea typeface="Times New Roman"/>
                        <a:cs typeface="Times New Roman"/>
                      </a:rPr>
                      <m:t>=</m:t>
                    </m:r>
                    <m:f>
                      <m:fPr>
                        <m:ctrlPr>
                          <a:rPr lang="en-AU" sz="4800" i="1">
                            <a:effectLst/>
                            <a:latin typeface="Cambria Math"/>
                            <a:ea typeface="Times New Roman"/>
                            <a:cs typeface="Times New Roman"/>
                          </a:rPr>
                        </m:ctrlPr>
                      </m:fPr>
                      <m:num>
                        <m:r>
                          <a:rPr lang="en-US" sz="4800" i="1">
                            <a:effectLst/>
                            <a:latin typeface="Cambria Math"/>
                            <a:ea typeface="Times New Roman"/>
                            <a:cs typeface="Times New Roman"/>
                          </a:rPr>
                          <m:t>$1.20 </m:t>
                        </m:r>
                        <m:r>
                          <a:rPr lang="en-US" sz="4800" i="1">
                            <a:effectLst/>
                            <a:latin typeface="Cambria Math"/>
                            <a:ea typeface="Times New Roman"/>
                            <a:cs typeface="Times New Roman"/>
                          </a:rPr>
                          <m:t>𝑥</m:t>
                        </m:r>
                        <m:r>
                          <a:rPr lang="en-US" sz="4800" i="1">
                            <a:effectLst/>
                            <a:latin typeface="Cambria Math"/>
                            <a:ea typeface="Times New Roman"/>
                            <a:cs typeface="Times New Roman"/>
                          </a:rPr>
                          <m:t>(1−</m:t>
                        </m:r>
                        <m:r>
                          <a:rPr lang="en-US" sz="4800">
                            <a:effectLst/>
                            <a:latin typeface="Cambria Math"/>
                            <a:ea typeface="Times New Roman"/>
                            <a:cs typeface="Times New Roman"/>
                          </a:rPr>
                          <m:t>½)</m:t>
                        </m:r>
                      </m:num>
                      <m:den>
                        <m:r>
                          <a:rPr lang="en-US" sz="4800" i="1">
                            <a:effectLst/>
                            <a:latin typeface="Cambria Math"/>
                            <a:ea typeface="Times New Roman"/>
                            <a:cs typeface="Times New Roman"/>
                          </a:rPr>
                          <m:t>0.06−</m:t>
                        </m:r>
                        <m:r>
                          <a:rPr lang="en-US" sz="4800">
                            <a:effectLst/>
                            <a:latin typeface="Cambria Math"/>
                            <a:ea typeface="Times New Roman"/>
                            <a:cs typeface="Times New Roman"/>
                          </a:rPr>
                          <m:t>½</m:t>
                        </m:r>
                        <m:r>
                          <a:rPr lang="en-US" sz="4800" i="1">
                            <a:effectLst/>
                            <a:latin typeface="Cambria Math"/>
                            <a:ea typeface="Times New Roman"/>
                            <a:cs typeface="Times New Roman"/>
                          </a:rPr>
                          <m:t>(0.04)</m:t>
                        </m:r>
                      </m:den>
                    </m:f>
                  </m:oMath>
                </a14:m>
                <a:r>
                  <a:rPr lang="en-US" sz="4800" dirty="0">
                    <a:effectLst/>
                    <a:latin typeface="Times New Roman"/>
                    <a:ea typeface="Times New Roman"/>
                    <a:cs typeface="Times New Roman"/>
                  </a:rPr>
                  <a:t> = </a:t>
                </a:r>
                <a:r>
                  <a:rPr lang="en-US" sz="4800" u="sng" dirty="0">
                    <a:effectLst/>
                    <a:latin typeface="Times New Roman"/>
                    <a:ea typeface="Times New Roman"/>
                    <a:cs typeface="Times New Roman"/>
                  </a:rPr>
                  <a:t>$15.0</a:t>
                </a:r>
                <a:r>
                  <a:rPr lang="en-US" sz="4800" dirty="0">
                    <a:effectLst/>
                    <a:latin typeface="Times New Roman"/>
                    <a:ea typeface="Times New Roman"/>
                    <a:cs typeface="Times New Roman"/>
                  </a:rPr>
                  <a:t>.</a:t>
                </a:r>
                <a:endParaRPr lang="en-AU" sz="4800" dirty="0">
                  <a:effectLst/>
                  <a:latin typeface="Calibri"/>
                  <a:ea typeface="Calibri"/>
                  <a:cs typeface="Times New Roman"/>
                </a:endParaRPr>
              </a:p>
              <a:p>
                <a:pPr algn="just">
                  <a:lnSpc>
                    <a:spcPct val="200000"/>
                  </a:lnSpc>
                  <a:spcAft>
                    <a:spcPts val="0"/>
                  </a:spcAft>
                </a:pPr>
                <a:r>
                  <a:rPr lang="en-US" sz="4800" dirty="0">
                    <a:effectLst/>
                    <a:latin typeface="Times New Roman"/>
                    <a:ea typeface="Times New Roman"/>
                    <a:cs typeface="Times New Roman"/>
                  </a:rPr>
                  <a:t>(</a:t>
                </a:r>
                <a:r>
                  <a:rPr lang="en-US" sz="4800" i="1" dirty="0">
                    <a:effectLst/>
                    <a:latin typeface="Times New Roman"/>
                    <a:ea typeface="Times New Roman"/>
                    <a:cs typeface="Times New Roman"/>
                  </a:rPr>
                  <a:t>ii</a:t>
                </a:r>
                <a:r>
                  <a:rPr lang="en-US" sz="4800" dirty="0">
                    <a:effectLst/>
                    <a:latin typeface="Times New Roman"/>
                    <a:ea typeface="Times New Roman"/>
                    <a:cs typeface="Times New Roman"/>
                  </a:rPr>
                  <a:t>) </a:t>
                </a:r>
                <a14:m>
                  <m:oMath xmlns:m="http://schemas.openxmlformats.org/officeDocument/2006/math">
                    <m:r>
                      <a:rPr lang="en-US" sz="4800" i="1">
                        <a:effectLst/>
                        <a:latin typeface="Cambria Math"/>
                        <a:ea typeface="Times New Roman"/>
                        <a:cs typeface="Times New Roman"/>
                      </a:rPr>
                      <m:t>                                         </m:t>
                    </m:r>
                    <m:sSubSup>
                      <m:sSubSupPr>
                        <m:ctrlPr>
                          <a:rPr lang="en-AU" sz="4800" i="1">
                            <a:effectLst/>
                            <a:latin typeface="Cambria Math"/>
                            <a:ea typeface="Times New Roman"/>
                            <a:cs typeface="Times New Roman"/>
                          </a:rPr>
                        </m:ctrlPr>
                      </m:sSubSupPr>
                      <m:e>
                        <m:r>
                          <a:rPr lang="en-US" sz="4800" i="1">
                            <a:effectLst/>
                            <a:latin typeface="Cambria Math"/>
                            <a:ea typeface="Times New Roman"/>
                            <a:cs typeface="Times New Roman"/>
                          </a:rPr>
                          <m:t>𝑃</m:t>
                        </m:r>
                      </m:e>
                      <m:sub>
                        <m:r>
                          <a:rPr lang="en-US" sz="4800" i="1">
                            <a:effectLst/>
                            <a:latin typeface="Cambria Math"/>
                            <a:ea typeface="Times New Roman"/>
                            <a:cs typeface="Times New Roman"/>
                          </a:rPr>
                          <m:t>0</m:t>
                        </m:r>
                      </m:sub>
                      <m:sup>
                        <m:r>
                          <a:rPr lang="en-US" sz="4800" i="1">
                            <a:effectLst/>
                            <a:latin typeface="Cambria Math"/>
                            <a:ea typeface="Times New Roman"/>
                            <a:cs typeface="Times New Roman"/>
                          </a:rPr>
                          <m:t>𝑒𝑥</m:t>
                        </m:r>
                      </m:sup>
                    </m:sSubSup>
                    <m:r>
                      <a:rPr lang="en-US" sz="4800" i="1">
                        <a:effectLst/>
                        <a:latin typeface="Cambria Math"/>
                        <a:ea typeface="Times New Roman"/>
                        <a:cs typeface="Times New Roman"/>
                      </a:rPr>
                      <m:t>=</m:t>
                    </m:r>
                    <m:f>
                      <m:fPr>
                        <m:ctrlPr>
                          <a:rPr lang="en-AU" sz="4800" i="1">
                            <a:effectLst/>
                            <a:latin typeface="Cambria Math"/>
                            <a:ea typeface="Times New Roman"/>
                            <a:cs typeface="Times New Roman"/>
                          </a:rPr>
                        </m:ctrlPr>
                      </m:fPr>
                      <m:num>
                        <m:r>
                          <a:rPr lang="en-US" sz="4800" i="1">
                            <a:effectLst/>
                            <a:latin typeface="Cambria Math"/>
                            <a:ea typeface="Times New Roman"/>
                            <a:cs typeface="Times New Roman"/>
                          </a:rPr>
                          <m:t>$1.20 </m:t>
                        </m:r>
                        <m:r>
                          <a:rPr lang="en-US" sz="4800" i="1">
                            <a:effectLst/>
                            <a:latin typeface="Cambria Math"/>
                            <a:ea typeface="Times New Roman"/>
                            <a:cs typeface="Times New Roman"/>
                          </a:rPr>
                          <m:t>𝑥</m:t>
                        </m:r>
                        <m:r>
                          <a:rPr lang="en-US" sz="4800" i="1">
                            <a:effectLst/>
                            <a:latin typeface="Cambria Math"/>
                            <a:ea typeface="Times New Roman"/>
                            <a:cs typeface="Times New Roman"/>
                          </a:rPr>
                          <m:t> (1−</m:t>
                        </m:r>
                        <m:r>
                          <a:rPr lang="en-US" sz="4800">
                            <a:effectLst/>
                            <a:latin typeface="Cambria Math"/>
                            <a:ea typeface="Times New Roman"/>
                            <a:cs typeface="Times New Roman"/>
                          </a:rPr>
                          <m:t>½)</m:t>
                        </m:r>
                      </m:num>
                      <m:den>
                        <m:r>
                          <a:rPr lang="en-US" sz="4800" i="1">
                            <a:effectLst/>
                            <a:latin typeface="Cambria Math"/>
                            <a:ea typeface="Times New Roman"/>
                            <a:cs typeface="Times New Roman"/>
                          </a:rPr>
                          <m:t>0.06−</m:t>
                        </m:r>
                        <m:r>
                          <a:rPr lang="en-US" sz="4800">
                            <a:effectLst/>
                            <a:latin typeface="Cambria Math"/>
                            <a:ea typeface="Times New Roman"/>
                            <a:cs typeface="Times New Roman"/>
                          </a:rPr>
                          <m:t>½</m:t>
                        </m:r>
                        <m:r>
                          <a:rPr lang="en-US" sz="4800" i="1">
                            <a:effectLst/>
                            <a:latin typeface="Cambria Math"/>
                            <a:ea typeface="Times New Roman"/>
                            <a:cs typeface="Times New Roman"/>
                          </a:rPr>
                          <m:t>(0.06)</m:t>
                        </m:r>
                      </m:den>
                    </m:f>
                  </m:oMath>
                </a14:m>
                <a:r>
                  <a:rPr lang="en-US" sz="4800" dirty="0">
                    <a:effectLst/>
                    <a:latin typeface="Times New Roman"/>
                    <a:ea typeface="Times New Roman"/>
                    <a:cs typeface="Times New Roman"/>
                  </a:rPr>
                  <a:t> = </a:t>
                </a:r>
                <a:r>
                  <a:rPr lang="en-US" sz="4800" u="sng" dirty="0">
                    <a:effectLst/>
                    <a:latin typeface="Times New Roman"/>
                    <a:ea typeface="Times New Roman"/>
                    <a:cs typeface="Times New Roman"/>
                  </a:rPr>
                  <a:t>$20.0</a:t>
                </a:r>
                <a:r>
                  <a:rPr lang="en-US" sz="4800" dirty="0">
                    <a:effectLst/>
                    <a:latin typeface="Times New Roman"/>
                    <a:ea typeface="Times New Roman"/>
                    <a:cs typeface="Times New Roman"/>
                  </a:rPr>
                  <a:t>; </a:t>
                </a:r>
                <a:endParaRPr lang="en-US" sz="4800" dirty="0" smtClean="0">
                  <a:effectLst/>
                  <a:latin typeface="Times New Roman"/>
                  <a:ea typeface="Times New Roman"/>
                  <a:cs typeface="Times New Roman"/>
                </a:endParaRPr>
              </a:p>
              <a:p>
                <a:pPr algn="just">
                  <a:lnSpc>
                    <a:spcPct val="200000"/>
                  </a:lnSpc>
                  <a:spcAft>
                    <a:spcPts val="0"/>
                  </a:spcAft>
                </a:pPr>
                <a:r>
                  <a:rPr lang="en-US" sz="4800" dirty="0" smtClean="0">
                    <a:effectLst/>
                    <a:latin typeface="Times New Roman"/>
                    <a:ea typeface="Times New Roman"/>
                    <a:cs typeface="Times New Roman"/>
                  </a:rPr>
                  <a:t>note </a:t>
                </a:r>
                <a:r>
                  <a:rPr lang="en-US" sz="4800" dirty="0">
                    <a:effectLst/>
                    <a:latin typeface="Times New Roman"/>
                    <a:ea typeface="Times New Roman"/>
                    <a:cs typeface="Times New Roman"/>
                  </a:rPr>
                  <a:t>that this is the same outcome as for (</a:t>
                </a:r>
                <a:r>
                  <a:rPr lang="en-US" sz="4800" i="1" dirty="0">
                    <a:effectLst/>
                    <a:latin typeface="Times New Roman"/>
                    <a:ea typeface="Times New Roman"/>
                    <a:cs typeface="Times New Roman"/>
                  </a:rPr>
                  <a:t>a</a:t>
                </a:r>
                <a:r>
                  <a:rPr lang="en-US" sz="4800" dirty="0">
                    <a:effectLst/>
                    <a:latin typeface="Times New Roman"/>
                    <a:ea typeface="Times New Roman"/>
                    <a:cs typeface="Times New Roman"/>
                  </a:rPr>
                  <a:t>). Why? Because the acquired return on reinvestments is equal to the shareholders’ required rate of return (6%).</a:t>
                </a:r>
                <a:endParaRPr lang="en-AU" sz="4800" dirty="0">
                  <a:effectLst/>
                  <a:latin typeface="Calibri"/>
                  <a:ea typeface="Calibri"/>
                  <a:cs typeface="Times New Roman"/>
                </a:endParaRPr>
              </a:p>
              <a:p>
                <a:pPr algn="just">
                  <a:lnSpc>
                    <a:spcPct val="200000"/>
                  </a:lnSpc>
                  <a:spcAft>
                    <a:spcPts val="0"/>
                  </a:spcAft>
                </a:pPr>
                <a:r>
                  <a:rPr lang="en-US" sz="4800" dirty="0">
                    <a:effectLst/>
                    <a:latin typeface="Times New Roman"/>
                    <a:ea typeface="Times New Roman"/>
                    <a:cs typeface="Times New Roman"/>
                  </a:rPr>
                  <a:t>(</a:t>
                </a:r>
                <a:r>
                  <a:rPr lang="en-US" sz="4800" i="1" dirty="0">
                    <a:effectLst/>
                    <a:latin typeface="Times New Roman"/>
                    <a:ea typeface="Times New Roman"/>
                    <a:cs typeface="Times New Roman"/>
                  </a:rPr>
                  <a:t>iii</a:t>
                </a:r>
                <a:r>
                  <a:rPr lang="en-US" sz="4800" dirty="0">
                    <a:effectLst/>
                    <a:latin typeface="Times New Roman"/>
                    <a:ea typeface="Times New Roman"/>
                    <a:cs typeface="Times New Roman"/>
                  </a:rPr>
                  <a:t>) </a:t>
                </a:r>
                <a14:m>
                  <m:oMath xmlns:m="http://schemas.openxmlformats.org/officeDocument/2006/math">
                    <m:r>
                      <a:rPr lang="en-US" sz="4800" i="1">
                        <a:effectLst/>
                        <a:latin typeface="Cambria Math"/>
                        <a:ea typeface="Times New Roman"/>
                        <a:cs typeface="Times New Roman"/>
                      </a:rPr>
                      <m:t>                                        </m:t>
                    </m:r>
                    <m:sSubSup>
                      <m:sSubSupPr>
                        <m:ctrlPr>
                          <a:rPr lang="en-AU" sz="4800" i="1">
                            <a:effectLst/>
                            <a:latin typeface="Cambria Math"/>
                            <a:ea typeface="Times New Roman"/>
                            <a:cs typeface="Times New Roman"/>
                          </a:rPr>
                        </m:ctrlPr>
                      </m:sSubSupPr>
                      <m:e>
                        <m:r>
                          <a:rPr lang="en-US" sz="4800" i="1">
                            <a:effectLst/>
                            <a:latin typeface="Cambria Math"/>
                            <a:ea typeface="Times New Roman"/>
                            <a:cs typeface="Times New Roman"/>
                          </a:rPr>
                          <m:t>𝑃</m:t>
                        </m:r>
                      </m:e>
                      <m:sub>
                        <m:r>
                          <a:rPr lang="en-US" sz="4800" i="1">
                            <a:effectLst/>
                            <a:latin typeface="Cambria Math"/>
                            <a:ea typeface="Times New Roman"/>
                            <a:cs typeface="Times New Roman"/>
                          </a:rPr>
                          <m:t>0</m:t>
                        </m:r>
                      </m:sub>
                      <m:sup>
                        <m:r>
                          <a:rPr lang="en-US" sz="4800" i="1">
                            <a:effectLst/>
                            <a:latin typeface="Cambria Math"/>
                            <a:ea typeface="Times New Roman"/>
                            <a:cs typeface="Times New Roman"/>
                          </a:rPr>
                          <m:t>𝑒𝑥</m:t>
                        </m:r>
                      </m:sup>
                    </m:sSubSup>
                    <m:r>
                      <a:rPr lang="en-US" sz="4800" i="1">
                        <a:effectLst/>
                        <a:latin typeface="Cambria Math"/>
                        <a:ea typeface="Times New Roman"/>
                        <a:cs typeface="Times New Roman"/>
                      </a:rPr>
                      <m:t>=</m:t>
                    </m:r>
                    <m:f>
                      <m:fPr>
                        <m:ctrlPr>
                          <a:rPr lang="en-AU" sz="4800" i="1">
                            <a:effectLst/>
                            <a:latin typeface="Cambria Math"/>
                            <a:ea typeface="Times New Roman"/>
                            <a:cs typeface="Times New Roman"/>
                          </a:rPr>
                        </m:ctrlPr>
                      </m:fPr>
                      <m:num>
                        <m:r>
                          <a:rPr lang="en-US" sz="4800" i="1">
                            <a:effectLst/>
                            <a:latin typeface="Cambria Math"/>
                            <a:ea typeface="Times New Roman"/>
                            <a:cs typeface="Times New Roman"/>
                          </a:rPr>
                          <m:t>$1.20 </m:t>
                        </m:r>
                        <m:r>
                          <a:rPr lang="en-US" sz="4800" i="1">
                            <a:effectLst/>
                            <a:latin typeface="Cambria Math"/>
                            <a:ea typeface="Times New Roman"/>
                            <a:cs typeface="Times New Roman"/>
                          </a:rPr>
                          <m:t>𝑥</m:t>
                        </m:r>
                        <m:r>
                          <a:rPr lang="en-US" sz="4800" i="1">
                            <a:effectLst/>
                            <a:latin typeface="Cambria Math"/>
                            <a:ea typeface="Times New Roman"/>
                            <a:cs typeface="Times New Roman"/>
                          </a:rPr>
                          <m:t> (1−</m:t>
                        </m:r>
                        <m:r>
                          <a:rPr lang="en-US" sz="4800">
                            <a:effectLst/>
                            <a:latin typeface="Cambria Math"/>
                            <a:ea typeface="Times New Roman"/>
                            <a:cs typeface="Times New Roman"/>
                          </a:rPr>
                          <m:t>½)</m:t>
                        </m:r>
                      </m:num>
                      <m:den>
                        <m:r>
                          <a:rPr lang="en-US" sz="4800" i="1">
                            <a:effectLst/>
                            <a:latin typeface="Cambria Math"/>
                            <a:ea typeface="Times New Roman"/>
                            <a:cs typeface="Times New Roman"/>
                          </a:rPr>
                          <m:t>0.06−</m:t>
                        </m:r>
                        <m:r>
                          <a:rPr lang="en-US" sz="4800">
                            <a:effectLst/>
                            <a:latin typeface="Cambria Math"/>
                            <a:ea typeface="Times New Roman"/>
                            <a:cs typeface="Times New Roman"/>
                          </a:rPr>
                          <m:t>½</m:t>
                        </m:r>
                        <m:r>
                          <a:rPr lang="en-US" sz="4800" i="1">
                            <a:effectLst/>
                            <a:latin typeface="Cambria Math"/>
                            <a:ea typeface="Times New Roman"/>
                            <a:cs typeface="Times New Roman"/>
                          </a:rPr>
                          <m:t>(0.10)</m:t>
                        </m:r>
                      </m:den>
                    </m:f>
                  </m:oMath>
                </a14:m>
                <a:r>
                  <a:rPr lang="en-US" sz="4800" dirty="0">
                    <a:effectLst/>
                    <a:latin typeface="Times New Roman"/>
                    <a:ea typeface="Times New Roman"/>
                    <a:cs typeface="Times New Roman"/>
                  </a:rPr>
                  <a:t> = </a:t>
                </a:r>
                <a:r>
                  <a:rPr lang="en-US" sz="4800" u="sng" dirty="0">
                    <a:effectLst/>
                    <a:latin typeface="Times New Roman"/>
                    <a:ea typeface="Times New Roman"/>
                    <a:cs typeface="Times New Roman"/>
                  </a:rPr>
                  <a:t>$60.0</a:t>
                </a:r>
                <a:r>
                  <a:rPr lang="en-US" sz="4800" dirty="0">
                    <a:effectLst/>
                    <a:latin typeface="Times New Roman"/>
                    <a:ea typeface="Times New Roman"/>
                    <a:cs typeface="Times New Roman"/>
                  </a:rPr>
                  <a:t>.</a:t>
                </a:r>
                <a:endParaRPr lang="en-AU" sz="4800" dirty="0">
                  <a:effectLst/>
                  <a:latin typeface="Calibri"/>
                  <a:ea typeface="Calibri"/>
                  <a:cs typeface="Times New Roman"/>
                </a:endParaRPr>
              </a:p>
              <a:p>
                <a:endParaRPr lang="en-AU" sz="5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219200"/>
                <a:ext cx="7772400" cy="5136360"/>
              </a:xfrm>
              <a:blipFill rotWithShape="1">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400016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6"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ircle(in)">
                                      <p:cBhvr>
                                        <p:cTn id="40" dur="2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54736"/>
          </a:xfrm>
        </p:spPr>
        <p:txBody>
          <a:bodyPr/>
          <a:lstStyle/>
          <a:p>
            <a:r>
              <a:rPr lang="en-AU" sz="3200" dirty="0" smtClean="0"/>
              <a:t>Illustrative Example (</a:t>
            </a:r>
            <a:r>
              <a:rPr lang="en-AU" sz="3200" dirty="0" err="1" smtClean="0"/>
              <a:t>cont</a:t>
            </a:r>
            <a:r>
              <a:rPr lang="en-AU" sz="3200" dirty="0" smtClean="0"/>
              <a:t>)</a:t>
            </a:r>
            <a:endParaRPr lang="en-AU"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219200"/>
                <a:ext cx="7772400" cy="5136360"/>
              </a:xfrm>
            </p:spPr>
            <p:txBody>
              <a:bodyPr>
                <a:normAutofit fontScale="47500" lnSpcReduction="20000"/>
              </a:bodyPr>
              <a:lstStyle/>
              <a:p>
                <a:pPr algn="just">
                  <a:lnSpc>
                    <a:spcPct val="200000"/>
                  </a:lnSpc>
                  <a:spcAft>
                    <a:spcPts val="0"/>
                  </a:spcAft>
                </a:pPr>
                <a:r>
                  <a:rPr lang="en-US" sz="3200" dirty="0">
                    <a:latin typeface="Times New Roman"/>
                    <a:ea typeface="Times New Roman"/>
                    <a:cs typeface="Times New Roman"/>
                  </a:rPr>
                  <a:t>(</a:t>
                </a:r>
                <a:r>
                  <a:rPr lang="en-US" sz="3200" i="1" dirty="0">
                    <a:effectLst/>
                    <a:latin typeface="Times New Roman"/>
                    <a:ea typeface="Times New Roman"/>
                    <a:cs typeface="Times New Roman"/>
                  </a:rPr>
                  <a:t>b</a:t>
                </a:r>
                <a:r>
                  <a:rPr lang="en-US" sz="3200" dirty="0">
                    <a:effectLst/>
                    <a:latin typeface="Times New Roman"/>
                    <a:ea typeface="Times New Roman"/>
                    <a:cs typeface="Times New Roman"/>
                  </a:rPr>
                  <a:t>) Repeat the above calculations in nominal terms.</a:t>
                </a:r>
                <a:endParaRPr lang="en-AU" sz="2800" dirty="0">
                  <a:effectLst/>
                  <a:latin typeface="Calibri"/>
                  <a:ea typeface="Calibri"/>
                  <a:cs typeface="Times New Roman"/>
                </a:endParaRPr>
              </a:p>
              <a:p>
                <a:pPr algn="just">
                  <a:lnSpc>
                    <a:spcPct val="200000"/>
                  </a:lnSpc>
                  <a:spcAft>
                    <a:spcPts val="0"/>
                  </a:spcAft>
                </a:pPr>
                <a:r>
                  <a:rPr lang="en-US" sz="3200" dirty="0">
                    <a:effectLst/>
                    <a:latin typeface="Times New Roman"/>
                    <a:ea typeface="Times New Roman"/>
                    <a:cs typeface="Times New Roman"/>
                  </a:rPr>
                  <a:t>With inflation = </a:t>
                </a:r>
                <a:r>
                  <a:rPr lang="en-US" sz="3200" u="sng" dirty="0">
                    <a:effectLst/>
                    <a:latin typeface="Times New Roman"/>
                    <a:ea typeface="Times New Roman"/>
                    <a:cs typeface="Times New Roman"/>
                  </a:rPr>
                  <a:t>5%</a:t>
                </a:r>
                <a:r>
                  <a:rPr lang="en-US" sz="3200" dirty="0">
                    <a:effectLst/>
                    <a:latin typeface="Times New Roman"/>
                    <a:ea typeface="Times New Roman"/>
                    <a:cs typeface="Times New Roman"/>
                  </a:rPr>
                  <a:t>, we determine the firm’s nominal cost of equity capital (</a:t>
                </a:r>
                <a:r>
                  <a:rPr lang="en-US" sz="3200" i="1" dirty="0">
                    <a:effectLst/>
                    <a:latin typeface="Times New Roman"/>
                    <a:ea typeface="Times New Roman"/>
                    <a:cs typeface="Times New Roman"/>
                  </a:rPr>
                  <a:t>k</a:t>
                </a:r>
                <a:r>
                  <a:rPr lang="en-US" sz="3200" dirty="0">
                    <a:effectLst/>
                    <a:latin typeface="Times New Roman"/>
                    <a:ea typeface="Times New Roman"/>
                    <a:cs typeface="Times New Roman"/>
                  </a:rPr>
                  <a:t>) from </a:t>
                </a:r>
                <a:r>
                  <a:rPr lang="en-US" sz="3200" dirty="0" err="1">
                    <a:effectLst/>
                    <a:latin typeface="Times New Roman"/>
                    <a:ea typeface="Times New Roman"/>
                    <a:cs typeface="Times New Roman"/>
                  </a:rPr>
                  <a:t>Eqn</a:t>
                </a:r>
                <a:r>
                  <a:rPr lang="en-US" sz="3200" dirty="0">
                    <a:effectLst/>
                    <a:latin typeface="Times New Roman"/>
                    <a:ea typeface="Times New Roman"/>
                    <a:cs typeface="Times New Roman"/>
                  </a:rPr>
                  <a:t> 3.12, as:</a:t>
                </a:r>
                <a:endParaRPr lang="en-AU" sz="2800" dirty="0">
                  <a:effectLst/>
                  <a:latin typeface="Calibri"/>
                  <a:ea typeface="Calibri"/>
                  <a:cs typeface="Times New Roman"/>
                </a:endParaRPr>
              </a:p>
              <a:p>
                <a:pPr algn="just">
                  <a:lnSpc>
                    <a:spcPct val="200000"/>
                  </a:lnSpc>
                  <a:spcAft>
                    <a:spcPts val="0"/>
                  </a:spcAft>
                </a:pPr>
                <a14:m>
                  <m:oMath xmlns:m="http://schemas.openxmlformats.org/officeDocument/2006/math">
                    <m:r>
                      <a:rPr lang="en-US" sz="3200">
                        <a:effectLst/>
                        <a:latin typeface="Cambria Math"/>
                        <a:ea typeface="Times New Roman"/>
                        <a:cs typeface="Times New Roman"/>
                      </a:rPr>
                      <m:t>                                  1+</m:t>
                    </m:r>
                    <m:r>
                      <m:rPr>
                        <m:sty m:val="p"/>
                      </m:rPr>
                      <a:rPr lang="en-US" sz="3200">
                        <a:effectLst/>
                        <a:latin typeface="Cambria Math"/>
                        <a:ea typeface="Times New Roman"/>
                        <a:cs typeface="Times New Roman"/>
                      </a:rPr>
                      <m:t>real</m:t>
                    </m:r>
                    <m:r>
                      <a:rPr lang="en-US" sz="3200">
                        <a:effectLst/>
                        <a:latin typeface="Cambria Math"/>
                        <a:ea typeface="Times New Roman"/>
                        <a:cs typeface="Times New Roman"/>
                      </a:rPr>
                      <m:t> </m:t>
                    </m:r>
                    <m:r>
                      <m:rPr>
                        <m:sty m:val="p"/>
                      </m:rPr>
                      <a:rPr lang="en-US" sz="3200">
                        <a:effectLst/>
                        <a:latin typeface="Cambria Math"/>
                        <a:ea typeface="Times New Roman"/>
                        <a:cs typeface="Times New Roman"/>
                      </a:rPr>
                      <m:t>cost</m:t>
                    </m:r>
                    <m:r>
                      <a:rPr lang="en-US" sz="3200">
                        <a:effectLst/>
                        <a:latin typeface="Cambria Math"/>
                        <a:ea typeface="Times New Roman"/>
                        <a:cs typeface="Times New Roman"/>
                      </a:rPr>
                      <m:t> </m:t>
                    </m:r>
                    <m:r>
                      <m:rPr>
                        <m:sty m:val="p"/>
                      </m:rPr>
                      <a:rPr lang="en-US" sz="3200">
                        <a:effectLst/>
                        <a:latin typeface="Cambria Math"/>
                        <a:ea typeface="Times New Roman"/>
                        <a:cs typeface="Times New Roman"/>
                      </a:rPr>
                      <m:t>of</m:t>
                    </m:r>
                    <m:r>
                      <a:rPr lang="en-US" sz="3200">
                        <a:effectLst/>
                        <a:latin typeface="Cambria Math"/>
                        <a:ea typeface="Times New Roman"/>
                        <a:cs typeface="Times New Roman"/>
                      </a:rPr>
                      <m:t> </m:t>
                    </m:r>
                    <m:r>
                      <m:rPr>
                        <m:sty m:val="p"/>
                      </m:rPr>
                      <a:rPr lang="en-US" sz="3200">
                        <a:effectLst/>
                        <a:latin typeface="Cambria Math"/>
                        <a:ea typeface="Times New Roman"/>
                        <a:cs typeface="Times New Roman"/>
                      </a:rPr>
                      <m:t>equity</m:t>
                    </m:r>
                    <m:r>
                      <a:rPr lang="en-US" sz="3200">
                        <a:effectLst/>
                        <a:latin typeface="Cambria Math"/>
                        <a:ea typeface="Times New Roman"/>
                        <a:cs typeface="Times New Roman"/>
                      </a:rPr>
                      <m:t>= </m:t>
                    </m:r>
                    <m:f>
                      <m:fPr>
                        <m:ctrlPr>
                          <a:rPr lang="en-AU" sz="3200" i="1">
                            <a:effectLst/>
                            <a:latin typeface="Cambria Math"/>
                            <a:ea typeface="Times New Roman"/>
                            <a:cs typeface="Times New Roman"/>
                          </a:rPr>
                        </m:ctrlPr>
                      </m:fPr>
                      <m:num>
                        <m:r>
                          <a:rPr lang="en-US" sz="3200">
                            <a:effectLst/>
                            <a:latin typeface="Cambria Math"/>
                            <a:ea typeface="Times New Roman"/>
                            <a:cs typeface="Times New Roman"/>
                          </a:rPr>
                          <m:t>1+</m:t>
                        </m:r>
                        <m:r>
                          <m:rPr>
                            <m:sty m:val="p"/>
                          </m:rPr>
                          <a:rPr lang="en-US" sz="3200">
                            <a:effectLst/>
                            <a:latin typeface="Cambria Math"/>
                            <a:ea typeface="Times New Roman"/>
                            <a:cs typeface="Times New Roman"/>
                          </a:rPr>
                          <m:t>nominal</m:t>
                        </m:r>
                        <m:r>
                          <a:rPr lang="en-US" sz="3200">
                            <a:effectLst/>
                            <a:latin typeface="Cambria Math"/>
                            <a:ea typeface="Times New Roman"/>
                            <a:cs typeface="Times New Roman"/>
                          </a:rPr>
                          <m:t>  </m:t>
                        </m:r>
                        <m:r>
                          <m:rPr>
                            <m:sty m:val="p"/>
                          </m:rPr>
                          <a:rPr lang="en-US" sz="3200">
                            <a:effectLst/>
                            <a:latin typeface="Cambria Math"/>
                            <a:ea typeface="Times New Roman"/>
                            <a:cs typeface="Times New Roman"/>
                          </a:rPr>
                          <m:t>cost</m:t>
                        </m:r>
                        <m:r>
                          <a:rPr lang="en-US" sz="3200">
                            <a:effectLst/>
                            <a:latin typeface="Cambria Math"/>
                            <a:ea typeface="Times New Roman"/>
                            <a:cs typeface="Times New Roman"/>
                          </a:rPr>
                          <m:t> </m:t>
                        </m:r>
                        <m:r>
                          <m:rPr>
                            <m:sty m:val="p"/>
                          </m:rPr>
                          <a:rPr lang="en-US" sz="3200">
                            <a:effectLst/>
                            <a:latin typeface="Cambria Math"/>
                            <a:ea typeface="Times New Roman"/>
                            <a:cs typeface="Times New Roman"/>
                          </a:rPr>
                          <m:t>of</m:t>
                        </m:r>
                        <m:r>
                          <a:rPr lang="en-US" sz="3200">
                            <a:effectLst/>
                            <a:latin typeface="Cambria Math"/>
                            <a:ea typeface="Times New Roman"/>
                            <a:cs typeface="Times New Roman"/>
                          </a:rPr>
                          <m:t> </m:t>
                        </m:r>
                        <m:r>
                          <m:rPr>
                            <m:sty m:val="p"/>
                          </m:rPr>
                          <a:rPr lang="en-US" sz="3200">
                            <a:effectLst/>
                            <a:latin typeface="Cambria Math"/>
                            <a:ea typeface="Times New Roman"/>
                            <a:cs typeface="Times New Roman"/>
                          </a:rPr>
                          <m:t>equity</m:t>
                        </m:r>
                        <m:r>
                          <a:rPr lang="en-US" sz="3200">
                            <a:effectLst/>
                            <a:latin typeface="Cambria Math"/>
                            <a:ea typeface="Times New Roman"/>
                            <a:cs typeface="Times New Roman"/>
                          </a:rPr>
                          <m:t> </m:t>
                        </m:r>
                        <m:r>
                          <m:rPr>
                            <m:sty m:val="p"/>
                          </m:rPr>
                          <a:rPr lang="en-US" sz="3200">
                            <a:effectLst/>
                            <a:latin typeface="Cambria Math"/>
                            <a:ea typeface="Times New Roman"/>
                            <a:cs typeface="Times New Roman"/>
                          </a:rPr>
                          <m:t>capital</m:t>
                        </m:r>
                        <m:r>
                          <a:rPr lang="en-US" sz="3200">
                            <a:effectLst/>
                            <a:latin typeface="Cambria Math"/>
                            <a:ea typeface="Times New Roman"/>
                            <a:cs typeface="Times New Roman"/>
                          </a:rPr>
                          <m:t> (</m:t>
                        </m:r>
                        <m:r>
                          <a:rPr lang="en-US" sz="3200" i="1">
                            <a:effectLst/>
                            <a:latin typeface="Cambria Math"/>
                            <a:ea typeface="Times New Roman"/>
                            <a:cs typeface="Times New Roman"/>
                          </a:rPr>
                          <m:t>𝑘</m:t>
                        </m:r>
                        <m:r>
                          <a:rPr lang="en-US" sz="3200">
                            <a:effectLst/>
                            <a:latin typeface="Cambria Math"/>
                            <a:ea typeface="Times New Roman"/>
                            <a:cs typeface="Times New Roman"/>
                          </a:rPr>
                          <m:t>) </m:t>
                        </m:r>
                      </m:num>
                      <m:den>
                        <m:r>
                          <a:rPr lang="en-US" sz="3200">
                            <a:effectLst/>
                            <a:latin typeface="Cambria Math"/>
                            <a:ea typeface="Times New Roman"/>
                            <a:cs typeface="Times New Roman"/>
                          </a:rPr>
                          <m:t>1+ </m:t>
                        </m:r>
                        <m:r>
                          <m:rPr>
                            <m:sty m:val="p"/>
                          </m:rPr>
                          <a:rPr lang="en-US" sz="3200">
                            <a:effectLst/>
                            <a:latin typeface="Cambria Math"/>
                            <a:ea typeface="Times New Roman"/>
                            <a:cs typeface="Times New Roman"/>
                          </a:rPr>
                          <m:t>inflation</m:t>
                        </m:r>
                        <m:r>
                          <a:rPr lang="en-US" sz="3200">
                            <a:effectLst/>
                            <a:latin typeface="Cambria Math"/>
                            <a:ea typeface="Times New Roman"/>
                            <a:cs typeface="Times New Roman"/>
                          </a:rPr>
                          <m:t> </m:t>
                        </m:r>
                        <m:r>
                          <m:rPr>
                            <m:sty m:val="p"/>
                          </m:rPr>
                          <a:rPr lang="en-US" sz="3200">
                            <a:effectLst/>
                            <a:latin typeface="Cambria Math"/>
                            <a:ea typeface="Times New Roman"/>
                            <a:cs typeface="Times New Roman"/>
                          </a:rPr>
                          <m:t>rate</m:t>
                        </m:r>
                      </m:den>
                    </m:f>
                    <m:r>
                      <a:rPr lang="en-US" sz="3200" i="1">
                        <a:effectLst/>
                        <a:latin typeface="Cambria Math"/>
                        <a:ea typeface="Times New Roman"/>
                        <a:cs typeface="Times New Roman"/>
                      </a:rPr>
                      <m:t> </m:t>
                    </m:r>
                  </m:oMath>
                </a14:m>
                <a:r>
                  <a:rPr lang="en-US" sz="3200" dirty="0">
                    <a:effectLst/>
                    <a:latin typeface="Times New Roman"/>
                    <a:ea typeface="Times New Roman"/>
                    <a:cs typeface="Times New Roman"/>
                  </a:rPr>
                  <a:t>                             </a:t>
                </a:r>
                <a:endParaRPr lang="en-AU" sz="2800" dirty="0">
                  <a:effectLst/>
                  <a:latin typeface="Calibri"/>
                  <a:ea typeface="Calibri"/>
                  <a:cs typeface="Times New Roman"/>
                </a:endParaRPr>
              </a:p>
              <a:p>
                <a:pPr algn="just">
                  <a:lnSpc>
                    <a:spcPct val="200000"/>
                  </a:lnSpc>
                  <a:spcAft>
                    <a:spcPts val="0"/>
                  </a:spcAft>
                </a:pPr>
                <a:r>
                  <a:rPr lang="en-US" sz="3200" dirty="0">
                    <a:effectLst/>
                    <a:latin typeface="Times New Roman"/>
                    <a:ea typeface="Times New Roman"/>
                    <a:cs typeface="Times New Roman"/>
                  </a:rPr>
                  <a:t>Hence (with a real cost of equity, </a:t>
                </a:r>
                <a:r>
                  <a:rPr lang="en-US" sz="3200" i="1" dirty="0">
                    <a:effectLst/>
                    <a:latin typeface="Times New Roman"/>
                    <a:ea typeface="Times New Roman"/>
                    <a:cs typeface="Times New Roman"/>
                  </a:rPr>
                  <a:t>k</a:t>
                </a:r>
                <a:r>
                  <a:rPr lang="en-US" sz="3200" dirty="0">
                    <a:effectLst/>
                    <a:latin typeface="Times New Roman"/>
                    <a:ea typeface="Times New Roman"/>
                    <a:cs typeface="Times New Roman"/>
                  </a:rPr>
                  <a:t> = </a:t>
                </a:r>
                <a:r>
                  <a:rPr lang="en-US" sz="3200" u="sng" dirty="0">
                    <a:effectLst/>
                    <a:latin typeface="Times New Roman"/>
                    <a:ea typeface="Times New Roman"/>
                    <a:cs typeface="Times New Roman"/>
                  </a:rPr>
                  <a:t>6.0%</a:t>
                </a:r>
                <a:r>
                  <a:rPr lang="en-US" sz="3200" dirty="0">
                    <a:effectLst/>
                    <a:latin typeface="Times New Roman"/>
                    <a:ea typeface="Times New Roman"/>
                    <a:cs typeface="Times New Roman"/>
                  </a:rPr>
                  <a:t> and inflation = </a:t>
                </a:r>
                <a:r>
                  <a:rPr lang="en-US" sz="3200" u="sng" dirty="0">
                    <a:effectLst/>
                    <a:latin typeface="Times New Roman"/>
                    <a:ea typeface="Times New Roman"/>
                    <a:cs typeface="Times New Roman"/>
                  </a:rPr>
                  <a:t>5.0%</a:t>
                </a:r>
                <a:r>
                  <a:rPr lang="en-US" sz="3200" dirty="0">
                    <a:effectLst/>
                    <a:latin typeface="Times New Roman"/>
                    <a:ea typeface="Times New Roman"/>
                    <a:cs typeface="Times New Roman"/>
                  </a:rPr>
                  <a:t>), we have </a:t>
                </a:r>
                <a:endParaRPr lang="en-AU" sz="2800" dirty="0">
                  <a:effectLst/>
                  <a:latin typeface="Calibri"/>
                  <a:ea typeface="Calibri"/>
                  <a:cs typeface="Times New Roman"/>
                </a:endParaRPr>
              </a:p>
              <a:p>
                <a:pPr algn="just">
                  <a:lnSpc>
                    <a:spcPct val="200000"/>
                  </a:lnSpc>
                  <a:spcAft>
                    <a:spcPts val="0"/>
                  </a:spcAft>
                </a:pPr>
                <a:r>
                  <a:rPr lang="en-US" sz="3200" dirty="0">
                    <a:effectLst/>
                    <a:latin typeface="Times New Roman"/>
                    <a:ea typeface="Times New Roman"/>
                    <a:cs typeface="Times New Roman"/>
                  </a:rPr>
                  <a:t>	                         </a:t>
                </a:r>
                <a:r>
                  <a:rPr lang="en-US" sz="3200" i="1" dirty="0">
                    <a:effectLst/>
                    <a:latin typeface="Times New Roman"/>
                    <a:ea typeface="Times New Roman"/>
                    <a:cs typeface="Times New Roman"/>
                  </a:rPr>
                  <a:t>k</a:t>
                </a:r>
                <a:r>
                  <a:rPr lang="en-US" sz="3200" dirty="0">
                    <a:effectLst/>
                    <a:latin typeface="Times New Roman"/>
                    <a:ea typeface="Times New Roman"/>
                    <a:cs typeface="Times New Roman"/>
                  </a:rPr>
                  <a:t> = 1.06 </a:t>
                </a:r>
                <a:r>
                  <a:rPr lang="en-US" sz="3200" i="1" dirty="0">
                    <a:effectLst/>
                    <a:latin typeface="Times New Roman"/>
                    <a:ea typeface="Times New Roman"/>
                    <a:cs typeface="Times New Roman"/>
                  </a:rPr>
                  <a:t>x</a:t>
                </a:r>
                <a:r>
                  <a:rPr lang="en-US" sz="3200" dirty="0">
                    <a:effectLst/>
                    <a:latin typeface="Times New Roman"/>
                    <a:ea typeface="Times New Roman"/>
                    <a:cs typeface="Times New Roman"/>
                  </a:rPr>
                  <a:t> 1.05 – 1 = 0.113 (</a:t>
                </a:r>
                <a:r>
                  <a:rPr lang="en-US" sz="3200" u="sng" dirty="0">
                    <a:effectLst/>
                    <a:latin typeface="Times New Roman"/>
                    <a:ea typeface="Times New Roman"/>
                    <a:cs typeface="Times New Roman"/>
                  </a:rPr>
                  <a:t>11.3%</a:t>
                </a:r>
                <a:r>
                  <a:rPr lang="en-US" sz="3200" dirty="0">
                    <a:effectLst/>
                    <a:latin typeface="Times New Roman"/>
                    <a:ea typeface="Times New Roman"/>
                    <a:cs typeface="Times New Roman"/>
                  </a:rPr>
                  <a:t>).</a:t>
                </a:r>
                <a:endParaRPr lang="en-AU" sz="2800" dirty="0">
                  <a:effectLst/>
                  <a:latin typeface="Calibri"/>
                  <a:ea typeface="Calibri"/>
                  <a:cs typeface="Times New Roman"/>
                </a:endParaRPr>
              </a:p>
              <a:p>
                <a:pPr algn="just">
                  <a:lnSpc>
                    <a:spcPct val="200000"/>
                  </a:lnSpc>
                  <a:spcAft>
                    <a:spcPts val="0"/>
                  </a:spcAft>
                </a:pPr>
                <a:r>
                  <a:rPr lang="en-US" sz="3200" dirty="0" smtClean="0">
                    <a:effectLst/>
                    <a:latin typeface="Times New Roman"/>
                    <a:ea typeface="Times New Roman"/>
                    <a:cs typeface="Times New Roman"/>
                  </a:rPr>
                  <a:t>Hence         </a:t>
                </a:r>
              </a:p>
              <a:p>
                <a:pPr algn="just">
                  <a:lnSpc>
                    <a:spcPct val="200000"/>
                  </a:lnSpc>
                  <a:spcAft>
                    <a:spcPts val="0"/>
                  </a:spcAft>
                </a:pPr>
                <a:r>
                  <a:rPr lang="en-US" sz="3200" dirty="0" smtClean="0">
                    <a:effectLst/>
                    <a:latin typeface="Times New Roman"/>
                    <a:ea typeface="Times New Roman"/>
                    <a:cs typeface="Times New Roman"/>
                  </a:rPr>
                  <a:t>(</a:t>
                </a:r>
                <a:r>
                  <a:rPr lang="en-US" sz="3200" i="1" dirty="0" smtClean="0">
                    <a:effectLst/>
                    <a:latin typeface="Times New Roman"/>
                    <a:ea typeface="Times New Roman"/>
                    <a:cs typeface="Times New Roman"/>
                  </a:rPr>
                  <a:t>a</a:t>
                </a:r>
                <a:r>
                  <a:rPr lang="en-US" sz="3200" dirty="0">
                    <a:effectLst/>
                    <a:latin typeface="Times New Roman"/>
                    <a:ea typeface="Times New Roman"/>
                    <a:cs typeface="Times New Roman"/>
                  </a:rPr>
                  <a:t>)      assuming no </a:t>
                </a:r>
                <a:r>
                  <a:rPr lang="en-US" sz="3200" dirty="0" smtClean="0">
                    <a:effectLst/>
                    <a:latin typeface="Times New Roman"/>
                    <a:ea typeface="Times New Roman"/>
                    <a:cs typeface="Times New Roman"/>
                  </a:rPr>
                  <a:t>re-investment</a:t>
                </a:r>
                <a:r>
                  <a:rPr lang="en-US" sz="3200" dirty="0">
                    <a:effectLst/>
                    <a:latin typeface="Times New Roman"/>
                    <a:ea typeface="Times New Roman"/>
                    <a:cs typeface="Times New Roman"/>
                  </a:rPr>
                  <a:t>, we have</a:t>
                </a:r>
                <a:endParaRPr lang="en-AU" sz="2800" dirty="0">
                  <a:effectLst/>
                  <a:latin typeface="Calibri"/>
                  <a:ea typeface="Calibri"/>
                  <a:cs typeface="Times New Roman"/>
                </a:endParaRPr>
              </a:p>
              <a:p>
                <a:pPr algn="just">
                  <a:lnSpc>
                    <a:spcPct val="200000"/>
                  </a:lnSpc>
                  <a:spcAft>
                    <a:spcPts val="0"/>
                  </a:spcAft>
                </a:pPr>
                <a:r>
                  <a:rPr lang="en-US" sz="3200" dirty="0">
                    <a:effectLst/>
                    <a:latin typeface="Times New Roman"/>
                    <a:ea typeface="Times New Roman"/>
                    <a:cs typeface="Times New Roman"/>
                  </a:rPr>
                  <a:t>                                      </a:t>
                </a:r>
                <a14:m>
                  <m:oMath xmlns:m="http://schemas.openxmlformats.org/officeDocument/2006/math">
                    <m:sSubSup>
                      <m:sSubSupPr>
                        <m:ctrlPr>
                          <a:rPr lang="en-AU" sz="3200" i="1">
                            <a:effectLst/>
                            <a:latin typeface="Cambria Math"/>
                            <a:ea typeface="Times New Roman"/>
                            <a:cs typeface="Times New Roman"/>
                          </a:rPr>
                        </m:ctrlPr>
                      </m:sSubSupPr>
                      <m:e>
                        <m:r>
                          <a:rPr lang="en-US" sz="3200" i="1">
                            <a:effectLst/>
                            <a:latin typeface="Cambria Math"/>
                            <a:ea typeface="Times New Roman"/>
                            <a:cs typeface="Times New Roman"/>
                          </a:rPr>
                          <m:t>𝑃</m:t>
                        </m:r>
                      </m:e>
                      <m:sub>
                        <m:r>
                          <a:rPr lang="en-US" sz="3200" i="1">
                            <a:effectLst/>
                            <a:latin typeface="Cambria Math"/>
                            <a:ea typeface="Times New Roman"/>
                            <a:cs typeface="Times New Roman"/>
                          </a:rPr>
                          <m:t>0</m:t>
                        </m:r>
                      </m:sub>
                      <m:sup>
                        <m:r>
                          <a:rPr lang="en-US" sz="3200" i="1">
                            <a:effectLst/>
                            <a:latin typeface="Cambria Math"/>
                            <a:ea typeface="Times New Roman"/>
                            <a:cs typeface="Times New Roman"/>
                          </a:rPr>
                          <m:t>𝑒𝑥</m:t>
                        </m:r>
                      </m:sup>
                    </m:sSubSup>
                    <m:r>
                      <a:rPr lang="en-US" sz="3200" i="1">
                        <a:effectLst/>
                        <a:latin typeface="Cambria Math"/>
                        <a:ea typeface="Times New Roman"/>
                        <a:cs typeface="Times New Roman"/>
                      </a:rPr>
                      <m:t>=</m:t>
                    </m:r>
                    <m:f>
                      <m:fPr>
                        <m:ctrlPr>
                          <a:rPr lang="en-AU" sz="3200" i="1">
                            <a:effectLst/>
                            <a:latin typeface="Cambria Math"/>
                            <a:ea typeface="Times New Roman"/>
                            <a:cs typeface="Times New Roman"/>
                          </a:rPr>
                        </m:ctrlPr>
                      </m:fPr>
                      <m:num>
                        <m:r>
                          <a:rPr lang="en-US" sz="3200" i="1">
                            <a:effectLst/>
                            <a:latin typeface="Cambria Math"/>
                            <a:ea typeface="Times New Roman"/>
                            <a:cs typeface="Times New Roman"/>
                          </a:rPr>
                          <m:t>$1.20</m:t>
                        </m:r>
                        <m:r>
                          <a:rPr lang="en-US" sz="3200">
                            <a:effectLst/>
                            <a:latin typeface="Cambria Math"/>
                            <a:ea typeface="Times New Roman"/>
                            <a:cs typeface="Times New Roman"/>
                          </a:rPr>
                          <m:t>(1.05)</m:t>
                        </m:r>
                      </m:num>
                      <m:den>
                        <m:r>
                          <a:rPr lang="en-US" sz="3200" i="1">
                            <a:effectLst/>
                            <a:latin typeface="Cambria Math"/>
                            <a:ea typeface="Times New Roman"/>
                            <a:cs typeface="Times New Roman"/>
                          </a:rPr>
                          <m:t>0.113−0.05</m:t>
                        </m:r>
                      </m:den>
                    </m:f>
                  </m:oMath>
                </a14:m>
                <a:r>
                  <a:rPr lang="en-US" sz="3200" dirty="0">
                    <a:effectLst/>
                    <a:latin typeface="Times New Roman"/>
                    <a:ea typeface="Times New Roman"/>
                    <a:cs typeface="Times New Roman"/>
                  </a:rPr>
                  <a:t> = </a:t>
                </a:r>
                <a:r>
                  <a:rPr lang="en-US" sz="3200" u="sng" dirty="0">
                    <a:effectLst/>
                    <a:latin typeface="Times New Roman"/>
                    <a:ea typeface="Times New Roman"/>
                    <a:cs typeface="Times New Roman"/>
                  </a:rPr>
                  <a:t>$</a:t>
                </a:r>
                <a:r>
                  <a:rPr lang="en-US" sz="3200" u="sng" dirty="0" smtClean="0">
                    <a:effectLst/>
                    <a:latin typeface="Times New Roman"/>
                    <a:ea typeface="Times New Roman"/>
                    <a:cs typeface="Times New Roman"/>
                  </a:rPr>
                  <a:t>20.0</a:t>
                </a:r>
                <a:r>
                  <a:rPr lang="en-US" sz="3200" dirty="0" smtClean="0">
                    <a:effectLst/>
                    <a:latin typeface="Times New Roman"/>
                    <a:ea typeface="Times New Roman"/>
                    <a:cs typeface="Times New Roman"/>
                  </a:rPr>
                  <a:t>                   </a:t>
                </a:r>
                <a:r>
                  <a:rPr lang="en-US" sz="3200" u="sng" dirty="0" smtClean="0">
                    <a:effectLst/>
                    <a:latin typeface="Times New Roman"/>
                    <a:ea typeface="Times New Roman"/>
                    <a:cs typeface="Times New Roman"/>
                  </a:rPr>
                  <a:t>as </a:t>
                </a:r>
                <a:r>
                  <a:rPr lang="en-US" sz="3200" u="sng" dirty="0">
                    <a:effectLst/>
                    <a:latin typeface="Times New Roman"/>
                    <a:ea typeface="Times New Roman"/>
                    <a:cs typeface="Times New Roman"/>
                  </a:rPr>
                  <a:t>for PART A</a:t>
                </a:r>
                <a:r>
                  <a:rPr lang="en-US" sz="3200" dirty="0">
                    <a:effectLst/>
                    <a:latin typeface="Times New Roman"/>
                    <a:ea typeface="Times New Roman"/>
                    <a:cs typeface="Times New Roman"/>
                  </a:rPr>
                  <a:t>. </a:t>
                </a:r>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219200"/>
                <a:ext cx="7772400" cy="5136360"/>
              </a:xfrm>
              <a:blipFill rotWithShape="1">
                <a:blip r:embed="rId2"/>
                <a:stretch>
                  <a:fillRect r="-314"/>
                </a:stretch>
              </a:blipFill>
            </p:spPr>
            <p:txBody>
              <a:bodyPr/>
              <a:lstStyle/>
              <a:p>
                <a:r>
                  <a:rPr lang="en-AU">
                    <a:noFill/>
                  </a:rPr>
                  <a:t> </a:t>
                </a:r>
              </a:p>
            </p:txBody>
          </p:sp>
        </mc:Fallback>
      </mc:AlternateContent>
    </p:spTree>
    <p:extLst>
      <p:ext uri="{BB962C8B-B14F-4D97-AF65-F5344CB8AC3E}">
        <p14:creationId xmlns:p14="http://schemas.microsoft.com/office/powerpoint/2010/main" val="159200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6"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78536"/>
          </a:xfrm>
        </p:spPr>
        <p:txBody>
          <a:bodyPr/>
          <a:lstStyle/>
          <a:p>
            <a:r>
              <a:rPr lang="en-AU" sz="3200" dirty="0">
                <a:solidFill>
                  <a:srgbClr val="DBF5F9">
                    <a:satMod val="200000"/>
                  </a:srgbClr>
                </a:solidFill>
              </a:rPr>
              <a:t>Illustrative Example (</a:t>
            </a:r>
            <a:r>
              <a:rPr lang="en-AU" sz="3200" dirty="0" err="1">
                <a:solidFill>
                  <a:srgbClr val="DBF5F9">
                    <a:satMod val="200000"/>
                  </a:srgbClr>
                </a:solidFill>
              </a:rPr>
              <a:t>cont</a:t>
            </a:r>
            <a:r>
              <a:rPr lang="en-AU" sz="3200" dirty="0">
                <a:solidFill>
                  <a:srgbClr val="DBF5F9">
                    <a:satMod val="200000"/>
                  </a:srgbClr>
                </a:solidFill>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143000"/>
                <a:ext cx="7772400" cy="5212560"/>
              </a:xfrm>
            </p:spPr>
            <p:txBody>
              <a:bodyPr>
                <a:noAutofit/>
              </a:bodyPr>
              <a:lstStyle/>
              <a:p>
                <a:pPr algn="just">
                  <a:lnSpc>
                    <a:spcPct val="200000"/>
                  </a:lnSpc>
                  <a:spcAft>
                    <a:spcPts val="0"/>
                  </a:spcAft>
                </a:pPr>
                <a:r>
                  <a:rPr lang="en-US" sz="1200" dirty="0">
                    <a:latin typeface="Times New Roman"/>
                    <a:ea typeface="Times New Roman"/>
                    <a:cs typeface="Times New Roman"/>
                  </a:rPr>
                  <a:t>(</a:t>
                </a:r>
                <a:r>
                  <a:rPr lang="en-US" sz="1200" i="1" dirty="0">
                    <a:effectLst/>
                    <a:latin typeface="Times New Roman"/>
                    <a:ea typeface="Times New Roman"/>
                    <a:cs typeface="Times New Roman"/>
                  </a:rPr>
                  <a:t>b</a:t>
                </a:r>
                <a:r>
                  <a:rPr lang="en-US" sz="1200" dirty="0">
                    <a:effectLst/>
                    <a:latin typeface="Times New Roman"/>
                    <a:ea typeface="Times New Roman"/>
                    <a:cs typeface="Times New Roman"/>
                  </a:rPr>
                  <a:t>)    The </a:t>
                </a:r>
                <a:r>
                  <a:rPr lang="en-US" sz="1200" u="sng" dirty="0">
                    <a:effectLst/>
                    <a:latin typeface="Times New Roman"/>
                    <a:ea typeface="Times New Roman"/>
                    <a:cs typeface="Times New Roman"/>
                  </a:rPr>
                  <a:t>nominal growth rates</a:t>
                </a:r>
                <a:r>
                  <a:rPr lang="en-US" sz="1200" dirty="0">
                    <a:effectLst/>
                    <a:latin typeface="Times New Roman"/>
                    <a:ea typeface="Times New Roman"/>
                    <a:cs typeface="Times New Roman"/>
                  </a:rPr>
                  <a:t> on re-investment corresponding to the real growth rates </a:t>
                </a:r>
                <a:r>
                  <a:rPr lang="en-US" sz="1200" dirty="0" smtClean="0">
                    <a:effectLst/>
                    <a:latin typeface="Times New Roman"/>
                    <a:ea typeface="Times New Roman"/>
                    <a:cs typeface="Times New Roman"/>
                  </a:rPr>
                  <a:t> provided </a:t>
                </a:r>
                <a:r>
                  <a:rPr lang="en-US" sz="1200" dirty="0">
                    <a:effectLst/>
                    <a:latin typeface="Times New Roman"/>
                    <a:ea typeface="Times New Roman"/>
                    <a:cs typeface="Times New Roman"/>
                  </a:rPr>
                  <a:t>as </a:t>
                </a:r>
                <a:endParaRPr lang="en-US" sz="1200" dirty="0" smtClean="0">
                  <a:effectLst/>
                  <a:latin typeface="Times New Roman"/>
                  <a:ea typeface="Times New Roman"/>
                  <a:cs typeface="Times New Roman"/>
                </a:endParaRPr>
              </a:p>
              <a:p>
                <a:pPr algn="just">
                  <a:lnSpc>
                    <a:spcPct val="200000"/>
                  </a:lnSpc>
                  <a:spcAft>
                    <a:spcPts val="0"/>
                  </a:spcAft>
                </a:pPr>
                <a:r>
                  <a:rPr lang="en-US" sz="1200" i="1" dirty="0" err="1" smtClean="0">
                    <a:effectLst/>
                    <a:latin typeface="Times New Roman"/>
                    <a:ea typeface="Times New Roman"/>
                    <a:cs typeface="Times New Roman"/>
                  </a:rPr>
                  <a:t>b</a:t>
                </a:r>
                <a:r>
                  <a:rPr lang="en-US" sz="1200" dirty="0" err="1" smtClean="0">
                    <a:effectLst/>
                    <a:latin typeface="Times New Roman"/>
                    <a:ea typeface="Times New Roman"/>
                    <a:cs typeface="Times New Roman"/>
                  </a:rPr>
                  <a:t>.</a:t>
                </a:r>
                <a:r>
                  <a:rPr lang="en-US" sz="1200" i="1" dirty="0" err="1" smtClean="0">
                    <a:effectLst/>
                    <a:latin typeface="Times New Roman"/>
                    <a:ea typeface="Times New Roman"/>
                    <a:cs typeface="Times New Roman"/>
                  </a:rPr>
                  <a:t>r</a:t>
                </a:r>
                <a:r>
                  <a:rPr lang="en-US" sz="1200" i="1" dirty="0" smtClean="0">
                    <a:effectLst/>
                    <a:latin typeface="Times New Roman"/>
                    <a:ea typeface="Times New Roman"/>
                    <a:cs typeface="Times New Roman"/>
                  </a:rPr>
                  <a:t>  </a:t>
                </a:r>
                <a:r>
                  <a:rPr lang="en-US" sz="1200" dirty="0" smtClean="0">
                    <a:effectLst/>
                    <a:latin typeface="Times New Roman"/>
                    <a:ea typeface="Times New Roman"/>
                    <a:cs typeface="Times New Roman"/>
                  </a:rPr>
                  <a:t>:    </a:t>
                </a:r>
                <a:r>
                  <a:rPr lang="en-US" sz="1200" dirty="0">
                    <a:effectLst/>
                    <a:latin typeface="Times New Roman"/>
                    <a:ea typeface="Times New Roman"/>
                    <a:cs typeface="Times New Roman"/>
                  </a:rPr>
                  <a:t>(</a:t>
                </a:r>
                <a:r>
                  <a:rPr lang="en-US" sz="1200" i="1" dirty="0" err="1">
                    <a:effectLst/>
                    <a:latin typeface="Times New Roman"/>
                    <a:ea typeface="Times New Roman"/>
                    <a:cs typeface="Times New Roman"/>
                  </a:rPr>
                  <a:t>i</a:t>
                </a:r>
                <a:r>
                  <a:rPr lang="en-US" sz="1200" dirty="0">
                    <a:effectLst/>
                    <a:latin typeface="Times New Roman"/>
                    <a:ea typeface="Times New Roman"/>
                    <a:cs typeface="Times New Roman"/>
                  </a:rPr>
                  <a:t>) ½ </a:t>
                </a:r>
                <a:r>
                  <a:rPr lang="en-US" sz="1200" i="1" dirty="0">
                    <a:effectLst/>
                    <a:latin typeface="Times New Roman"/>
                    <a:ea typeface="Times New Roman"/>
                    <a:cs typeface="Times New Roman"/>
                  </a:rPr>
                  <a:t>x</a:t>
                </a:r>
                <a:r>
                  <a:rPr lang="en-US" sz="1200" dirty="0">
                    <a:effectLst/>
                    <a:latin typeface="Times New Roman"/>
                    <a:ea typeface="Times New Roman"/>
                    <a:cs typeface="Times New Roman"/>
                  </a:rPr>
                  <a:t> 4% = </a:t>
                </a:r>
                <a:r>
                  <a:rPr lang="en-US" sz="1200" u="sng" dirty="0">
                    <a:effectLst/>
                    <a:latin typeface="Times New Roman"/>
                    <a:ea typeface="Times New Roman"/>
                    <a:cs typeface="Times New Roman"/>
                  </a:rPr>
                  <a:t>2.0</a:t>
                </a:r>
                <a:r>
                  <a:rPr lang="en-US" sz="1200" u="sng" dirty="0" smtClean="0">
                    <a:effectLst/>
                    <a:latin typeface="Times New Roman"/>
                    <a:ea typeface="Times New Roman"/>
                    <a:cs typeface="Times New Roman"/>
                  </a:rPr>
                  <a:t>%</a:t>
                </a:r>
                <a:r>
                  <a:rPr lang="en-US" sz="1200" dirty="0" smtClean="0">
                    <a:effectLst/>
                    <a:latin typeface="Times New Roman"/>
                    <a:ea typeface="Times New Roman"/>
                    <a:cs typeface="Times New Roman"/>
                  </a:rPr>
                  <a:t>,      </a:t>
                </a:r>
                <a:r>
                  <a:rPr lang="en-US" sz="1200" dirty="0">
                    <a:effectLst/>
                    <a:latin typeface="Times New Roman"/>
                    <a:ea typeface="Times New Roman"/>
                    <a:cs typeface="Times New Roman"/>
                  </a:rPr>
                  <a:t>(</a:t>
                </a:r>
                <a:r>
                  <a:rPr lang="en-US" sz="1200" i="1" dirty="0">
                    <a:effectLst/>
                    <a:latin typeface="Times New Roman"/>
                    <a:ea typeface="Times New Roman"/>
                    <a:cs typeface="Times New Roman"/>
                  </a:rPr>
                  <a:t>ii</a:t>
                </a:r>
                <a:r>
                  <a:rPr lang="en-US" sz="1200" dirty="0">
                    <a:effectLst/>
                    <a:latin typeface="Times New Roman"/>
                    <a:ea typeface="Times New Roman"/>
                    <a:cs typeface="Times New Roman"/>
                  </a:rPr>
                  <a:t>) ½</a:t>
                </a:r>
                <a:r>
                  <a:rPr lang="en-US" sz="1200" i="1" dirty="0">
                    <a:effectLst/>
                    <a:latin typeface="Times New Roman"/>
                    <a:ea typeface="Times New Roman"/>
                    <a:cs typeface="Times New Roman"/>
                  </a:rPr>
                  <a:t> x</a:t>
                </a:r>
                <a:r>
                  <a:rPr lang="en-US" sz="1200" dirty="0">
                    <a:effectLst/>
                    <a:latin typeface="Times New Roman"/>
                    <a:ea typeface="Times New Roman"/>
                    <a:cs typeface="Times New Roman"/>
                  </a:rPr>
                  <a:t> 6% = </a:t>
                </a:r>
                <a:r>
                  <a:rPr lang="en-US" sz="1200" u="sng" dirty="0">
                    <a:effectLst/>
                    <a:latin typeface="Times New Roman"/>
                    <a:ea typeface="Times New Roman"/>
                    <a:cs typeface="Times New Roman"/>
                  </a:rPr>
                  <a:t>3.0%</a:t>
                </a:r>
                <a:r>
                  <a:rPr lang="en-US" sz="1200" dirty="0">
                    <a:effectLst/>
                    <a:latin typeface="Times New Roman"/>
                    <a:ea typeface="Times New Roman"/>
                    <a:cs typeface="Times New Roman"/>
                  </a:rPr>
                  <a:t>, </a:t>
                </a:r>
                <a:r>
                  <a:rPr lang="en-US" sz="1200" dirty="0" smtClean="0">
                    <a:effectLst/>
                    <a:latin typeface="Times New Roman"/>
                    <a:ea typeface="Times New Roman"/>
                    <a:cs typeface="Times New Roman"/>
                  </a:rPr>
                  <a:t>    and      </a:t>
                </a:r>
                <a:r>
                  <a:rPr lang="en-US" sz="1200" dirty="0">
                    <a:effectLst/>
                    <a:latin typeface="Times New Roman"/>
                    <a:ea typeface="Times New Roman"/>
                    <a:cs typeface="Times New Roman"/>
                  </a:rPr>
                  <a:t>(</a:t>
                </a:r>
                <a:r>
                  <a:rPr lang="en-US" sz="1200" i="1" dirty="0">
                    <a:effectLst/>
                    <a:latin typeface="Times New Roman"/>
                    <a:ea typeface="Times New Roman"/>
                    <a:cs typeface="Times New Roman"/>
                  </a:rPr>
                  <a:t>iii</a:t>
                </a:r>
                <a:r>
                  <a:rPr lang="en-US" sz="1200" dirty="0">
                    <a:effectLst/>
                    <a:latin typeface="Times New Roman"/>
                    <a:ea typeface="Times New Roman"/>
                    <a:cs typeface="Times New Roman"/>
                  </a:rPr>
                  <a:t>) ½</a:t>
                </a:r>
                <a:r>
                  <a:rPr lang="en-US" sz="1200" i="1" dirty="0">
                    <a:effectLst/>
                    <a:latin typeface="Times New Roman"/>
                    <a:ea typeface="Times New Roman"/>
                    <a:cs typeface="Times New Roman"/>
                  </a:rPr>
                  <a:t> x</a:t>
                </a:r>
                <a:r>
                  <a:rPr lang="en-US" sz="1200" dirty="0">
                    <a:effectLst/>
                    <a:latin typeface="Times New Roman"/>
                    <a:ea typeface="Times New Roman"/>
                    <a:cs typeface="Times New Roman"/>
                  </a:rPr>
                  <a:t> 10% = </a:t>
                </a:r>
                <a:r>
                  <a:rPr lang="en-US" sz="1200" u="sng" dirty="0">
                    <a:effectLst/>
                    <a:latin typeface="Times New Roman"/>
                    <a:ea typeface="Times New Roman"/>
                    <a:cs typeface="Times New Roman"/>
                  </a:rPr>
                  <a:t>5.0%</a:t>
                </a:r>
                <a:r>
                  <a:rPr lang="en-US" sz="1200" dirty="0">
                    <a:effectLst/>
                    <a:latin typeface="Times New Roman"/>
                    <a:ea typeface="Times New Roman"/>
                    <a:cs typeface="Times New Roman"/>
                  </a:rPr>
                  <a:t>, </a:t>
                </a:r>
                <a:r>
                  <a:rPr lang="en-US" sz="1200" dirty="0" smtClean="0">
                    <a:effectLst/>
                    <a:latin typeface="Times New Roman"/>
                    <a:ea typeface="Times New Roman"/>
                    <a:cs typeface="Times New Roman"/>
                  </a:rPr>
                  <a:t>    are </a:t>
                </a:r>
                <a:r>
                  <a:rPr lang="en-US" sz="1200" dirty="0">
                    <a:effectLst/>
                    <a:latin typeface="Times New Roman"/>
                    <a:ea typeface="Times New Roman"/>
                    <a:cs typeface="Times New Roman"/>
                  </a:rPr>
                  <a:t>determined with </a:t>
                </a:r>
                <a:r>
                  <a:rPr lang="en-US" sz="1200" dirty="0" err="1">
                    <a:effectLst/>
                    <a:latin typeface="Times New Roman"/>
                    <a:ea typeface="Times New Roman"/>
                    <a:cs typeface="Times New Roman"/>
                  </a:rPr>
                  <a:t>Eqn</a:t>
                </a:r>
                <a:r>
                  <a:rPr lang="en-US" sz="1200" dirty="0">
                    <a:effectLst/>
                    <a:latin typeface="Times New Roman"/>
                    <a:ea typeface="Times New Roman"/>
                    <a:cs typeface="Times New Roman"/>
                  </a:rPr>
                  <a:t> 3.12 as</a:t>
                </a:r>
                <a:endParaRPr lang="en-AU" sz="1200" dirty="0">
                  <a:effectLst/>
                  <a:latin typeface="Calibri"/>
                  <a:ea typeface="Calibri"/>
                  <a:cs typeface="Times New Roman"/>
                </a:endParaRPr>
              </a:p>
              <a:p>
                <a:pPr algn="just">
                  <a:lnSpc>
                    <a:spcPct val="200000"/>
                  </a:lnSpc>
                  <a:spcAft>
                    <a:spcPts val="0"/>
                  </a:spcAft>
                </a:pPr>
                <a14:m>
                  <m:oMath xmlns:m="http://schemas.openxmlformats.org/officeDocument/2006/math">
                    <m:r>
                      <a:rPr lang="en-US" sz="1200">
                        <a:effectLst/>
                        <a:latin typeface="Cambria Math"/>
                        <a:ea typeface="Times New Roman"/>
                        <a:cs typeface="Times New Roman"/>
                      </a:rPr>
                      <m:t>                                      1+</m:t>
                    </m:r>
                    <m:r>
                      <m:rPr>
                        <m:sty m:val="p"/>
                      </m:rPr>
                      <a:rPr lang="en-US" sz="1200">
                        <a:effectLst/>
                        <a:latin typeface="Cambria Math"/>
                        <a:ea typeface="Times New Roman"/>
                        <a:cs typeface="Times New Roman"/>
                      </a:rPr>
                      <m:t>real</m:t>
                    </m:r>
                    <m:r>
                      <a:rPr lang="en-US" sz="1200">
                        <a:effectLst/>
                        <a:latin typeface="Cambria Math"/>
                        <a:ea typeface="Times New Roman"/>
                        <a:cs typeface="Times New Roman"/>
                      </a:rPr>
                      <m:t> </m:t>
                    </m:r>
                    <m:r>
                      <m:rPr>
                        <m:sty m:val="p"/>
                      </m:rPr>
                      <a:rPr lang="en-US" sz="1200">
                        <a:effectLst/>
                        <a:latin typeface="Cambria Math"/>
                        <a:ea typeface="Times New Roman"/>
                        <a:cs typeface="Times New Roman"/>
                      </a:rPr>
                      <m:t>growth</m:t>
                    </m:r>
                    <m:r>
                      <a:rPr lang="en-US" sz="1200">
                        <a:effectLst/>
                        <a:latin typeface="Cambria Math"/>
                        <a:ea typeface="Times New Roman"/>
                        <a:cs typeface="Times New Roman"/>
                      </a:rPr>
                      <m:t>= </m:t>
                    </m:r>
                    <m:f>
                      <m:fPr>
                        <m:ctrlPr>
                          <a:rPr lang="en-AU" sz="1200" i="1">
                            <a:effectLst/>
                            <a:latin typeface="Cambria Math"/>
                            <a:ea typeface="Times New Roman"/>
                            <a:cs typeface="Times New Roman"/>
                          </a:rPr>
                        </m:ctrlPr>
                      </m:fPr>
                      <m:num>
                        <m:r>
                          <a:rPr lang="en-US" sz="1200">
                            <a:effectLst/>
                            <a:latin typeface="Cambria Math"/>
                            <a:ea typeface="Times New Roman"/>
                            <a:cs typeface="Times New Roman"/>
                          </a:rPr>
                          <m:t>1+</m:t>
                        </m:r>
                        <m:r>
                          <m:rPr>
                            <m:sty m:val="p"/>
                          </m:rPr>
                          <a:rPr lang="en-US" sz="1200">
                            <a:effectLst/>
                            <a:latin typeface="Cambria Math"/>
                            <a:ea typeface="Times New Roman"/>
                            <a:cs typeface="Times New Roman"/>
                          </a:rPr>
                          <m:t>nominal</m:t>
                        </m:r>
                        <m:r>
                          <a:rPr lang="en-US" sz="1200">
                            <a:effectLst/>
                            <a:latin typeface="Cambria Math"/>
                            <a:ea typeface="Times New Roman"/>
                            <a:cs typeface="Times New Roman"/>
                          </a:rPr>
                          <m:t>  </m:t>
                        </m:r>
                        <m:r>
                          <m:rPr>
                            <m:sty m:val="p"/>
                          </m:rPr>
                          <a:rPr lang="en-US" sz="1200">
                            <a:effectLst/>
                            <a:latin typeface="Cambria Math"/>
                            <a:ea typeface="Times New Roman"/>
                            <a:cs typeface="Times New Roman"/>
                          </a:rPr>
                          <m:t>growth</m:t>
                        </m:r>
                      </m:num>
                      <m:den>
                        <m:r>
                          <a:rPr lang="en-US" sz="1200">
                            <a:effectLst/>
                            <a:latin typeface="Cambria Math"/>
                            <a:ea typeface="Times New Roman"/>
                            <a:cs typeface="Times New Roman"/>
                          </a:rPr>
                          <m:t>1+ </m:t>
                        </m:r>
                        <m:r>
                          <m:rPr>
                            <m:sty m:val="p"/>
                          </m:rPr>
                          <a:rPr lang="en-US" sz="1200">
                            <a:effectLst/>
                            <a:latin typeface="Cambria Math"/>
                            <a:ea typeface="Times New Roman"/>
                            <a:cs typeface="Times New Roman"/>
                          </a:rPr>
                          <m:t>inflation</m:t>
                        </m:r>
                        <m:r>
                          <a:rPr lang="en-US" sz="1200">
                            <a:effectLst/>
                            <a:latin typeface="Cambria Math"/>
                            <a:ea typeface="Times New Roman"/>
                            <a:cs typeface="Times New Roman"/>
                          </a:rPr>
                          <m:t> </m:t>
                        </m:r>
                        <m:r>
                          <m:rPr>
                            <m:sty m:val="p"/>
                          </m:rPr>
                          <a:rPr lang="en-US" sz="1200">
                            <a:effectLst/>
                            <a:latin typeface="Cambria Math"/>
                            <a:ea typeface="Times New Roman"/>
                            <a:cs typeface="Times New Roman"/>
                          </a:rPr>
                          <m:t>rate</m:t>
                        </m:r>
                      </m:den>
                    </m:f>
                    <m:r>
                      <a:rPr lang="en-US" sz="1200" i="1">
                        <a:effectLst/>
                        <a:latin typeface="Cambria Math"/>
                        <a:ea typeface="Times New Roman"/>
                        <a:cs typeface="Times New Roman"/>
                      </a:rPr>
                      <m:t> </m:t>
                    </m:r>
                  </m:oMath>
                </a14:m>
                <a:r>
                  <a:rPr lang="en-US" sz="1200" dirty="0">
                    <a:effectLst/>
                    <a:latin typeface="Times New Roman"/>
                    <a:ea typeface="Times New Roman"/>
                    <a:cs typeface="Times New Roman"/>
                  </a:rPr>
                  <a:t>                           </a:t>
                </a:r>
                <a:r>
                  <a:rPr lang="en-US" sz="1200" dirty="0" smtClean="0">
                    <a:effectLst/>
                    <a:latin typeface="Times New Roman"/>
                    <a:ea typeface="Times New Roman"/>
                    <a:cs typeface="Times New Roman"/>
                  </a:rPr>
                  <a:t>      so </a:t>
                </a:r>
                <a:r>
                  <a:rPr lang="en-US" sz="1200" dirty="0">
                    <a:effectLst/>
                    <a:latin typeface="Times New Roman"/>
                    <a:ea typeface="Times New Roman"/>
                    <a:cs typeface="Times New Roman"/>
                  </a:rPr>
                  <a:t>that </a:t>
                </a:r>
                <a:endParaRPr lang="en-AU" sz="1200" dirty="0">
                  <a:effectLst/>
                  <a:latin typeface="Calibri"/>
                  <a:ea typeface="Calibri"/>
                  <a:cs typeface="Times New Roman"/>
                </a:endParaRPr>
              </a:p>
              <a:p>
                <a:pPr algn="just">
                  <a:lnSpc>
                    <a:spcPct val="200000"/>
                  </a:lnSpc>
                  <a:spcAft>
                    <a:spcPts val="0"/>
                  </a:spcAft>
                </a:pPr>
                <a:r>
                  <a:rPr lang="en-US" sz="1200" dirty="0">
                    <a:effectLst/>
                    <a:latin typeface="Times New Roman"/>
                    <a:ea typeface="Times New Roman"/>
                    <a:cs typeface="Times New Roman"/>
                  </a:rPr>
                  <a:t>(</a:t>
                </a:r>
                <a:r>
                  <a:rPr lang="en-US" sz="1200" i="1" dirty="0" err="1">
                    <a:effectLst/>
                    <a:latin typeface="Times New Roman"/>
                    <a:ea typeface="Times New Roman"/>
                    <a:cs typeface="Times New Roman"/>
                  </a:rPr>
                  <a:t>i</a:t>
                </a:r>
                <a:r>
                  <a:rPr lang="en-US" sz="1200" dirty="0">
                    <a:effectLst/>
                    <a:latin typeface="Times New Roman"/>
                    <a:ea typeface="Times New Roman"/>
                    <a:cs typeface="Times New Roman"/>
                  </a:rPr>
                  <a:t>) </a:t>
                </a:r>
                <a:r>
                  <a:rPr lang="en-US" sz="1200" dirty="0" smtClean="0">
                    <a:effectLst/>
                    <a:latin typeface="Times New Roman"/>
                    <a:ea typeface="Times New Roman"/>
                    <a:cs typeface="Times New Roman"/>
                  </a:rPr>
                  <a:t>   </a:t>
                </a:r>
                <a:r>
                  <a:rPr lang="en-US" sz="1200" u="sng" dirty="0" smtClean="0">
                    <a:effectLst/>
                    <a:latin typeface="Times New Roman"/>
                    <a:ea typeface="Times New Roman"/>
                    <a:cs typeface="Times New Roman"/>
                  </a:rPr>
                  <a:t>2%</a:t>
                </a:r>
                <a:r>
                  <a:rPr lang="en-US" sz="1200" dirty="0" smtClean="0">
                    <a:effectLst/>
                    <a:latin typeface="Times New Roman"/>
                    <a:ea typeface="Times New Roman"/>
                    <a:cs typeface="Times New Roman"/>
                  </a:rPr>
                  <a:t> </a:t>
                </a:r>
                <a:r>
                  <a:rPr lang="en-US" sz="1200" dirty="0">
                    <a:effectLst/>
                    <a:latin typeface="Times New Roman"/>
                    <a:ea typeface="Times New Roman"/>
                    <a:cs typeface="Times New Roman"/>
                  </a:rPr>
                  <a:t>real growth implies a nominal rate = (1+½ 0.04) </a:t>
                </a:r>
                <a:r>
                  <a:rPr lang="en-US" sz="1200" i="1" dirty="0">
                    <a:effectLst/>
                    <a:latin typeface="Times New Roman"/>
                    <a:ea typeface="Times New Roman"/>
                    <a:cs typeface="Times New Roman"/>
                  </a:rPr>
                  <a:t>x </a:t>
                </a:r>
                <a:r>
                  <a:rPr lang="en-US" sz="1200" dirty="0">
                    <a:effectLst/>
                    <a:latin typeface="Times New Roman"/>
                    <a:ea typeface="Times New Roman"/>
                    <a:cs typeface="Times New Roman"/>
                  </a:rPr>
                  <a:t>1.05 - 1 = 0.071 (</a:t>
                </a:r>
                <a:r>
                  <a:rPr lang="en-US" sz="1200" u="sng" dirty="0">
                    <a:effectLst/>
                    <a:latin typeface="Times New Roman"/>
                    <a:ea typeface="Times New Roman"/>
                    <a:cs typeface="Times New Roman"/>
                  </a:rPr>
                  <a:t>7.1%</a:t>
                </a:r>
                <a:r>
                  <a:rPr lang="en-US" sz="1200" dirty="0">
                    <a:effectLst/>
                    <a:latin typeface="Times New Roman"/>
                    <a:ea typeface="Times New Roman"/>
                    <a:cs typeface="Times New Roman"/>
                  </a:rPr>
                  <a:t>).</a:t>
                </a:r>
                <a:endParaRPr lang="en-AU" sz="1200" dirty="0">
                  <a:effectLst/>
                  <a:latin typeface="Calibri"/>
                  <a:ea typeface="Calibri"/>
                  <a:cs typeface="Times New Roman"/>
                </a:endParaRPr>
              </a:p>
              <a:p>
                <a:pPr algn="just">
                  <a:lnSpc>
                    <a:spcPct val="200000"/>
                  </a:lnSpc>
                  <a:spcAft>
                    <a:spcPts val="0"/>
                  </a:spcAft>
                </a:pPr>
                <a:r>
                  <a:rPr lang="en-US" sz="1200" dirty="0">
                    <a:effectLst/>
                    <a:latin typeface="Times New Roman"/>
                    <a:ea typeface="Times New Roman"/>
                    <a:cs typeface="Times New Roman"/>
                  </a:rPr>
                  <a:t>(</a:t>
                </a:r>
                <a:r>
                  <a:rPr lang="en-US" sz="1200" i="1" dirty="0">
                    <a:effectLst/>
                    <a:latin typeface="Times New Roman"/>
                    <a:ea typeface="Times New Roman"/>
                    <a:cs typeface="Times New Roman"/>
                  </a:rPr>
                  <a:t>ii</a:t>
                </a:r>
                <a:r>
                  <a:rPr lang="en-US" sz="1200" dirty="0">
                    <a:effectLst/>
                    <a:latin typeface="Times New Roman"/>
                    <a:ea typeface="Times New Roman"/>
                    <a:cs typeface="Times New Roman"/>
                  </a:rPr>
                  <a:t>)  </a:t>
                </a:r>
                <a:r>
                  <a:rPr lang="en-US" sz="1200" u="sng" dirty="0" smtClean="0">
                    <a:effectLst/>
                    <a:latin typeface="Times New Roman"/>
                    <a:ea typeface="Times New Roman"/>
                    <a:cs typeface="Times New Roman"/>
                  </a:rPr>
                  <a:t>3%</a:t>
                </a:r>
                <a:r>
                  <a:rPr lang="en-US" sz="1200" dirty="0" smtClean="0">
                    <a:effectLst/>
                    <a:latin typeface="Times New Roman"/>
                    <a:ea typeface="Times New Roman"/>
                    <a:cs typeface="Times New Roman"/>
                  </a:rPr>
                  <a:t> </a:t>
                </a:r>
                <a:r>
                  <a:rPr lang="en-US" sz="1200" dirty="0">
                    <a:effectLst/>
                    <a:latin typeface="Times New Roman"/>
                    <a:ea typeface="Times New Roman"/>
                    <a:cs typeface="Times New Roman"/>
                  </a:rPr>
                  <a:t>real growth implies a nominal rate = (1+½ 0.6) </a:t>
                </a:r>
                <a:r>
                  <a:rPr lang="en-US" sz="1200" i="1" dirty="0">
                    <a:effectLst/>
                    <a:latin typeface="Times New Roman"/>
                    <a:ea typeface="Times New Roman"/>
                    <a:cs typeface="Times New Roman"/>
                  </a:rPr>
                  <a:t>x </a:t>
                </a:r>
                <a:r>
                  <a:rPr lang="en-US" sz="1200" dirty="0">
                    <a:effectLst/>
                    <a:latin typeface="Times New Roman"/>
                    <a:ea typeface="Times New Roman"/>
                    <a:cs typeface="Times New Roman"/>
                  </a:rPr>
                  <a:t>1.05 -1 = 0.0815 (</a:t>
                </a:r>
                <a:r>
                  <a:rPr lang="en-US" sz="1200" u="sng" dirty="0">
                    <a:effectLst/>
                    <a:latin typeface="Times New Roman"/>
                    <a:ea typeface="Times New Roman"/>
                    <a:cs typeface="Times New Roman"/>
                  </a:rPr>
                  <a:t>8.15%</a:t>
                </a:r>
                <a:r>
                  <a:rPr lang="en-US" sz="1200" dirty="0">
                    <a:effectLst/>
                    <a:latin typeface="Times New Roman"/>
                    <a:ea typeface="Times New Roman"/>
                    <a:cs typeface="Times New Roman"/>
                  </a:rPr>
                  <a:t>).</a:t>
                </a:r>
                <a:endParaRPr lang="en-AU" sz="1200" dirty="0">
                  <a:effectLst/>
                  <a:latin typeface="Calibri"/>
                  <a:ea typeface="Calibri"/>
                  <a:cs typeface="Times New Roman"/>
                </a:endParaRPr>
              </a:p>
              <a:p>
                <a:pPr algn="just">
                  <a:lnSpc>
                    <a:spcPct val="200000"/>
                  </a:lnSpc>
                  <a:spcAft>
                    <a:spcPts val="0"/>
                  </a:spcAft>
                </a:pPr>
                <a:r>
                  <a:rPr lang="en-US" sz="1200" dirty="0">
                    <a:effectLst/>
                    <a:latin typeface="Times New Roman"/>
                    <a:ea typeface="Times New Roman"/>
                    <a:cs typeface="Times New Roman"/>
                  </a:rPr>
                  <a:t>(</a:t>
                </a:r>
                <a:r>
                  <a:rPr lang="en-US" sz="1200" i="1" dirty="0">
                    <a:effectLst/>
                    <a:latin typeface="Times New Roman"/>
                    <a:ea typeface="Times New Roman"/>
                    <a:cs typeface="Times New Roman"/>
                  </a:rPr>
                  <a:t>iii</a:t>
                </a:r>
                <a:r>
                  <a:rPr lang="en-US" sz="1200" dirty="0">
                    <a:effectLst/>
                    <a:latin typeface="Times New Roman"/>
                    <a:ea typeface="Times New Roman"/>
                    <a:cs typeface="Times New Roman"/>
                  </a:rPr>
                  <a:t>)  </a:t>
                </a:r>
                <a:r>
                  <a:rPr lang="en-US" sz="1200" u="sng" dirty="0" smtClean="0">
                    <a:effectLst/>
                    <a:latin typeface="Times New Roman"/>
                    <a:ea typeface="Times New Roman"/>
                    <a:cs typeface="Times New Roman"/>
                  </a:rPr>
                  <a:t>5%</a:t>
                </a:r>
                <a:r>
                  <a:rPr lang="en-US" sz="1200" dirty="0" smtClean="0">
                    <a:effectLst/>
                    <a:latin typeface="Times New Roman"/>
                    <a:ea typeface="Times New Roman"/>
                    <a:cs typeface="Times New Roman"/>
                  </a:rPr>
                  <a:t>  </a:t>
                </a:r>
                <a:r>
                  <a:rPr lang="en-US" sz="1200" dirty="0">
                    <a:effectLst/>
                    <a:latin typeface="Times New Roman"/>
                    <a:ea typeface="Times New Roman"/>
                    <a:cs typeface="Times New Roman"/>
                  </a:rPr>
                  <a:t>real growth implies a nominal rate = (1+½ 0.10) </a:t>
                </a:r>
                <a:r>
                  <a:rPr lang="en-US" sz="1200" i="1" dirty="0">
                    <a:effectLst/>
                    <a:latin typeface="Times New Roman"/>
                    <a:ea typeface="Times New Roman"/>
                    <a:cs typeface="Times New Roman"/>
                  </a:rPr>
                  <a:t>x </a:t>
                </a:r>
                <a:r>
                  <a:rPr lang="en-US" sz="1200" dirty="0">
                    <a:effectLst/>
                    <a:latin typeface="Times New Roman"/>
                    <a:ea typeface="Times New Roman"/>
                    <a:cs typeface="Times New Roman"/>
                  </a:rPr>
                  <a:t>1.05 -1 = 0.1025 (</a:t>
                </a:r>
                <a:r>
                  <a:rPr lang="en-US" sz="1200" u="sng" dirty="0">
                    <a:effectLst/>
                    <a:latin typeface="Times New Roman"/>
                    <a:ea typeface="Times New Roman"/>
                    <a:cs typeface="Times New Roman"/>
                  </a:rPr>
                  <a:t>10.25%</a:t>
                </a:r>
                <a:r>
                  <a:rPr lang="en-US" sz="1200" dirty="0">
                    <a:effectLst/>
                    <a:latin typeface="Times New Roman"/>
                    <a:ea typeface="Times New Roman"/>
                    <a:cs typeface="Times New Roman"/>
                  </a:rPr>
                  <a:t>).</a:t>
                </a:r>
                <a:endParaRPr lang="en-AU" sz="1200" dirty="0">
                  <a:effectLst/>
                  <a:latin typeface="Calibri"/>
                  <a:ea typeface="Calibri"/>
                  <a:cs typeface="Times New Roman"/>
                </a:endParaRPr>
              </a:p>
              <a:p>
                <a:pPr algn="just">
                  <a:lnSpc>
                    <a:spcPct val="200000"/>
                  </a:lnSpc>
                  <a:spcAft>
                    <a:spcPts val="0"/>
                  </a:spcAft>
                </a:pPr>
                <a:r>
                  <a:rPr lang="en-US" sz="1200" dirty="0">
                    <a:effectLst/>
                    <a:latin typeface="Times New Roman"/>
                    <a:ea typeface="Times New Roman"/>
                    <a:cs typeface="Times New Roman"/>
                  </a:rPr>
                  <a:t>Hence, with </a:t>
                </a:r>
                <a:r>
                  <a:rPr lang="en-US" sz="1200" dirty="0" err="1">
                    <a:effectLst/>
                    <a:latin typeface="Times New Roman"/>
                    <a:ea typeface="Times New Roman"/>
                    <a:cs typeface="Times New Roman"/>
                  </a:rPr>
                  <a:t>Eqn</a:t>
                </a:r>
                <a:r>
                  <a:rPr lang="en-US" sz="1200" dirty="0">
                    <a:effectLst/>
                    <a:latin typeface="Times New Roman"/>
                    <a:ea typeface="Times New Roman"/>
                    <a:cs typeface="Times New Roman"/>
                  </a:rPr>
                  <a:t> 5.11 we have</a:t>
                </a:r>
                <a:endParaRPr lang="en-AU" sz="1200" dirty="0">
                  <a:effectLst/>
                  <a:latin typeface="Calibri"/>
                  <a:ea typeface="Calibri"/>
                  <a:cs typeface="Times New Roman"/>
                </a:endParaRPr>
              </a:p>
              <a:p>
                <a:pPr algn="just">
                  <a:lnSpc>
                    <a:spcPct val="200000"/>
                  </a:lnSpc>
                  <a:spcAft>
                    <a:spcPts val="0"/>
                  </a:spcAft>
                </a:pPr>
                <a:r>
                  <a:rPr lang="en-US" sz="1200" dirty="0">
                    <a:effectLst/>
                    <a:latin typeface="Times New Roman"/>
                    <a:ea typeface="Times New Roman"/>
                    <a:cs typeface="Times New Roman"/>
                  </a:rPr>
                  <a:t> (</a:t>
                </a:r>
                <a:r>
                  <a:rPr lang="en-US" sz="1200" i="1" dirty="0" err="1">
                    <a:effectLst/>
                    <a:latin typeface="Times New Roman"/>
                    <a:ea typeface="Times New Roman"/>
                    <a:cs typeface="Times New Roman"/>
                  </a:rPr>
                  <a:t>i</a:t>
                </a:r>
                <a:r>
                  <a:rPr lang="en-US" sz="1200" dirty="0">
                    <a:effectLst/>
                    <a:latin typeface="Times New Roman"/>
                    <a:ea typeface="Times New Roman"/>
                    <a:cs typeface="Times New Roman"/>
                  </a:rPr>
                  <a:t>) </a:t>
                </a:r>
                <a14:m>
                  <m:oMath xmlns:m="http://schemas.openxmlformats.org/officeDocument/2006/math">
                    <m:r>
                      <a:rPr lang="en-US" sz="1200" i="1">
                        <a:effectLst/>
                        <a:latin typeface="Cambria Math"/>
                        <a:ea typeface="Times New Roman"/>
                        <a:cs typeface="Times New Roman"/>
                      </a:rPr>
                      <m:t>                                          </m:t>
                    </m:r>
                    <m:sSubSup>
                      <m:sSubSupPr>
                        <m:ctrlPr>
                          <a:rPr lang="en-AU" sz="1200" i="1">
                            <a:effectLst/>
                            <a:latin typeface="Cambria Math"/>
                            <a:ea typeface="Times New Roman"/>
                            <a:cs typeface="Times New Roman"/>
                          </a:rPr>
                        </m:ctrlPr>
                      </m:sSubSupPr>
                      <m:e>
                        <m:r>
                          <a:rPr lang="en-US" sz="1200" i="1">
                            <a:effectLst/>
                            <a:latin typeface="Cambria Math"/>
                            <a:ea typeface="Times New Roman"/>
                            <a:cs typeface="Times New Roman"/>
                          </a:rPr>
                          <m:t>𝑃</m:t>
                        </m:r>
                      </m:e>
                      <m:sub>
                        <m:r>
                          <a:rPr lang="en-US" sz="1200" i="1">
                            <a:effectLst/>
                            <a:latin typeface="Cambria Math"/>
                            <a:ea typeface="Times New Roman"/>
                            <a:cs typeface="Times New Roman"/>
                          </a:rPr>
                          <m:t>0</m:t>
                        </m:r>
                      </m:sub>
                      <m:sup>
                        <m:r>
                          <a:rPr lang="en-US" sz="1200" i="1">
                            <a:effectLst/>
                            <a:latin typeface="Cambria Math"/>
                            <a:ea typeface="Times New Roman"/>
                            <a:cs typeface="Times New Roman"/>
                          </a:rPr>
                          <m:t>𝑒𝑥</m:t>
                        </m:r>
                      </m:sup>
                    </m:sSubSup>
                    <m:r>
                      <a:rPr lang="en-US" sz="1200" i="1">
                        <a:effectLst/>
                        <a:latin typeface="Cambria Math"/>
                        <a:ea typeface="Times New Roman"/>
                        <a:cs typeface="Times New Roman"/>
                      </a:rPr>
                      <m:t>=</m:t>
                    </m:r>
                    <m:f>
                      <m:fPr>
                        <m:ctrlPr>
                          <a:rPr lang="en-AU" sz="1200" i="1">
                            <a:effectLst/>
                            <a:latin typeface="Cambria Math"/>
                            <a:ea typeface="Times New Roman"/>
                            <a:cs typeface="Times New Roman"/>
                          </a:rPr>
                        </m:ctrlPr>
                      </m:fPr>
                      <m:num>
                        <m:r>
                          <a:rPr lang="en-US" sz="1200" i="1">
                            <a:effectLst/>
                            <a:latin typeface="Cambria Math"/>
                            <a:ea typeface="Times New Roman"/>
                            <a:cs typeface="Times New Roman"/>
                          </a:rPr>
                          <m:t>$1.20 </m:t>
                        </m:r>
                        <m:r>
                          <a:rPr lang="en-US" sz="1200" i="1">
                            <a:effectLst/>
                            <a:latin typeface="Cambria Math"/>
                            <a:ea typeface="Times New Roman"/>
                            <a:cs typeface="Times New Roman"/>
                          </a:rPr>
                          <m:t>𝑥</m:t>
                        </m:r>
                        <m:r>
                          <a:rPr lang="en-US" sz="1200" i="1">
                            <a:effectLst/>
                            <a:latin typeface="Cambria Math"/>
                            <a:ea typeface="Times New Roman"/>
                            <a:cs typeface="Times New Roman"/>
                          </a:rPr>
                          <m:t> 1.05 </m:t>
                        </m:r>
                        <m:r>
                          <a:rPr lang="en-US" sz="1200" i="1">
                            <a:effectLst/>
                            <a:latin typeface="Cambria Math"/>
                            <a:ea typeface="Times New Roman"/>
                            <a:cs typeface="Times New Roman"/>
                          </a:rPr>
                          <m:t>𝑥</m:t>
                        </m:r>
                        <m:r>
                          <a:rPr lang="en-US" sz="1200" i="1">
                            <a:effectLst/>
                            <a:latin typeface="Cambria Math"/>
                            <a:ea typeface="Times New Roman"/>
                            <a:cs typeface="Times New Roman"/>
                          </a:rPr>
                          <m:t> (1−</m:t>
                        </m:r>
                        <m:r>
                          <a:rPr lang="en-US" sz="1200">
                            <a:effectLst/>
                            <a:latin typeface="Cambria Math"/>
                            <a:ea typeface="Times New Roman"/>
                            <a:cs typeface="Times New Roman"/>
                          </a:rPr>
                          <m:t>½)</m:t>
                        </m:r>
                      </m:num>
                      <m:den>
                        <m:r>
                          <a:rPr lang="en-US" sz="1200" i="1">
                            <a:effectLst/>
                            <a:latin typeface="Cambria Math"/>
                            <a:ea typeface="Times New Roman"/>
                            <a:cs typeface="Times New Roman"/>
                          </a:rPr>
                          <m:t>0.113−0.071</m:t>
                        </m:r>
                      </m:den>
                    </m:f>
                  </m:oMath>
                </a14:m>
                <a:r>
                  <a:rPr lang="en-US" sz="1200" dirty="0">
                    <a:effectLst/>
                    <a:latin typeface="Times New Roman"/>
                    <a:ea typeface="Times New Roman"/>
                    <a:cs typeface="Times New Roman"/>
                  </a:rPr>
                  <a:t> = </a:t>
                </a:r>
                <a:r>
                  <a:rPr lang="en-US" sz="1200" u="sng" dirty="0">
                    <a:effectLst/>
                    <a:latin typeface="Times New Roman"/>
                    <a:ea typeface="Times New Roman"/>
                    <a:cs typeface="Times New Roman"/>
                  </a:rPr>
                  <a:t>$15.0</a:t>
                </a:r>
                <a:r>
                  <a:rPr lang="en-US" sz="1200" dirty="0">
                    <a:effectLst/>
                    <a:latin typeface="Times New Roman"/>
                    <a:ea typeface="Times New Roman"/>
                    <a:cs typeface="Times New Roman"/>
                  </a:rPr>
                  <a:t>,</a:t>
                </a:r>
                <a:endParaRPr lang="en-AU" sz="1200" dirty="0">
                  <a:effectLst/>
                  <a:latin typeface="Calibri"/>
                  <a:ea typeface="Calibri"/>
                  <a:cs typeface="Times New Roman"/>
                </a:endParaRPr>
              </a:p>
              <a:p>
                <a:pPr algn="just">
                  <a:lnSpc>
                    <a:spcPct val="200000"/>
                  </a:lnSpc>
                  <a:spcAft>
                    <a:spcPts val="0"/>
                  </a:spcAft>
                </a:pPr>
                <a:r>
                  <a:rPr lang="en-US" sz="1200" dirty="0">
                    <a:effectLst/>
                    <a:latin typeface="Times New Roman"/>
                    <a:ea typeface="Times New Roman"/>
                    <a:cs typeface="Times New Roman"/>
                  </a:rPr>
                  <a:t>(</a:t>
                </a:r>
                <a:r>
                  <a:rPr lang="en-US" sz="1200" i="1" dirty="0">
                    <a:effectLst/>
                    <a:latin typeface="Times New Roman"/>
                    <a:ea typeface="Times New Roman"/>
                    <a:cs typeface="Times New Roman"/>
                  </a:rPr>
                  <a:t>ii</a:t>
                </a:r>
                <a:r>
                  <a:rPr lang="en-US" sz="1200" dirty="0">
                    <a:effectLst/>
                    <a:latin typeface="Times New Roman"/>
                    <a:ea typeface="Times New Roman"/>
                    <a:cs typeface="Times New Roman"/>
                  </a:rPr>
                  <a:t>) </a:t>
                </a:r>
                <a14:m>
                  <m:oMath xmlns:m="http://schemas.openxmlformats.org/officeDocument/2006/math">
                    <m:r>
                      <a:rPr lang="en-US" sz="1200" i="1">
                        <a:effectLst/>
                        <a:latin typeface="Cambria Math"/>
                        <a:ea typeface="Times New Roman"/>
                        <a:cs typeface="Times New Roman"/>
                      </a:rPr>
                      <m:t>                                         </m:t>
                    </m:r>
                    <m:sSubSup>
                      <m:sSubSupPr>
                        <m:ctrlPr>
                          <a:rPr lang="en-AU" sz="1200" i="1">
                            <a:effectLst/>
                            <a:latin typeface="Cambria Math"/>
                            <a:ea typeface="Times New Roman"/>
                            <a:cs typeface="Times New Roman"/>
                          </a:rPr>
                        </m:ctrlPr>
                      </m:sSubSupPr>
                      <m:e>
                        <m:r>
                          <a:rPr lang="en-US" sz="1200" i="1">
                            <a:effectLst/>
                            <a:latin typeface="Cambria Math"/>
                            <a:ea typeface="Times New Roman"/>
                            <a:cs typeface="Times New Roman"/>
                          </a:rPr>
                          <m:t>𝑃</m:t>
                        </m:r>
                      </m:e>
                      <m:sub>
                        <m:r>
                          <a:rPr lang="en-US" sz="1200" i="1">
                            <a:effectLst/>
                            <a:latin typeface="Cambria Math"/>
                            <a:ea typeface="Times New Roman"/>
                            <a:cs typeface="Times New Roman"/>
                          </a:rPr>
                          <m:t>0</m:t>
                        </m:r>
                      </m:sub>
                      <m:sup>
                        <m:r>
                          <a:rPr lang="en-US" sz="1200" i="1">
                            <a:effectLst/>
                            <a:latin typeface="Cambria Math"/>
                            <a:ea typeface="Times New Roman"/>
                            <a:cs typeface="Times New Roman"/>
                          </a:rPr>
                          <m:t>𝑒𝑥</m:t>
                        </m:r>
                      </m:sup>
                    </m:sSubSup>
                    <m:r>
                      <a:rPr lang="en-US" sz="1200" i="1">
                        <a:effectLst/>
                        <a:latin typeface="Cambria Math"/>
                        <a:ea typeface="Times New Roman"/>
                        <a:cs typeface="Times New Roman"/>
                      </a:rPr>
                      <m:t>=</m:t>
                    </m:r>
                    <m:f>
                      <m:fPr>
                        <m:ctrlPr>
                          <a:rPr lang="en-AU" sz="1200" i="1">
                            <a:effectLst/>
                            <a:latin typeface="Cambria Math"/>
                            <a:ea typeface="Times New Roman"/>
                            <a:cs typeface="Times New Roman"/>
                          </a:rPr>
                        </m:ctrlPr>
                      </m:fPr>
                      <m:num>
                        <m:r>
                          <a:rPr lang="en-US" sz="1200" i="1">
                            <a:effectLst/>
                            <a:latin typeface="Cambria Math"/>
                            <a:ea typeface="Times New Roman"/>
                            <a:cs typeface="Times New Roman"/>
                          </a:rPr>
                          <m:t>$1.20 </m:t>
                        </m:r>
                        <m:r>
                          <a:rPr lang="en-US" sz="1200" i="1">
                            <a:effectLst/>
                            <a:latin typeface="Cambria Math"/>
                            <a:ea typeface="Times New Roman"/>
                            <a:cs typeface="Times New Roman"/>
                          </a:rPr>
                          <m:t>𝑥</m:t>
                        </m:r>
                        <m:r>
                          <a:rPr lang="en-US" sz="1200" i="1">
                            <a:effectLst/>
                            <a:latin typeface="Cambria Math"/>
                            <a:ea typeface="Times New Roman"/>
                            <a:cs typeface="Times New Roman"/>
                          </a:rPr>
                          <m:t> 1.05 </m:t>
                        </m:r>
                        <m:r>
                          <a:rPr lang="en-US" sz="1200" i="1">
                            <a:effectLst/>
                            <a:latin typeface="Cambria Math"/>
                            <a:ea typeface="Times New Roman"/>
                            <a:cs typeface="Times New Roman"/>
                          </a:rPr>
                          <m:t>𝑥</m:t>
                        </m:r>
                        <m:r>
                          <a:rPr lang="en-US" sz="1200" i="1">
                            <a:effectLst/>
                            <a:latin typeface="Cambria Math"/>
                            <a:ea typeface="Times New Roman"/>
                            <a:cs typeface="Times New Roman"/>
                          </a:rPr>
                          <m:t> (1−</m:t>
                        </m:r>
                        <m:r>
                          <a:rPr lang="en-US" sz="1200">
                            <a:effectLst/>
                            <a:latin typeface="Cambria Math"/>
                            <a:ea typeface="Times New Roman"/>
                            <a:cs typeface="Times New Roman"/>
                          </a:rPr>
                          <m:t>½)</m:t>
                        </m:r>
                      </m:num>
                      <m:den>
                        <m:r>
                          <a:rPr lang="en-US" sz="1200" i="1">
                            <a:effectLst/>
                            <a:latin typeface="Cambria Math"/>
                            <a:ea typeface="Times New Roman"/>
                            <a:cs typeface="Times New Roman"/>
                          </a:rPr>
                          <m:t>0.113−0.0815</m:t>
                        </m:r>
                      </m:den>
                    </m:f>
                  </m:oMath>
                </a14:m>
                <a:r>
                  <a:rPr lang="en-US" sz="1200" dirty="0">
                    <a:effectLst/>
                    <a:latin typeface="Times New Roman"/>
                    <a:ea typeface="Times New Roman"/>
                    <a:cs typeface="Times New Roman"/>
                  </a:rPr>
                  <a:t> = </a:t>
                </a:r>
                <a:r>
                  <a:rPr lang="en-US" sz="1200" u="sng" dirty="0">
                    <a:effectLst/>
                    <a:latin typeface="Times New Roman"/>
                    <a:ea typeface="Times New Roman"/>
                    <a:cs typeface="Times New Roman"/>
                  </a:rPr>
                  <a:t>$20.0</a:t>
                </a:r>
                <a:r>
                  <a:rPr lang="en-US" sz="1200" dirty="0">
                    <a:effectLst/>
                    <a:latin typeface="Times New Roman"/>
                    <a:ea typeface="Times New Roman"/>
                    <a:cs typeface="Times New Roman"/>
                  </a:rPr>
                  <a:t>,</a:t>
                </a:r>
                <a:endParaRPr lang="en-AU" sz="1200" dirty="0">
                  <a:effectLst/>
                  <a:latin typeface="Calibri"/>
                  <a:ea typeface="Calibri"/>
                  <a:cs typeface="Times New Roman"/>
                </a:endParaRPr>
              </a:p>
              <a:p>
                <a:pPr algn="just">
                  <a:lnSpc>
                    <a:spcPct val="200000"/>
                  </a:lnSpc>
                  <a:spcAft>
                    <a:spcPts val="0"/>
                  </a:spcAft>
                </a:pPr>
                <a:r>
                  <a:rPr lang="en-US" sz="1200" dirty="0">
                    <a:effectLst/>
                    <a:latin typeface="Times New Roman"/>
                    <a:ea typeface="Times New Roman"/>
                    <a:cs typeface="Times New Roman"/>
                  </a:rPr>
                  <a:t>(</a:t>
                </a:r>
                <a:r>
                  <a:rPr lang="en-US" sz="1200" i="1" dirty="0">
                    <a:effectLst/>
                    <a:latin typeface="Times New Roman"/>
                    <a:ea typeface="Times New Roman"/>
                    <a:cs typeface="Times New Roman"/>
                  </a:rPr>
                  <a:t>iii</a:t>
                </a:r>
                <a:r>
                  <a:rPr lang="en-US" sz="1200" dirty="0">
                    <a:effectLst/>
                    <a:latin typeface="Times New Roman"/>
                    <a:ea typeface="Times New Roman"/>
                    <a:cs typeface="Times New Roman"/>
                  </a:rPr>
                  <a:t>) </a:t>
                </a:r>
                <a14:m>
                  <m:oMath xmlns:m="http://schemas.openxmlformats.org/officeDocument/2006/math">
                    <m:r>
                      <a:rPr lang="en-US" sz="1200" i="1">
                        <a:effectLst/>
                        <a:latin typeface="Cambria Math"/>
                        <a:ea typeface="Times New Roman"/>
                        <a:cs typeface="Times New Roman"/>
                      </a:rPr>
                      <m:t>                                        </m:t>
                    </m:r>
                    <m:sSubSup>
                      <m:sSubSupPr>
                        <m:ctrlPr>
                          <a:rPr lang="en-AU" sz="1200" i="1">
                            <a:effectLst/>
                            <a:latin typeface="Cambria Math"/>
                            <a:ea typeface="Times New Roman"/>
                            <a:cs typeface="Times New Roman"/>
                          </a:rPr>
                        </m:ctrlPr>
                      </m:sSubSupPr>
                      <m:e>
                        <m:r>
                          <a:rPr lang="en-US" sz="1200" i="1">
                            <a:effectLst/>
                            <a:latin typeface="Cambria Math"/>
                            <a:ea typeface="Times New Roman"/>
                            <a:cs typeface="Times New Roman"/>
                          </a:rPr>
                          <m:t>𝑃</m:t>
                        </m:r>
                      </m:e>
                      <m:sub>
                        <m:r>
                          <a:rPr lang="en-US" sz="1200" i="1">
                            <a:effectLst/>
                            <a:latin typeface="Cambria Math"/>
                            <a:ea typeface="Times New Roman"/>
                            <a:cs typeface="Times New Roman"/>
                          </a:rPr>
                          <m:t>0</m:t>
                        </m:r>
                      </m:sub>
                      <m:sup>
                        <m:r>
                          <a:rPr lang="en-US" sz="1200" i="1">
                            <a:effectLst/>
                            <a:latin typeface="Cambria Math"/>
                            <a:ea typeface="Times New Roman"/>
                            <a:cs typeface="Times New Roman"/>
                          </a:rPr>
                          <m:t>𝑒𝑥</m:t>
                        </m:r>
                      </m:sup>
                    </m:sSubSup>
                    <m:r>
                      <a:rPr lang="en-US" sz="1200" i="1">
                        <a:effectLst/>
                        <a:latin typeface="Cambria Math"/>
                        <a:ea typeface="Times New Roman"/>
                        <a:cs typeface="Times New Roman"/>
                      </a:rPr>
                      <m:t>=</m:t>
                    </m:r>
                    <m:f>
                      <m:fPr>
                        <m:ctrlPr>
                          <a:rPr lang="en-AU" sz="1200" i="1">
                            <a:effectLst/>
                            <a:latin typeface="Cambria Math"/>
                            <a:ea typeface="Times New Roman"/>
                            <a:cs typeface="Times New Roman"/>
                          </a:rPr>
                        </m:ctrlPr>
                      </m:fPr>
                      <m:num>
                        <m:r>
                          <a:rPr lang="en-US" sz="1200" i="1">
                            <a:effectLst/>
                            <a:latin typeface="Cambria Math"/>
                            <a:ea typeface="Times New Roman"/>
                            <a:cs typeface="Times New Roman"/>
                          </a:rPr>
                          <m:t>$1.20 </m:t>
                        </m:r>
                        <m:r>
                          <a:rPr lang="en-US" sz="1200" i="1">
                            <a:effectLst/>
                            <a:latin typeface="Cambria Math"/>
                            <a:ea typeface="Times New Roman"/>
                            <a:cs typeface="Times New Roman"/>
                          </a:rPr>
                          <m:t>𝑥</m:t>
                        </m:r>
                        <m:r>
                          <a:rPr lang="en-US" sz="1200" i="1">
                            <a:effectLst/>
                            <a:latin typeface="Cambria Math"/>
                            <a:ea typeface="Times New Roman"/>
                            <a:cs typeface="Times New Roman"/>
                          </a:rPr>
                          <m:t> 1.05 </m:t>
                        </m:r>
                        <m:r>
                          <a:rPr lang="en-US" sz="1200" i="1">
                            <a:effectLst/>
                            <a:latin typeface="Cambria Math"/>
                            <a:ea typeface="Times New Roman"/>
                            <a:cs typeface="Times New Roman"/>
                          </a:rPr>
                          <m:t>𝑥</m:t>
                        </m:r>
                        <m:r>
                          <a:rPr lang="en-US" sz="1200" i="1">
                            <a:effectLst/>
                            <a:latin typeface="Cambria Math"/>
                            <a:ea typeface="Times New Roman"/>
                            <a:cs typeface="Times New Roman"/>
                          </a:rPr>
                          <m:t> (1−</m:t>
                        </m:r>
                        <m:r>
                          <a:rPr lang="en-US" sz="1200">
                            <a:effectLst/>
                            <a:latin typeface="Cambria Math"/>
                            <a:ea typeface="Times New Roman"/>
                            <a:cs typeface="Times New Roman"/>
                          </a:rPr>
                          <m:t>½)</m:t>
                        </m:r>
                      </m:num>
                      <m:den>
                        <m:r>
                          <a:rPr lang="en-US" sz="1200" i="1">
                            <a:effectLst/>
                            <a:latin typeface="Cambria Math"/>
                            <a:ea typeface="Times New Roman"/>
                            <a:cs typeface="Times New Roman"/>
                          </a:rPr>
                          <m:t>0.113−0.1025</m:t>
                        </m:r>
                      </m:den>
                    </m:f>
                  </m:oMath>
                </a14:m>
                <a:r>
                  <a:rPr lang="en-US" sz="1200" dirty="0">
                    <a:effectLst/>
                    <a:latin typeface="Times New Roman"/>
                    <a:ea typeface="Times New Roman"/>
                    <a:cs typeface="Times New Roman"/>
                  </a:rPr>
                  <a:t> = </a:t>
                </a:r>
                <a:r>
                  <a:rPr lang="en-US" sz="1200" u="sng" dirty="0">
                    <a:effectLst/>
                    <a:latin typeface="Times New Roman"/>
                    <a:ea typeface="Times New Roman"/>
                    <a:cs typeface="Times New Roman"/>
                  </a:rPr>
                  <a:t>$</a:t>
                </a:r>
                <a:r>
                  <a:rPr lang="en-US" sz="1200" u="sng" dirty="0" smtClean="0">
                    <a:effectLst/>
                    <a:latin typeface="Times New Roman"/>
                    <a:ea typeface="Times New Roman"/>
                    <a:cs typeface="Times New Roman"/>
                  </a:rPr>
                  <a:t>60.0</a:t>
                </a:r>
                <a:r>
                  <a:rPr lang="en-US" sz="1200" dirty="0" smtClean="0">
                    <a:effectLst/>
                    <a:latin typeface="Times New Roman"/>
                    <a:ea typeface="Times New Roman"/>
                    <a:cs typeface="Times New Roman"/>
                  </a:rPr>
                  <a:t>,                                               </a:t>
                </a:r>
                <a:r>
                  <a:rPr lang="en-US" sz="1200" u="sng" dirty="0" smtClean="0">
                    <a:effectLst/>
                    <a:latin typeface="Times New Roman"/>
                    <a:ea typeface="Times New Roman"/>
                    <a:cs typeface="Times New Roman"/>
                  </a:rPr>
                  <a:t>as </a:t>
                </a:r>
                <a:r>
                  <a:rPr lang="en-US" sz="1200" u="sng" dirty="0">
                    <a:effectLst/>
                    <a:latin typeface="Times New Roman"/>
                    <a:ea typeface="Times New Roman"/>
                    <a:cs typeface="Times New Roman"/>
                  </a:rPr>
                  <a:t>for PART A</a:t>
                </a:r>
                <a:r>
                  <a:rPr lang="en-US" sz="1200" dirty="0">
                    <a:effectLst/>
                    <a:latin typeface="Times New Roman"/>
                    <a:ea typeface="Times New Roman"/>
                    <a:cs typeface="Times New Roman"/>
                  </a:rPr>
                  <a:t>.</a:t>
                </a:r>
                <a:endParaRPr lang="en-AU" sz="1200" dirty="0">
                  <a:effectLst/>
                  <a:latin typeface="Calibri"/>
                  <a:ea typeface="Calibri"/>
                  <a:cs typeface="Times New Roman"/>
                </a:endParaRPr>
              </a:p>
              <a:p>
                <a:endParaRPr lang="en-AU"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143000"/>
                <a:ext cx="7772400" cy="5212560"/>
              </a:xfrm>
              <a:blipFill rotWithShape="1">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52568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Break time</a:t>
            </a:r>
            <a:endParaRPr lang="en-AU" i="1"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498600"/>
            <a:ext cx="6705600"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557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219200"/>
          </a:xfrm>
        </p:spPr>
        <p:txBody>
          <a:bodyPr/>
          <a:lstStyle/>
          <a:p>
            <a:pPr>
              <a:lnSpc>
                <a:spcPct val="200000"/>
              </a:lnSpc>
              <a:spcAft>
                <a:spcPts val="0"/>
              </a:spcAft>
            </a:pPr>
            <a:r>
              <a:rPr lang="en-US" b="1" i="1" dirty="0">
                <a:latin typeface="Times New Roman"/>
                <a:ea typeface="Times New Roman"/>
                <a:cs typeface="Times New Roman"/>
              </a:rPr>
              <a:t>The P/E ratio</a:t>
            </a:r>
            <a:r>
              <a:rPr lang="en-AU" sz="3600" dirty="0">
                <a:latin typeface="Calibri"/>
                <a:ea typeface="Calibri"/>
                <a:cs typeface="Times New Roman"/>
              </a:rPr>
              <a:t/>
            </a:r>
            <a:br>
              <a:rPr lang="en-AU" sz="3600" dirty="0">
                <a:latin typeface="Calibri"/>
                <a:ea typeface="Calibri"/>
                <a:cs typeface="Times New Roman"/>
              </a:rPr>
            </a:br>
            <a:endParaRPr lang="en-AU" dirty="0"/>
          </a:p>
        </p:txBody>
      </p:sp>
      <p:sp>
        <p:nvSpPr>
          <p:cNvPr id="3" name="Content Placeholder 2"/>
          <p:cNvSpPr>
            <a:spLocks noGrp="1"/>
          </p:cNvSpPr>
          <p:nvPr>
            <p:ph idx="1"/>
          </p:nvPr>
        </p:nvSpPr>
        <p:spPr>
          <a:xfrm>
            <a:off x="914400" y="1219200"/>
            <a:ext cx="7772400" cy="5410200"/>
          </a:xfrm>
        </p:spPr>
        <p:txBody>
          <a:bodyPr>
            <a:normAutofit fontScale="55000" lnSpcReduction="20000"/>
          </a:bodyPr>
          <a:lstStyle/>
          <a:p>
            <a:pPr algn="just">
              <a:lnSpc>
                <a:spcPct val="200000"/>
              </a:lnSpc>
              <a:spcAft>
                <a:spcPts val="0"/>
              </a:spcAft>
            </a:pPr>
            <a:r>
              <a:rPr lang="en-US" sz="3200" dirty="0">
                <a:latin typeface="Times New Roman"/>
                <a:ea typeface="Times New Roman"/>
                <a:cs typeface="Times New Roman"/>
              </a:rPr>
              <a:t>We often hear the </a:t>
            </a:r>
            <a:r>
              <a:rPr lang="en-US" sz="3200" i="1" dirty="0">
                <a:latin typeface="Times New Roman"/>
                <a:ea typeface="Times New Roman"/>
                <a:cs typeface="Times New Roman"/>
              </a:rPr>
              <a:t>P/E</a:t>
            </a:r>
            <a:r>
              <a:rPr lang="en-US" sz="3200" dirty="0">
                <a:latin typeface="Times New Roman"/>
                <a:ea typeface="Times New Roman"/>
                <a:cs typeface="Times New Roman"/>
              </a:rPr>
              <a:t> ratio of either a particular firm or of the market as a whole discussed in the popular </a:t>
            </a:r>
            <a:r>
              <a:rPr lang="en-US" sz="3200" dirty="0" smtClean="0">
                <a:latin typeface="Times New Roman"/>
                <a:ea typeface="Times New Roman"/>
                <a:cs typeface="Times New Roman"/>
              </a:rPr>
              <a:t>press. </a:t>
            </a:r>
          </a:p>
          <a:p>
            <a:pPr algn="just">
              <a:lnSpc>
                <a:spcPct val="200000"/>
              </a:lnSpc>
              <a:spcAft>
                <a:spcPts val="0"/>
              </a:spcAft>
            </a:pPr>
            <a:r>
              <a:rPr lang="en-US" sz="3200" dirty="0" smtClean="0">
                <a:latin typeface="Times New Roman"/>
                <a:ea typeface="Times New Roman"/>
                <a:cs typeface="Times New Roman"/>
              </a:rPr>
              <a:t>The </a:t>
            </a:r>
            <a:r>
              <a:rPr lang="en-US" sz="3200" i="1" dirty="0">
                <a:latin typeface="Times New Roman"/>
                <a:ea typeface="Times New Roman"/>
                <a:cs typeface="Times New Roman"/>
              </a:rPr>
              <a:t>P/E</a:t>
            </a:r>
            <a:r>
              <a:rPr lang="en-US" sz="3200" dirty="0">
                <a:latin typeface="Times New Roman"/>
                <a:ea typeface="Times New Roman"/>
                <a:cs typeface="Times New Roman"/>
              </a:rPr>
              <a:t> ratio encapsulates a “quick sight” analysis of a share as the current market price ($</a:t>
            </a:r>
            <a:r>
              <a:rPr lang="en-US" sz="3200" i="1" dirty="0">
                <a:latin typeface="Times New Roman"/>
                <a:ea typeface="Times New Roman"/>
                <a:cs typeface="Times New Roman"/>
              </a:rPr>
              <a:t>P</a:t>
            </a:r>
            <a:r>
              <a:rPr lang="en-US" sz="3200" dirty="0">
                <a:latin typeface="Times New Roman"/>
                <a:ea typeface="Times New Roman"/>
                <a:cs typeface="Times New Roman"/>
              </a:rPr>
              <a:t>) of the share divided by the firm’s most recently reported accounting earnings per share ($</a:t>
            </a:r>
            <a:r>
              <a:rPr lang="en-US" sz="3200" i="1" dirty="0">
                <a:latin typeface="Times New Roman"/>
                <a:ea typeface="Times New Roman"/>
                <a:cs typeface="Times New Roman"/>
              </a:rPr>
              <a:t>E</a:t>
            </a:r>
            <a:r>
              <a:rPr lang="en-US" sz="3200" dirty="0" smtClean="0">
                <a:latin typeface="Times New Roman"/>
                <a:ea typeface="Times New Roman"/>
                <a:cs typeface="Times New Roman"/>
              </a:rPr>
              <a:t>) – the “bottom line “ “Net Income” at the bottom of the firm’s accounting Income Statement (see Chapter 7). </a:t>
            </a:r>
          </a:p>
          <a:p>
            <a:pPr algn="just">
              <a:lnSpc>
                <a:spcPct val="200000"/>
              </a:lnSpc>
              <a:spcAft>
                <a:spcPts val="0"/>
              </a:spcAft>
            </a:pPr>
            <a:r>
              <a:rPr lang="en-US" sz="3200" dirty="0" smtClean="0">
                <a:latin typeface="Times New Roman"/>
                <a:ea typeface="Times New Roman"/>
                <a:cs typeface="Times New Roman"/>
              </a:rPr>
              <a:t>Although </a:t>
            </a:r>
            <a:r>
              <a:rPr lang="en-US" sz="3200" dirty="0">
                <a:latin typeface="Times New Roman"/>
                <a:ea typeface="Times New Roman"/>
                <a:cs typeface="Times New Roman"/>
              </a:rPr>
              <a:t>a </a:t>
            </a:r>
            <a:r>
              <a:rPr lang="en-US" sz="3200" i="1" dirty="0">
                <a:latin typeface="Times New Roman"/>
                <a:ea typeface="Times New Roman"/>
                <a:cs typeface="Times New Roman"/>
              </a:rPr>
              <a:t>P/E</a:t>
            </a:r>
            <a:r>
              <a:rPr lang="en-US" sz="3200" dirty="0">
                <a:latin typeface="Times New Roman"/>
                <a:ea typeface="Times New Roman"/>
                <a:cs typeface="Times New Roman"/>
              </a:rPr>
              <a:t> cannot be taken at face value as a means of determining a share’s price, the analyst will nevertheless be alert to when the ratio appears unusually high or low, as well as to</a:t>
            </a:r>
            <a:r>
              <a:rPr lang="en-US" sz="3200" i="1" dirty="0">
                <a:latin typeface="Times New Roman"/>
                <a:ea typeface="Times New Roman"/>
                <a:cs typeface="Times New Roman"/>
              </a:rPr>
              <a:t> changes</a:t>
            </a:r>
            <a:r>
              <a:rPr lang="en-US" sz="3200" dirty="0">
                <a:latin typeface="Times New Roman"/>
                <a:ea typeface="Times New Roman"/>
                <a:cs typeface="Times New Roman"/>
              </a:rPr>
              <a:t> in the value </a:t>
            </a:r>
            <a:r>
              <a:rPr lang="en-US" sz="3200" dirty="0" smtClean="0">
                <a:latin typeface="Times New Roman"/>
                <a:ea typeface="Times New Roman"/>
                <a:cs typeface="Times New Roman"/>
              </a:rPr>
              <a:t>(Is </a:t>
            </a:r>
            <a:r>
              <a:rPr lang="en-US" sz="3200" dirty="0">
                <a:latin typeface="Times New Roman"/>
                <a:ea typeface="Times New Roman"/>
                <a:cs typeface="Times New Roman"/>
              </a:rPr>
              <a:t>the ratio increasing or decreasing over time?).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42770133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solidFill>
                  <a:srgbClr val="DBF5F9">
                    <a:satMod val="200000"/>
                  </a:srgbClr>
                </a:solidFill>
                <a:latin typeface="Times New Roman"/>
                <a:ea typeface="Times New Roman"/>
                <a:cs typeface="Times New Roman"/>
              </a:rPr>
              <a:t>The P/E </a:t>
            </a:r>
            <a:r>
              <a:rPr lang="en-US" sz="3600" b="1" i="1" dirty="0" smtClean="0">
                <a:solidFill>
                  <a:srgbClr val="DBF5F9">
                    <a:satMod val="200000"/>
                  </a:srgbClr>
                </a:solidFill>
                <a:latin typeface="Times New Roman"/>
                <a:ea typeface="Times New Roman"/>
                <a:cs typeface="Times New Roman"/>
              </a:rPr>
              <a:t>ratio (</a:t>
            </a:r>
            <a:r>
              <a:rPr lang="en-US" sz="3600" b="1" i="1" dirty="0" err="1" smtClean="0">
                <a:solidFill>
                  <a:srgbClr val="DBF5F9">
                    <a:satMod val="200000"/>
                  </a:srgbClr>
                </a:solidFill>
                <a:latin typeface="Times New Roman"/>
                <a:ea typeface="Times New Roman"/>
                <a:cs typeface="Times New Roman"/>
              </a:rPr>
              <a:t>cont</a:t>
            </a:r>
            <a:r>
              <a:rPr lang="en-US" sz="3600" b="1" i="1" dirty="0" smtClean="0">
                <a:solidFill>
                  <a:srgbClr val="DBF5F9">
                    <a:satMod val="200000"/>
                  </a:srgbClr>
                </a:solidFill>
                <a:latin typeface="Times New Roman"/>
                <a:ea typeface="Times New Roman"/>
                <a:cs typeface="Times New Roman"/>
              </a:rPr>
              <a:t>)</a:t>
            </a:r>
            <a:endParaRPr lang="en-AU" sz="3600" dirty="0"/>
          </a:p>
        </p:txBody>
      </p:sp>
      <p:sp>
        <p:nvSpPr>
          <p:cNvPr id="3" name="Content Placeholder 2"/>
          <p:cNvSpPr>
            <a:spLocks noGrp="1"/>
          </p:cNvSpPr>
          <p:nvPr>
            <p:ph idx="1"/>
          </p:nvPr>
        </p:nvSpPr>
        <p:spPr>
          <a:xfrm>
            <a:off x="914400" y="1295400"/>
            <a:ext cx="7772400" cy="5060160"/>
          </a:xfrm>
        </p:spPr>
        <p:txBody>
          <a:bodyPr>
            <a:normAutofit/>
          </a:bodyPr>
          <a:lstStyle/>
          <a:p>
            <a:pPr algn="just">
              <a:lnSpc>
                <a:spcPct val="200000"/>
              </a:lnSpc>
              <a:spcAft>
                <a:spcPts val="0"/>
              </a:spcAft>
            </a:pPr>
            <a:r>
              <a:rPr lang="en-US" sz="1400" dirty="0">
                <a:latin typeface="Times New Roman"/>
                <a:ea typeface="Times New Roman"/>
                <a:cs typeface="Times New Roman"/>
              </a:rPr>
              <a:t>As a base case, consider a firm with zero growth, meaning that the firm is envisaged as continuing to deliver the </a:t>
            </a:r>
            <a:r>
              <a:rPr lang="en-US" sz="1400" i="1" dirty="0">
                <a:latin typeface="Times New Roman"/>
                <a:ea typeface="Times New Roman"/>
                <a:cs typeface="Times New Roman"/>
              </a:rPr>
              <a:t>same</a:t>
            </a:r>
            <a:r>
              <a:rPr lang="en-US" sz="1400" dirty="0">
                <a:latin typeface="Times New Roman"/>
                <a:ea typeface="Times New Roman"/>
                <a:cs typeface="Times New Roman"/>
              </a:rPr>
              <a:t> earnings each year into the indefinite future. </a:t>
            </a:r>
            <a:endParaRPr lang="en-US" sz="1400" dirty="0" smtClean="0">
              <a:latin typeface="Times New Roman"/>
              <a:ea typeface="Times New Roman"/>
              <a:cs typeface="Times New Roman"/>
            </a:endParaRPr>
          </a:p>
          <a:p>
            <a:pPr algn="just">
              <a:lnSpc>
                <a:spcPct val="200000"/>
              </a:lnSpc>
              <a:spcAft>
                <a:spcPts val="0"/>
              </a:spcAft>
            </a:pPr>
            <a:r>
              <a:rPr lang="en-US" sz="1400" dirty="0" smtClean="0">
                <a:latin typeface="Times New Roman"/>
                <a:ea typeface="Times New Roman"/>
                <a:cs typeface="Times New Roman"/>
              </a:rPr>
              <a:t>In </a:t>
            </a:r>
            <a:r>
              <a:rPr lang="en-US" sz="1400" dirty="0">
                <a:latin typeface="Times New Roman"/>
                <a:ea typeface="Times New Roman"/>
                <a:cs typeface="Times New Roman"/>
              </a:rPr>
              <a:t>this case, a </a:t>
            </a:r>
            <a:r>
              <a:rPr lang="en-US" sz="1400" i="1" dirty="0">
                <a:latin typeface="Times New Roman"/>
                <a:ea typeface="Times New Roman"/>
                <a:cs typeface="Times New Roman"/>
              </a:rPr>
              <a:t>P/E</a:t>
            </a:r>
            <a:r>
              <a:rPr lang="en-US" sz="1400" dirty="0">
                <a:latin typeface="Times New Roman"/>
                <a:ea typeface="Times New Roman"/>
                <a:cs typeface="Times New Roman"/>
              </a:rPr>
              <a:t> ratio of, say, 20 (the price is 20 times the current earnings) implies that, it would take 20 years before investors recoup their investment as earnings. </a:t>
            </a:r>
            <a:endParaRPr lang="en-US" sz="1400" dirty="0" smtClean="0">
              <a:latin typeface="Times New Roman"/>
              <a:ea typeface="Times New Roman"/>
              <a:cs typeface="Times New Roman"/>
            </a:endParaRPr>
          </a:p>
          <a:p>
            <a:pPr algn="just">
              <a:lnSpc>
                <a:spcPct val="200000"/>
              </a:lnSpc>
              <a:spcAft>
                <a:spcPts val="0"/>
              </a:spcAft>
            </a:pPr>
            <a:r>
              <a:rPr lang="en-US" sz="1400" dirty="0" smtClean="0">
                <a:latin typeface="Times New Roman"/>
                <a:ea typeface="Times New Roman"/>
                <a:cs typeface="Times New Roman"/>
              </a:rPr>
              <a:t>More </a:t>
            </a:r>
            <a:r>
              <a:rPr lang="en-US" sz="1400" dirty="0">
                <a:latin typeface="Times New Roman"/>
                <a:ea typeface="Times New Roman"/>
                <a:cs typeface="Times New Roman"/>
              </a:rPr>
              <a:t>realistically, however, we might consider that even a zero-growth firm in real terms should have earnings that at least grow with inflation (after all, the accounting earnings </a:t>
            </a:r>
            <a:r>
              <a:rPr lang="en-US" sz="1400" i="1" dirty="0">
                <a:latin typeface="Times New Roman"/>
                <a:ea typeface="Times New Roman"/>
                <a:cs typeface="Times New Roman"/>
              </a:rPr>
              <a:t>E</a:t>
            </a:r>
            <a:r>
              <a:rPr lang="en-US" sz="1400" dirty="0">
                <a:latin typeface="Times New Roman"/>
                <a:ea typeface="Times New Roman"/>
                <a:cs typeface="Times New Roman"/>
              </a:rPr>
              <a:t> have allowed for depreciation of the firm’s assets as a deduction to sustain the firm’s asset base). </a:t>
            </a:r>
            <a:endParaRPr lang="en-US" sz="1400" dirty="0" smtClean="0">
              <a:latin typeface="Times New Roman"/>
              <a:ea typeface="Times New Roman"/>
              <a:cs typeface="Times New Roman"/>
            </a:endParaRPr>
          </a:p>
          <a:p>
            <a:pPr algn="just">
              <a:lnSpc>
                <a:spcPct val="200000"/>
              </a:lnSpc>
              <a:spcAft>
                <a:spcPts val="0"/>
              </a:spcAft>
            </a:pPr>
            <a:r>
              <a:rPr lang="en-US" sz="1400" dirty="0" smtClean="0">
                <a:latin typeface="Times New Roman"/>
                <a:ea typeface="Times New Roman"/>
                <a:cs typeface="Times New Roman"/>
              </a:rPr>
              <a:t>Thus</a:t>
            </a:r>
            <a:r>
              <a:rPr lang="en-US" sz="1400" dirty="0">
                <a:latin typeface="Times New Roman"/>
                <a:ea typeface="Times New Roman"/>
                <a:cs typeface="Times New Roman"/>
              </a:rPr>
              <a:t>, consider such a firm with zero real growth in its assets but which expects to keep pace with inflation. In this case, a </a:t>
            </a:r>
            <a:r>
              <a:rPr lang="en-US" sz="1400" i="1" dirty="0">
                <a:latin typeface="Times New Roman"/>
                <a:ea typeface="Times New Roman"/>
                <a:cs typeface="Times New Roman"/>
              </a:rPr>
              <a:t>P/E</a:t>
            </a:r>
            <a:r>
              <a:rPr lang="en-US" sz="1400" dirty="0">
                <a:latin typeface="Times New Roman"/>
                <a:ea typeface="Times New Roman"/>
                <a:cs typeface="Times New Roman"/>
              </a:rPr>
              <a:t> = 20 implies a current </a:t>
            </a:r>
            <a:r>
              <a:rPr lang="en-US" sz="1400" i="1" dirty="0">
                <a:latin typeface="Times New Roman"/>
                <a:ea typeface="Times New Roman"/>
                <a:cs typeface="Times New Roman"/>
              </a:rPr>
              <a:t>E/P</a:t>
            </a:r>
            <a:r>
              <a:rPr lang="en-US" sz="1400" dirty="0">
                <a:latin typeface="Times New Roman"/>
                <a:ea typeface="Times New Roman"/>
                <a:cs typeface="Times New Roman"/>
              </a:rPr>
              <a:t> = 1/20 = 0.05 (5%), where the earnings are expected to grow with inflation; which is to say, the firm is offering a real (over and above inflation) rate of return = 5%.</a:t>
            </a:r>
            <a:endParaRPr lang="en-AU" sz="1400" dirty="0">
              <a:latin typeface="Calibri"/>
              <a:ea typeface="Calibri"/>
              <a:cs typeface="Times New Roman"/>
            </a:endParaRPr>
          </a:p>
          <a:p>
            <a:endParaRPr lang="en-AU" sz="1400" dirty="0"/>
          </a:p>
        </p:txBody>
      </p:sp>
    </p:spTree>
    <p:extLst>
      <p:ext uri="{BB962C8B-B14F-4D97-AF65-F5344CB8AC3E}">
        <p14:creationId xmlns:p14="http://schemas.microsoft.com/office/powerpoint/2010/main" val="22367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7136"/>
          </a:xfrm>
        </p:spPr>
        <p:txBody>
          <a:bodyPr/>
          <a:lstStyle/>
          <a:p>
            <a:r>
              <a:rPr lang="en-US" sz="3600" b="1" i="1" dirty="0">
                <a:solidFill>
                  <a:srgbClr val="DBF5F9">
                    <a:satMod val="200000"/>
                  </a:srgbClr>
                </a:solidFill>
                <a:latin typeface="Times New Roman"/>
                <a:ea typeface="Times New Roman"/>
                <a:cs typeface="Times New Roman"/>
              </a:rPr>
              <a:t>The P/E ratio (</a:t>
            </a:r>
            <a:r>
              <a:rPr lang="en-US" sz="3600" b="1" i="1" dirty="0" err="1">
                <a:solidFill>
                  <a:srgbClr val="DBF5F9">
                    <a:satMod val="200000"/>
                  </a:srgbClr>
                </a:solidFill>
                <a:latin typeface="Times New Roman"/>
                <a:ea typeface="Times New Roman"/>
                <a:cs typeface="Times New Roman"/>
              </a:rPr>
              <a:t>cont</a:t>
            </a:r>
            <a:r>
              <a:rPr lang="en-US" sz="3600" b="1" i="1" dirty="0">
                <a:solidFill>
                  <a:srgbClr val="DBF5F9">
                    <a:satMod val="200000"/>
                  </a:srgbClr>
                </a:solidFill>
                <a:latin typeface="Times New Roman"/>
                <a:ea typeface="Times New Roman"/>
                <a:cs typeface="Times New Roman"/>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524000"/>
                <a:ext cx="7772400" cy="4831560"/>
              </a:xfrm>
            </p:spPr>
            <p:txBody>
              <a:bodyPr>
                <a:normAutofit fontScale="55000" lnSpcReduction="20000"/>
              </a:bodyPr>
              <a:lstStyle/>
              <a:p>
                <a:pPr indent="0" algn="just">
                  <a:lnSpc>
                    <a:spcPct val="200000"/>
                  </a:lnSpc>
                  <a:spcAft>
                    <a:spcPts val="0"/>
                  </a:spcAft>
                  <a:buNone/>
                </a:pPr>
                <a:r>
                  <a:rPr lang="en-US" sz="3200" dirty="0">
                    <a:latin typeface="Times New Roman"/>
                    <a:ea typeface="Times New Roman"/>
                    <a:cs typeface="Times New Roman"/>
                  </a:rPr>
                  <a:t>Suppose we wish to incorporate the possibility of a firm’s </a:t>
                </a:r>
                <a:r>
                  <a:rPr lang="en-US" sz="3200" u="sng" dirty="0">
                    <a:latin typeface="Times New Roman"/>
                    <a:ea typeface="Times New Roman"/>
                    <a:cs typeface="Times New Roman"/>
                  </a:rPr>
                  <a:t>real</a:t>
                </a:r>
                <a:r>
                  <a:rPr lang="en-US" sz="3200" dirty="0">
                    <a:latin typeface="Times New Roman"/>
                    <a:ea typeface="Times New Roman"/>
                    <a:cs typeface="Times New Roman"/>
                  </a:rPr>
                  <a:t> growth in our interpretation of a </a:t>
                </a:r>
                <a:r>
                  <a:rPr lang="en-US" sz="3200" i="1" dirty="0">
                    <a:effectLst/>
                    <a:latin typeface="Times New Roman"/>
                    <a:ea typeface="Times New Roman"/>
                    <a:cs typeface="Times New Roman"/>
                  </a:rPr>
                  <a:t>P/E</a:t>
                </a:r>
                <a:r>
                  <a:rPr lang="en-US" sz="3200" dirty="0">
                    <a:effectLst/>
                    <a:latin typeface="Times New Roman"/>
                    <a:ea typeface="Times New Roman"/>
                    <a:cs typeface="Times New Roman"/>
                  </a:rPr>
                  <a:t> ratio. In this case, consider again </a:t>
                </a:r>
                <a:r>
                  <a:rPr lang="en-US" sz="3200" dirty="0" err="1">
                    <a:effectLst/>
                    <a:latin typeface="Times New Roman"/>
                    <a:ea typeface="Times New Roman"/>
                    <a:cs typeface="Times New Roman"/>
                  </a:rPr>
                  <a:t>Eqn</a:t>
                </a:r>
                <a:r>
                  <a:rPr lang="en-US" sz="3200" dirty="0">
                    <a:effectLst/>
                    <a:latin typeface="Times New Roman"/>
                    <a:ea typeface="Times New Roman"/>
                    <a:cs typeface="Times New Roman"/>
                  </a:rPr>
                  <a:t> 5.11:</a:t>
                </a:r>
                <a:endParaRPr lang="en-AU" sz="2800" dirty="0">
                  <a:effectLst/>
                  <a:latin typeface="Calibri"/>
                  <a:ea typeface="Calibri"/>
                  <a:cs typeface="Times New Roman"/>
                </a:endParaRPr>
              </a:p>
              <a:p>
                <a:pPr algn="just">
                  <a:lnSpc>
                    <a:spcPct val="200000"/>
                  </a:lnSpc>
                  <a:spcAft>
                    <a:spcPts val="0"/>
                  </a:spcAft>
                </a:pPr>
                <a:r>
                  <a:rPr lang="en-US" sz="3200" dirty="0">
                    <a:effectLst/>
                    <a:latin typeface="Times New Roman"/>
                    <a:ea typeface="Times New Roman"/>
                    <a:cs typeface="Times New Roman"/>
                  </a:rPr>
                  <a:t> </a:t>
                </a:r>
                <a:r>
                  <a:rPr lang="en-US" sz="3200" dirty="0" smtClean="0">
                    <a:effectLst/>
                    <a:latin typeface="Times New Roman"/>
                    <a:ea typeface="Times New Roman"/>
                    <a:cs typeface="Times New Roman"/>
                  </a:rPr>
                  <a:t>                  </a:t>
                </a:r>
                <a14:m>
                  <m:oMath xmlns:m="http://schemas.openxmlformats.org/officeDocument/2006/math">
                    <m:sSubSup>
                      <m:sSubSupPr>
                        <m:ctrlPr>
                          <a:rPr lang="en-AU" sz="4200" i="1">
                            <a:effectLst/>
                            <a:latin typeface="Cambria Math"/>
                            <a:ea typeface="Times New Roman"/>
                            <a:cs typeface="Times New Roman"/>
                          </a:rPr>
                        </m:ctrlPr>
                      </m:sSubSupPr>
                      <m:e>
                        <m:sSubSup>
                          <m:sSubSupPr>
                            <m:ctrlPr>
                              <a:rPr lang="en-AU" sz="4200" i="1">
                                <a:effectLst/>
                                <a:latin typeface="Cambria Math"/>
                                <a:ea typeface="Times New Roman"/>
                                <a:cs typeface="Times New Roman"/>
                              </a:rPr>
                            </m:ctrlPr>
                          </m:sSubSupPr>
                          <m:e>
                            <m:r>
                              <a:rPr lang="en-US" sz="4200" i="1">
                                <a:effectLst/>
                                <a:latin typeface="Cambria Math"/>
                                <a:ea typeface="Times New Roman"/>
                                <a:cs typeface="Times New Roman"/>
                              </a:rPr>
                              <m:t>𝑃</m:t>
                            </m:r>
                          </m:e>
                          <m:sub>
                            <m:r>
                              <a:rPr lang="en-US" sz="4200" i="1">
                                <a:effectLst/>
                                <a:latin typeface="Cambria Math"/>
                                <a:ea typeface="Times New Roman"/>
                                <a:cs typeface="Times New Roman"/>
                              </a:rPr>
                              <m:t>0</m:t>
                            </m:r>
                          </m:sub>
                          <m:sup>
                            <m:r>
                              <a:rPr lang="en-US" sz="4200" i="1">
                                <a:effectLst/>
                                <a:latin typeface="Cambria Math"/>
                                <a:ea typeface="Times New Roman"/>
                                <a:cs typeface="Times New Roman"/>
                              </a:rPr>
                              <m:t>𝑒𝑥</m:t>
                            </m:r>
                          </m:sup>
                        </m:sSubSup>
                        <m:r>
                          <a:rPr lang="en-US" sz="4200" i="1">
                            <a:effectLst/>
                            <a:latin typeface="Cambria Math"/>
                            <a:ea typeface="Times New Roman"/>
                            <a:cs typeface="Times New Roman"/>
                          </a:rPr>
                          <m:t>= </m:t>
                        </m:r>
                        <m:r>
                          <a:rPr lang="en-US" sz="4200" i="1">
                            <a:effectLst/>
                            <a:latin typeface="Cambria Math"/>
                            <a:ea typeface="Times New Roman"/>
                            <a:cs typeface="Times New Roman"/>
                          </a:rPr>
                          <m:t>𝑠h𝑎𝑟𝑒</m:t>
                        </m:r>
                        <m:r>
                          <a:rPr lang="en-US" sz="4200" i="1">
                            <a:effectLst/>
                            <a:latin typeface="Cambria Math"/>
                            <a:ea typeface="Times New Roman"/>
                            <a:cs typeface="Times New Roman"/>
                          </a:rPr>
                          <m:t> </m:t>
                        </m:r>
                        <m:r>
                          <a:rPr lang="en-US" sz="4200" i="1">
                            <a:effectLst/>
                            <a:latin typeface="Cambria Math"/>
                            <a:ea typeface="Times New Roman"/>
                            <a:cs typeface="Times New Roman"/>
                          </a:rPr>
                          <m:t>𝑣𝑎𝑙𝑢𝑒</m:t>
                        </m:r>
                      </m:e>
                      <m:sub>
                        <m:r>
                          <a:rPr lang="en-US" sz="4200" i="1">
                            <a:effectLst/>
                            <a:latin typeface="Cambria Math"/>
                            <a:ea typeface="Times New Roman"/>
                            <a:cs typeface="Times New Roman"/>
                          </a:rPr>
                          <m:t>0</m:t>
                        </m:r>
                      </m:sub>
                      <m:sup>
                        <m:r>
                          <a:rPr lang="en-US" sz="4200" i="1">
                            <a:effectLst/>
                            <a:latin typeface="Cambria Math"/>
                            <a:ea typeface="Times New Roman"/>
                            <a:cs typeface="Times New Roman"/>
                          </a:rPr>
                          <m:t>𝑒𝑥</m:t>
                        </m:r>
                      </m:sup>
                    </m:sSubSup>
                    <m:r>
                      <a:rPr lang="en-US" sz="4200" i="1">
                        <a:effectLst/>
                        <a:latin typeface="Cambria Math"/>
                        <a:ea typeface="Times New Roman"/>
                        <a:cs typeface="Times New Roman"/>
                      </a:rPr>
                      <m:t>=</m:t>
                    </m:r>
                    <m:f>
                      <m:fPr>
                        <m:ctrlPr>
                          <a:rPr lang="en-AU" sz="4200" i="1">
                            <a:effectLst/>
                            <a:latin typeface="Cambria Math"/>
                            <a:ea typeface="Times New Roman"/>
                            <a:cs typeface="Times New Roman"/>
                          </a:rPr>
                        </m:ctrlPr>
                      </m:fPr>
                      <m:num>
                        <m:r>
                          <a:rPr lang="en-US" sz="4200" i="1">
                            <a:effectLst/>
                            <a:latin typeface="Cambria Math"/>
                            <a:ea typeface="Times New Roman"/>
                            <a:cs typeface="Times New Roman"/>
                          </a:rPr>
                          <m:t>$</m:t>
                        </m:r>
                        <m:sSub>
                          <m:sSubPr>
                            <m:ctrlPr>
                              <a:rPr lang="en-AU" sz="4200" i="1">
                                <a:effectLst/>
                                <a:latin typeface="Cambria Math"/>
                                <a:ea typeface="Times New Roman"/>
                                <a:cs typeface="Times New Roman"/>
                              </a:rPr>
                            </m:ctrlPr>
                          </m:sSubPr>
                          <m:e>
                            <m:r>
                              <a:rPr lang="en-US" sz="4200" i="1">
                                <a:effectLst/>
                                <a:latin typeface="Cambria Math"/>
                                <a:ea typeface="Times New Roman"/>
                                <a:cs typeface="Times New Roman"/>
                              </a:rPr>
                              <m:t>𝐶𝐹𝐸</m:t>
                            </m:r>
                          </m:e>
                          <m:sub>
                            <m:r>
                              <a:rPr lang="en-US" sz="4200" i="1">
                                <a:effectLst/>
                                <a:latin typeface="Cambria Math"/>
                                <a:ea typeface="Times New Roman"/>
                                <a:cs typeface="Times New Roman"/>
                              </a:rPr>
                              <m:t>1</m:t>
                            </m:r>
                          </m:sub>
                        </m:sSub>
                        <m:r>
                          <a:rPr lang="en-US" sz="4200" i="1">
                            <a:effectLst/>
                            <a:latin typeface="Cambria Math"/>
                            <a:ea typeface="Times New Roman"/>
                            <a:cs typeface="Times New Roman"/>
                          </a:rPr>
                          <m:t>(1−</m:t>
                        </m:r>
                        <m:r>
                          <a:rPr lang="en-US" sz="4200" i="1">
                            <a:effectLst/>
                            <a:latin typeface="Cambria Math"/>
                            <a:ea typeface="Times New Roman"/>
                            <a:cs typeface="Times New Roman"/>
                          </a:rPr>
                          <m:t>𝑏</m:t>
                        </m:r>
                        <m:r>
                          <a:rPr lang="en-US" sz="4200" i="1">
                            <a:effectLst/>
                            <a:latin typeface="Cambria Math"/>
                            <a:ea typeface="Times New Roman"/>
                            <a:cs typeface="Times New Roman"/>
                          </a:rPr>
                          <m:t>)</m:t>
                        </m:r>
                      </m:num>
                      <m:den>
                        <m:r>
                          <a:rPr lang="en-US" sz="4200" i="1">
                            <a:effectLst/>
                            <a:latin typeface="Cambria Math"/>
                            <a:ea typeface="Times New Roman"/>
                            <a:cs typeface="Times New Roman"/>
                          </a:rPr>
                          <m:t>𝑘</m:t>
                        </m:r>
                        <m:r>
                          <a:rPr lang="en-US" sz="4200" i="1">
                            <a:effectLst/>
                            <a:latin typeface="Cambria Math"/>
                            <a:ea typeface="Times New Roman"/>
                            <a:cs typeface="Times New Roman"/>
                          </a:rPr>
                          <m:t>−</m:t>
                        </m:r>
                        <m:r>
                          <a:rPr lang="en-US" sz="4200" i="1">
                            <a:effectLst/>
                            <a:latin typeface="Cambria Math"/>
                            <a:ea typeface="Times New Roman"/>
                            <a:cs typeface="Times New Roman"/>
                          </a:rPr>
                          <m:t>𝑏</m:t>
                        </m:r>
                        <m:r>
                          <a:rPr lang="en-US" sz="4200" i="1">
                            <a:effectLst/>
                            <a:latin typeface="Cambria Math"/>
                            <a:ea typeface="Times New Roman"/>
                            <a:cs typeface="Times New Roman"/>
                          </a:rPr>
                          <m:t>.</m:t>
                        </m:r>
                        <m:r>
                          <a:rPr lang="en-US" sz="4200" i="1">
                            <a:effectLst/>
                            <a:latin typeface="Cambria Math"/>
                            <a:ea typeface="Times New Roman"/>
                            <a:cs typeface="Times New Roman"/>
                          </a:rPr>
                          <m:t>𝑟</m:t>
                        </m:r>
                      </m:den>
                    </m:f>
                  </m:oMath>
                </a14:m>
                <a:r>
                  <a:rPr lang="en-US" sz="3200" dirty="0">
                    <a:effectLst/>
                    <a:latin typeface="Times New Roman"/>
                    <a:ea typeface="Times New Roman"/>
                    <a:cs typeface="Times New Roman"/>
                  </a:rPr>
                  <a:t>	</a:t>
                </a:r>
                <a:r>
                  <a:rPr lang="en-US" sz="2200" dirty="0" smtClean="0">
                    <a:effectLst/>
                    <a:latin typeface="Times New Roman"/>
                    <a:ea typeface="Times New Roman"/>
                    <a:cs typeface="Times New Roman"/>
                  </a:rPr>
                  <a:t>(5.11)                                  </a:t>
                </a:r>
                <a:endParaRPr lang="en-AU" sz="2200" dirty="0">
                  <a:effectLst/>
                  <a:latin typeface="Calibri"/>
                  <a:ea typeface="Calibri"/>
                  <a:cs typeface="Times New Roman"/>
                </a:endParaRPr>
              </a:p>
              <a:p>
                <a:pPr algn="just">
                  <a:lnSpc>
                    <a:spcPct val="200000"/>
                  </a:lnSpc>
                  <a:spcAft>
                    <a:spcPts val="0"/>
                  </a:spcAft>
                </a:pPr>
                <a:r>
                  <a:rPr lang="en-US" sz="3200" dirty="0">
                    <a:effectLst/>
                    <a:latin typeface="Times New Roman"/>
                    <a:ea typeface="Times New Roman"/>
                    <a:cs typeface="Times New Roman"/>
                  </a:rPr>
                  <a:t>where </a:t>
                </a:r>
                <a:r>
                  <a:rPr lang="en-US" sz="3200" i="1" dirty="0">
                    <a:effectLst/>
                    <a:latin typeface="Times New Roman"/>
                    <a:ea typeface="Times New Roman"/>
                    <a:cs typeface="Times New Roman"/>
                  </a:rPr>
                  <a:t>k</a:t>
                </a:r>
                <a:r>
                  <a:rPr lang="en-US" sz="3200" dirty="0">
                    <a:effectLst/>
                    <a:latin typeface="Times New Roman"/>
                    <a:ea typeface="Times New Roman"/>
                    <a:cs typeface="Times New Roman"/>
                  </a:rPr>
                  <a:t> and </a:t>
                </a:r>
                <a:r>
                  <a:rPr lang="en-US" sz="3200" i="1" dirty="0">
                    <a:effectLst/>
                    <a:latin typeface="Times New Roman"/>
                    <a:ea typeface="Times New Roman"/>
                    <a:cs typeface="Times New Roman"/>
                  </a:rPr>
                  <a:t>r</a:t>
                </a:r>
                <a:r>
                  <a:rPr lang="en-US" sz="3200" dirty="0">
                    <a:effectLst/>
                    <a:latin typeface="Times New Roman"/>
                    <a:ea typeface="Times New Roman"/>
                    <a:cs typeface="Times New Roman"/>
                  </a:rPr>
                  <a:t> represent </a:t>
                </a:r>
                <a:r>
                  <a:rPr lang="en-US" sz="3200" i="1" dirty="0">
                    <a:effectLst/>
                    <a:latin typeface="Times New Roman"/>
                    <a:ea typeface="Times New Roman"/>
                    <a:cs typeface="Times New Roman"/>
                  </a:rPr>
                  <a:t>real </a:t>
                </a:r>
                <a:r>
                  <a:rPr lang="en-US" sz="3200" dirty="0">
                    <a:effectLst/>
                    <a:latin typeface="Times New Roman"/>
                    <a:ea typeface="Times New Roman"/>
                    <a:cs typeface="Times New Roman"/>
                  </a:rPr>
                  <a:t>rates of return. </a:t>
                </a:r>
                <a:endParaRPr lang="en-US" sz="3200" dirty="0" smtClean="0">
                  <a:effectLst/>
                  <a:latin typeface="Times New Roman"/>
                  <a:ea typeface="Times New Roman"/>
                  <a:cs typeface="Times New Roman"/>
                </a:endParaRPr>
              </a:p>
              <a:p>
                <a:pPr algn="just">
                  <a:lnSpc>
                    <a:spcPct val="200000"/>
                  </a:lnSpc>
                  <a:spcAft>
                    <a:spcPts val="0"/>
                  </a:spcAft>
                </a:pPr>
                <a:r>
                  <a:rPr lang="en-US" sz="3200" dirty="0" smtClean="0">
                    <a:effectLst/>
                    <a:latin typeface="Times New Roman"/>
                    <a:ea typeface="Times New Roman"/>
                    <a:cs typeface="Times New Roman"/>
                  </a:rPr>
                  <a:t>We have </a:t>
                </a:r>
                <a14:m>
                  <m:oMath xmlns:m="http://schemas.openxmlformats.org/officeDocument/2006/math">
                    <m:sSubSup>
                      <m:sSubSupPr>
                        <m:ctrlPr>
                          <a:rPr lang="en-AU" sz="3300" i="1">
                            <a:solidFill>
                              <a:prstClr val="white"/>
                            </a:solidFill>
                            <a:latin typeface="Cambria Math"/>
                            <a:ea typeface="Times New Roman"/>
                            <a:cs typeface="Times New Roman"/>
                          </a:rPr>
                        </m:ctrlPr>
                      </m:sSubSupPr>
                      <m:e>
                        <m:r>
                          <a:rPr lang="en-US" sz="3300" i="1">
                            <a:solidFill>
                              <a:prstClr val="white"/>
                            </a:solidFill>
                            <a:latin typeface="Cambria Math"/>
                            <a:ea typeface="Times New Roman"/>
                            <a:cs typeface="Times New Roman"/>
                          </a:rPr>
                          <m:t>𝑃</m:t>
                        </m:r>
                      </m:e>
                      <m:sub>
                        <m:r>
                          <a:rPr lang="en-US" sz="3300" i="1">
                            <a:solidFill>
                              <a:prstClr val="white"/>
                            </a:solidFill>
                            <a:latin typeface="Cambria Math"/>
                            <a:ea typeface="Times New Roman"/>
                            <a:cs typeface="Times New Roman"/>
                          </a:rPr>
                          <m:t>0</m:t>
                        </m:r>
                      </m:sub>
                      <m:sup>
                        <m:r>
                          <a:rPr lang="en-US" sz="3300" i="1">
                            <a:solidFill>
                              <a:prstClr val="white"/>
                            </a:solidFill>
                            <a:latin typeface="Cambria Math"/>
                            <a:ea typeface="Times New Roman"/>
                            <a:cs typeface="Times New Roman"/>
                          </a:rPr>
                          <m:t>𝑒𝑥</m:t>
                        </m:r>
                      </m:sup>
                    </m:sSubSup>
                    <m:r>
                      <a:rPr lang="en-US" sz="3300" i="1">
                        <a:solidFill>
                          <a:prstClr val="white"/>
                        </a:solidFill>
                        <a:latin typeface="Cambria Math"/>
                        <a:ea typeface="Times New Roman"/>
                        <a:cs typeface="Times New Roman"/>
                      </a:rPr>
                      <m:t>= </m:t>
                    </m:r>
                  </m:oMath>
                </a14:m>
                <a:r>
                  <a:rPr lang="en-US" sz="3300" i="1" dirty="0" smtClean="0">
                    <a:effectLst/>
                    <a:latin typeface="Times New Roman"/>
                    <a:ea typeface="Times New Roman"/>
                    <a:cs typeface="Times New Roman"/>
                  </a:rPr>
                  <a:t>P</a:t>
                </a:r>
                <a:r>
                  <a:rPr lang="en-US" sz="3300" dirty="0" smtClean="0">
                    <a:effectLst/>
                    <a:latin typeface="Times New Roman"/>
                    <a:ea typeface="Times New Roman"/>
                    <a:cs typeface="Times New Roman"/>
                  </a:rPr>
                  <a:t>. </a:t>
                </a:r>
                <a:r>
                  <a:rPr lang="en-US" sz="3200" dirty="0" smtClean="0">
                    <a:effectLst/>
                    <a:latin typeface="Times New Roman"/>
                    <a:ea typeface="Times New Roman"/>
                    <a:cs typeface="Times New Roman"/>
                  </a:rPr>
                  <a:t>The </a:t>
                </a:r>
                <a:r>
                  <a:rPr lang="en-US" sz="3200" dirty="0">
                    <a:effectLst/>
                    <a:latin typeface="Times New Roman"/>
                    <a:ea typeface="Times New Roman"/>
                    <a:cs typeface="Times New Roman"/>
                  </a:rPr>
                  <a:t>earnings, </a:t>
                </a:r>
                <a:r>
                  <a:rPr lang="en-US" sz="3200" i="1" dirty="0">
                    <a:effectLst/>
                    <a:latin typeface="Times New Roman"/>
                    <a:ea typeface="Times New Roman"/>
                    <a:cs typeface="Times New Roman"/>
                  </a:rPr>
                  <a:t>E</a:t>
                </a:r>
                <a:r>
                  <a:rPr lang="en-US" sz="3200" dirty="0">
                    <a:effectLst/>
                    <a:latin typeface="Times New Roman"/>
                    <a:ea typeface="Times New Roman"/>
                    <a:cs typeface="Times New Roman"/>
                  </a:rPr>
                  <a:t>, in the </a:t>
                </a:r>
                <a:r>
                  <a:rPr lang="en-US" sz="3200" i="1" dirty="0">
                    <a:effectLst/>
                    <a:latin typeface="Times New Roman"/>
                    <a:ea typeface="Times New Roman"/>
                    <a:cs typeface="Times New Roman"/>
                  </a:rPr>
                  <a:t>P/E</a:t>
                </a:r>
                <a:r>
                  <a:rPr lang="en-US" sz="3200" dirty="0">
                    <a:effectLst/>
                    <a:latin typeface="Times New Roman"/>
                    <a:ea typeface="Times New Roman"/>
                    <a:cs typeface="Times New Roman"/>
                  </a:rPr>
                  <a:t> ratio is “the most recent earnings”. We may therefore regard $</a:t>
                </a:r>
                <a:r>
                  <a:rPr lang="en-US" sz="3200" i="1" dirty="0">
                    <a:effectLst/>
                    <a:latin typeface="Times New Roman"/>
                    <a:ea typeface="Times New Roman"/>
                    <a:cs typeface="Times New Roman"/>
                  </a:rPr>
                  <a:t>CFE</a:t>
                </a:r>
                <a:r>
                  <a:rPr lang="en-US" sz="3200" i="1" baseline="-25000" dirty="0">
                    <a:effectLst/>
                    <a:latin typeface="Times New Roman"/>
                    <a:ea typeface="Times New Roman"/>
                    <a:cs typeface="Times New Roman"/>
                  </a:rPr>
                  <a:t>1</a:t>
                </a:r>
                <a:r>
                  <a:rPr lang="en-US" sz="3200" dirty="0">
                    <a:effectLst/>
                    <a:latin typeface="Times New Roman"/>
                    <a:ea typeface="Times New Roman"/>
                    <a:cs typeface="Times New Roman"/>
                  </a:rPr>
                  <a:t> in the above equation </a:t>
                </a:r>
                <a:r>
                  <a:rPr lang="en-US" sz="3200" dirty="0" smtClean="0">
                    <a:effectLst/>
                    <a:latin typeface="Times New Roman"/>
                    <a:ea typeface="Times New Roman"/>
                    <a:cs typeface="Times New Roman"/>
                  </a:rPr>
                  <a:t>(5.11) as </a:t>
                </a:r>
              </a:p>
              <a:p>
                <a:pPr algn="just">
                  <a:lnSpc>
                    <a:spcPct val="200000"/>
                  </a:lnSpc>
                  <a:spcAft>
                    <a:spcPts val="0"/>
                  </a:spcAft>
                </a:pPr>
                <a:r>
                  <a:rPr lang="en-US" sz="3200" dirty="0">
                    <a:latin typeface="Times New Roman"/>
                    <a:ea typeface="Times New Roman"/>
                    <a:cs typeface="Times New Roman"/>
                  </a:rPr>
                  <a:t> </a:t>
                </a:r>
                <a:r>
                  <a:rPr lang="en-US" sz="3200" dirty="0" smtClean="0">
                    <a:latin typeface="Times New Roman"/>
                    <a:ea typeface="Times New Roman"/>
                    <a:cs typeface="Times New Roman"/>
                  </a:rPr>
                  <a:t>        </a:t>
                </a:r>
                <a:r>
                  <a:rPr lang="en-US" sz="3200" dirty="0" smtClean="0">
                    <a:effectLst/>
                    <a:latin typeface="Times New Roman"/>
                    <a:ea typeface="Times New Roman"/>
                    <a:cs typeface="Times New Roman"/>
                  </a:rPr>
                  <a:t>$</a:t>
                </a:r>
                <a:r>
                  <a:rPr lang="en-US" sz="3200" i="1" dirty="0">
                    <a:effectLst/>
                    <a:latin typeface="Times New Roman"/>
                    <a:ea typeface="Times New Roman"/>
                    <a:cs typeface="Times New Roman"/>
                  </a:rPr>
                  <a:t>CFE</a:t>
                </a:r>
                <a:r>
                  <a:rPr lang="en-US" sz="3200" i="1" baseline="-25000" dirty="0">
                    <a:effectLst/>
                    <a:latin typeface="Times New Roman"/>
                    <a:ea typeface="Times New Roman"/>
                    <a:cs typeface="Times New Roman"/>
                  </a:rPr>
                  <a:t>1</a:t>
                </a:r>
                <a:r>
                  <a:rPr lang="en-US" sz="3200" dirty="0">
                    <a:effectLst/>
                    <a:latin typeface="Times New Roman"/>
                    <a:ea typeface="Times New Roman"/>
                    <a:cs typeface="Times New Roman"/>
                  </a:rPr>
                  <a:t> = $</a:t>
                </a:r>
                <a:r>
                  <a:rPr lang="en-US" sz="3200" i="1" dirty="0">
                    <a:effectLst/>
                    <a:latin typeface="Times New Roman"/>
                    <a:ea typeface="Times New Roman"/>
                    <a:cs typeface="Times New Roman"/>
                  </a:rPr>
                  <a:t>E</a:t>
                </a:r>
                <a:r>
                  <a:rPr lang="en-US" sz="3200" dirty="0">
                    <a:effectLst/>
                    <a:latin typeface="Times New Roman"/>
                    <a:ea typeface="Times New Roman"/>
                    <a:cs typeface="Times New Roman"/>
                  </a:rPr>
                  <a:t> </a:t>
                </a:r>
                <a:r>
                  <a:rPr lang="en-US" sz="3200" i="1" dirty="0">
                    <a:effectLst/>
                    <a:latin typeface="Times New Roman"/>
                    <a:ea typeface="Times New Roman"/>
                    <a:cs typeface="Times New Roman"/>
                  </a:rPr>
                  <a:t>x</a:t>
                </a:r>
                <a:r>
                  <a:rPr lang="en-US" sz="3200" dirty="0">
                    <a:effectLst/>
                    <a:latin typeface="Times New Roman"/>
                    <a:ea typeface="Times New Roman"/>
                    <a:cs typeface="Times New Roman"/>
                  </a:rPr>
                  <a:t> (1 + real growth rate in earnings) =</a:t>
                </a:r>
                <a:r>
                  <a:rPr lang="en-US" sz="3200" baseline="-25000" dirty="0">
                    <a:effectLst/>
                    <a:latin typeface="Times New Roman"/>
                    <a:ea typeface="Times New Roman"/>
                    <a:cs typeface="Times New Roman"/>
                  </a:rPr>
                  <a:t> </a:t>
                </a:r>
                <a:r>
                  <a:rPr lang="en-US" sz="3200" dirty="0">
                    <a:effectLst/>
                    <a:latin typeface="Times New Roman"/>
                    <a:ea typeface="Times New Roman"/>
                    <a:cs typeface="Times New Roman"/>
                  </a:rPr>
                  <a:t>$</a:t>
                </a:r>
                <a:r>
                  <a:rPr lang="en-US" sz="3200" i="1" dirty="0">
                    <a:effectLst/>
                    <a:latin typeface="Times New Roman"/>
                    <a:ea typeface="Times New Roman"/>
                    <a:cs typeface="Times New Roman"/>
                  </a:rPr>
                  <a:t>E x </a:t>
                </a:r>
                <a:r>
                  <a:rPr lang="en-US" sz="3200" dirty="0">
                    <a:effectLst/>
                    <a:latin typeface="Times New Roman"/>
                    <a:ea typeface="Times New Roman"/>
                    <a:cs typeface="Times New Roman"/>
                  </a:rPr>
                  <a:t>(1+ </a:t>
                </a:r>
                <a:r>
                  <a:rPr lang="en-US" sz="3200" i="1" dirty="0" err="1">
                    <a:effectLst/>
                    <a:latin typeface="Times New Roman"/>
                    <a:ea typeface="Times New Roman"/>
                    <a:cs typeface="Times New Roman"/>
                  </a:rPr>
                  <a:t>b</a:t>
                </a:r>
                <a:r>
                  <a:rPr lang="en-US" sz="3200" dirty="0" err="1">
                    <a:effectLst/>
                    <a:latin typeface="Times New Roman"/>
                    <a:ea typeface="Times New Roman"/>
                    <a:cs typeface="Times New Roman"/>
                  </a:rPr>
                  <a:t>.</a:t>
                </a:r>
                <a:r>
                  <a:rPr lang="en-US" sz="3200" i="1" dirty="0" err="1">
                    <a:effectLst/>
                    <a:latin typeface="Times New Roman"/>
                    <a:ea typeface="Times New Roman"/>
                    <a:cs typeface="Times New Roman"/>
                  </a:rPr>
                  <a:t>r</a:t>
                </a:r>
                <a:r>
                  <a:rPr lang="en-US" sz="3200" dirty="0" smtClean="0">
                    <a:effectLst/>
                    <a:latin typeface="Times New Roman"/>
                    <a:ea typeface="Times New Roman"/>
                    <a:cs typeface="Times New Roman"/>
                  </a:rPr>
                  <a:t>).</a:t>
                </a:r>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524000"/>
                <a:ext cx="7772400" cy="4831560"/>
              </a:xfrm>
              <a:blipFill rotWithShape="1">
                <a:blip r:embed="rId2"/>
                <a:stretch>
                  <a:fillRect r="-627"/>
                </a:stretch>
              </a:blipFill>
            </p:spPr>
            <p:txBody>
              <a:bodyPr/>
              <a:lstStyle/>
              <a:p>
                <a:r>
                  <a:rPr lang="en-AU">
                    <a:noFill/>
                  </a:rPr>
                  <a:t> </a:t>
                </a:r>
              </a:p>
            </p:txBody>
          </p:sp>
        </mc:Fallback>
      </mc:AlternateContent>
    </p:spTree>
    <p:extLst>
      <p:ext uri="{BB962C8B-B14F-4D97-AF65-F5344CB8AC3E}">
        <p14:creationId xmlns:p14="http://schemas.microsoft.com/office/powerpoint/2010/main" val="40957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1" dur="2000" fill="hold"/>
                                        <p:tgtEl>
                                          <p:spTgt spid="3">
                                            <p:txEl>
                                              <p:pRg st="1" end="1"/>
                                            </p:txEl>
                                          </p:spTgt>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6" presetClass="entr" presetSubtype="16"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5" dur="2000" fill="hold"/>
                                        <p:tgtEl>
                                          <p:spTgt spid="3">
                                            <p:txEl>
                                              <p:pRg st="4" end="4"/>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7136"/>
          </a:xfrm>
        </p:spPr>
        <p:txBody>
          <a:bodyPr/>
          <a:lstStyle/>
          <a:p>
            <a:r>
              <a:rPr lang="en-US" sz="3600" b="1" i="1" dirty="0">
                <a:solidFill>
                  <a:srgbClr val="DBF5F9">
                    <a:satMod val="200000"/>
                  </a:srgbClr>
                </a:solidFill>
                <a:latin typeface="Times New Roman"/>
                <a:ea typeface="Times New Roman"/>
                <a:cs typeface="Times New Roman"/>
              </a:rPr>
              <a:t>The P/E ratio (</a:t>
            </a:r>
            <a:r>
              <a:rPr lang="en-US" sz="3600" b="1" i="1" dirty="0" err="1">
                <a:solidFill>
                  <a:srgbClr val="DBF5F9">
                    <a:satMod val="200000"/>
                  </a:srgbClr>
                </a:solidFill>
                <a:latin typeface="Times New Roman"/>
                <a:ea typeface="Times New Roman"/>
                <a:cs typeface="Times New Roman"/>
              </a:rPr>
              <a:t>cont</a:t>
            </a:r>
            <a:r>
              <a:rPr lang="en-US" sz="3600" b="1" i="1" dirty="0">
                <a:solidFill>
                  <a:srgbClr val="DBF5F9">
                    <a:satMod val="200000"/>
                  </a:srgbClr>
                </a:solidFill>
                <a:latin typeface="Times New Roman"/>
                <a:ea typeface="Times New Roman"/>
                <a:cs typeface="Times New Roman"/>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371600"/>
                <a:ext cx="7772400" cy="4983960"/>
              </a:xfrm>
            </p:spPr>
            <p:txBody>
              <a:bodyPr>
                <a:noAutofit/>
              </a:bodyPr>
              <a:lstStyle/>
              <a:p>
                <a:pPr lvl="0" algn="just">
                  <a:lnSpc>
                    <a:spcPct val="200000"/>
                  </a:lnSpc>
                  <a:buClr>
                    <a:srgbClr val="DBF5F9"/>
                  </a:buClr>
                </a:pPr>
                <a:r>
                  <a:rPr lang="en-AU" sz="1600" dirty="0" smtClean="0">
                    <a:solidFill>
                      <a:prstClr val="white"/>
                    </a:solidFill>
                    <a:latin typeface="Times New Roman" pitchFamily="18" charset="0"/>
                    <a:ea typeface="Times New Roman"/>
                    <a:cs typeface="Times New Roman" pitchFamily="18" charset="0"/>
                  </a:rPr>
                  <a:t>We can then express:                     </a:t>
                </a:r>
                <a14:m>
                  <m:oMath xmlns:m="http://schemas.openxmlformats.org/officeDocument/2006/math">
                    <m:r>
                      <a:rPr lang="en-AU" sz="1600" i="1">
                        <a:solidFill>
                          <a:prstClr val="white"/>
                        </a:solidFill>
                        <a:latin typeface="Cambria Math"/>
                        <a:ea typeface="Times New Roman"/>
                        <a:cs typeface="Times New Roman"/>
                      </a:rPr>
                      <m:t>𝑃</m:t>
                    </m:r>
                    <m:r>
                      <a:rPr lang="en-AU" sz="1600" i="1">
                        <a:solidFill>
                          <a:prstClr val="white"/>
                        </a:solidFill>
                        <a:latin typeface="Cambria Math"/>
                        <a:ea typeface="Times New Roman"/>
                        <a:cs typeface="Times New Roman"/>
                      </a:rPr>
                      <m:t> =</m:t>
                    </m:r>
                    <m:f>
                      <m:fPr>
                        <m:ctrlPr>
                          <a:rPr lang="en-AU" sz="1600" i="1">
                            <a:solidFill>
                              <a:prstClr val="white"/>
                            </a:solidFill>
                            <a:latin typeface="Cambria Math"/>
                            <a:ea typeface="Times New Roman"/>
                            <a:cs typeface="Times New Roman"/>
                          </a:rPr>
                        </m:ctrlPr>
                      </m:fPr>
                      <m:num>
                        <m:r>
                          <a:rPr lang="en-US" sz="1600" i="1">
                            <a:solidFill>
                              <a:prstClr val="white"/>
                            </a:solidFill>
                            <a:latin typeface="Cambria Math"/>
                            <a:ea typeface="Times New Roman"/>
                            <a:cs typeface="Times New Roman"/>
                          </a:rPr>
                          <m:t>$</m:t>
                        </m:r>
                        <m:sSub>
                          <m:sSubPr>
                            <m:ctrlPr>
                              <a:rPr lang="en-AU" sz="1600" i="1">
                                <a:solidFill>
                                  <a:prstClr val="white"/>
                                </a:solidFill>
                                <a:latin typeface="Cambria Math"/>
                                <a:ea typeface="Times New Roman"/>
                                <a:cs typeface="Times New Roman"/>
                              </a:rPr>
                            </m:ctrlPr>
                          </m:sSubPr>
                          <m:e>
                            <m:r>
                              <a:rPr lang="en-US" sz="1600" i="1">
                                <a:solidFill>
                                  <a:prstClr val="white"/>
                                </a:solidFill>
                                <a:latin typeface="Cambria Math"/>
                                <a:ea typeface="Times New Roman"/>
                                <a:cs typeface="Times New Roman"/>
                              </a:rPr>
                              <m:t>𝐶𝐹𝐸</m:t>
                            </m:r>
                          </m:e>
                          <m:sub>
                            <m:r>
                              <a:rPr lang="en-US" sz="1600" i="1">
                                <a:solidFill>
                                  <a:prstClr val="white"/>
                                </a:solidFill>
                                <a:latin typeface="Cambria Math"/>
                                <a:ea typeface="Times New Roman"/>
                                <a:cs typeface="Times New Roman"/>
                              </a:rPr>
                              <m:t>1</m:t>
                            </m:r>
                          </m:sub>
                        </m:sSub>
                        <m:r>
                          <a:rPr lang="en-US" sz="1600" i="1">
                            <a:solidFill>
                              <a:prstClr val="white"/>
                            </a:solidFill>
                            <a:latin typeface="Cambria Math"/>
                            <a:ea typeface="Times New Roman"/>
                            <a:cs typeface="Times New Roman"/>
                          </a:rPr>
                          <m:t>(1−</m:t>
                        </m:r>
                        <m:r>
                          <a:rPr lang="en-US" sz="1600" i="1">
                            <a:solidFill>
                              <a:prstClr val="white"/>
                            </a:solidFill>
                            <a:latin typeface="Cambria Math"/>
                            <a:ea typeface="Times New Roman"/>
                            <a:cs typeface="Times New Roman"/>
                          </a:rPr>
                          <m:t>𝑏</m:t>
                        </m:r>
                        <m:r>
                          <a:rPr lang="en-US" sz="1600" i="1">
                            <a:solidFill>
                              <a:prstClr val="white"/>
                            </a:solidFill>
                            <a:latin typeface="Cambria Math"/>
                            <a:ea typeface="Times New Roman"/>
                            <a:cs typeface="Times New Roman"/>
                          </a:rPr>
                          <m:t>)</m:t>
                        </m:r>
                      </m:num>
                      <m:den>
                        <m:r>
                          <a:rPr lang="en-US" sz="1600" i="1">
                            <a:solidFill>
                              <a:prstClr val="white"/>
                            </a:solidFill>
                            <a:latin typeface="Cambria Math"/>
                            <a:ea typeface="Times New Roman"/>
                            <a:cs typeface="Times New Roman"/>
                          </a:rPr>
                          <m:t>𝑘</m:t>
                        </m:r>
                        <m:r>
                          <a:rPr lang="en-US" sz="1600" i="1">
                            <a:solidFill>
                              <a:prstClr val="white"/>
                            </a:solidFill>
                            <a:latin typeface="Cambria Math"/>
                            <a:ea typeface="Times New Roman"/>
                            <a:cs typeface="Times New Roman"/>
                          </a:rPr>
                          <m:t>−</m:t>
                        </m:r>
                        <m:r>
                          <a:rPr lang="en-US" sz="1600" i="1">
                            <a:solidFill>
                              <a:prstClr val="white"/>
                            </a:solidFill>
                            <a:latin typeface="Cambria Math"/>
                            <a:ea typeface="Times New Roman"/>
                            <a:cs typeface="Times New Roman"/>
                          </a:rPr>
                          <m:t>𝑏</m:t>
                        </m:r>
                        <m:r>
                          <a:rPr lang="en-US" sz="1600" i="1">
                            <a:solidFill>
                              <a:prstClr val="white"/>
                            </a:solidFill>
                            <a:latin typeface="Cambria Math"/>
                            <a:ea typeface="Times New Roman"/>
                            <a:cs typeface="Times New Roman"/>
                          </a:rPr>
                          <m:t>.</m:t>
                        </m:r>
                        <m:r>
                          <a:rPr lang="en-US" sz="1600" i="1">
                            <a:solidFill>
                              <a:prstClr val="white"/>
                            </a:solidFill>
                            <a:latin typeface="Cambria Math"/>
                            <a:ea typeface="Times New Roman"/>
                            <a:cs typeface="Times New Roman"/>
                          </a:rPr>
                          <m:t>𝑟</m:t>
                        </m:r>
                      </m:den>
                    </m:f>
                  </m:oMath>
                </a14:m>
                <a:r>
                  <a:rPr lang="en-US" sz="1600" dirty="0">
                    <a:solidFill>
                      <a:prstClr val="white"/>
                    </a:solidFill>
                    <a:latin typeface="Times New Roman"/>
                    <a:ea typeface="Times New Roman"/>
                    <a:cs typeface="Times New Roman"/>
                  </a:rPr>
                  <a:t>	</a:t>
                </a:r>
                <a:r>
                  <a:rPr lang="en-US" sz="1600" dirty="0" smtClean="0">
                    <a:solidFill>
                      <a:prstClr val="white"/>
                    </a:solidFill>
                    <a:latin typeface="Times New Roman"/>
                    <a:ea typeface="Times New Roman"/>
                    <a:cs typeface="Times New Roman"/>
                  </a:rPr>
                  <a:t>                                                 </a:t>
                </a:r>
                <a:r>
                  <a:rPr lang="en-US" sz="1400" dirty="0" smtClean="0">
                    <a:solidFill>
                      <a:prstClr val="white"/>
                    </a:solidFill>
                    <a:latin typeface="Times New Roman"/>
                    <a:ea typeface="Times New Roman"/>
                    <a:cs typeface="Times New Roman"/>
                  </a:rPr>
                  <a:t>(</a:t>
                </a:r>
                <a:r>
                  <a:rPr lang="en-US" sz="1400" dirty="0">
                    <a:solidFill>
                      <a:prstClr val="white"/>
                    </a:solidFill>
                    <a:latin typeface="Times New Roman"/>
                    <a:ea typeface="Times New Roman"/>
                    <a:cs typeface="Times New Roman"/>
                  </a:rPr>
                  <a:t>5.11</a:t>
                </a:r>
                <a:r>
                  <a:rPr lang="en-US" sz="1400" dirty="0" smtClean="0">
                    <a:solidFill>
                      <a:prstClr val="white"/>
                    </a:solidFill>
                    <a:latin typeface="Times New Roman"/>
                    <a:ea typeface="Times New Roman"/>
                    <a:cs typeface="Times New Roman"/>
                  </a:rPr>
                  <a:t>)</a:t>
                </a:r>
              </a:p>
              <a:p>
                <a:pPr lvl="0" algn="just">
                  <a:lnSpc>
                    <a:spcPct val="200000"/>
                  </a:lnSpc>
                  <a:buClr>
                    <a:srgbClr val="DBF5F9"/>
                  </a:buClr>
                </a:pPr>
                <a:r>
                  <a:rPr lang="en-US" sz="1600" dirty="0" smtClean="0">
                    <a:solidFill>
                      <a:prstClr val="white"/>
                    </a:solidFill>
                    <a:latin typeface="Times New Roman"/>
                    <a:ea typeface="Times New Roman"/>
                    <a:cs typeface="Times New Roman"/>
                  </a:rPr>
                  <a:t>as</a:t>
                </a:r>
                <a:r>
                  <a:rPr lang="en-AU" sz="1600" dirty="0" smtClean="0">
                    <a:solidFill>
                      <a:prstClr val="white"/>
                    </a:solidFill>
                    <a:latin typeface="Calibri"/>
                    <a:ea typeface="Times New Roman"/>
                    <a:cs typeface="Times New Roman"/>
                  </a:rPr>
                  <a:t>                                               </a:t>
                </a:r>
                <a:r>
                  <a:rPr lang="en-US" sz="1600" dirty="0" smtClean="0">
                    <a:solidFill>
                      <a:prstClr val="white"/>
                    </a:solidFill>
                    <a:ea typeface="Times New Roman"/>
                    <a:cs typeface="Times New Roman"/>
                  </a:rPr>
                  <a:t>      </a:t>
                </a:r>
                <a14:m>
                  <m:oMath xmlns:m="http://schemas.openxmlformats.org/officeDocument/2006/math">
                    <m:r>
                      <a:rPr lang="en-US" sz="1600" i="1">
                        <a:solidFill>
                          <a:prstClr val="white"/>
                        </a:solidFill>
                        <a:latin typeface="Cambria Math"/>
                        <a:ea typeface="Times New Roman"/>
                        <a:cs typeface="Times New Roman"/>
                      </a:rPr>
                      <m:t>𝑃</m:t>
                    </m:r>
                    <m:r>
                      <a:rPr lang="en-US" sz="1600" i="1">
                        <a:solidFill>
                          <a:prstClr val="white"/>
                        </a:solidFill>
                        <a:latin typeface="Cambria Math"/>
                        <a:ea typeface="Times New Roman"/>
                        <a:cs typeface="Times New Roman"/>
                      </a:rPr>
                      <m:t>/</m:t>
                    </m:r>
                    <m:r>
                      <a:rPr lang="en-US" sz="1600" i="1">
                        <a:solidFill>
                          <a:prstClr val="white"/>
                        </a:solidFill>
                        <a:latin typeface="Cambria Math"/>
                        <a:ea typeface="Times New Roman"/>
                        <a:cs typeface="Times New Roman"/>
                      </a:rPr>
                      <m:t>𝐸</m:t>
                    </m:r>
                    <m:r>
                      <a:rPr lang="en-US" sz="1600" i="1">
                        <a:solidFill>
                          <a:prstClr val="white"/>
                        </a:solidFill>
                        <a:latin typeface="Cambria Math"/>
                        <a:ea typeface="Times New Roman"/>
                        <a:cs typeface="Times New Roman"/>
                      </a:rPr>
                      <m:t>=</m:t>
                    </m:r>
                    <m:f>
                      <m:fPr>
                        <m:ctrlPr>
                          <a:rPr lang="en-AU" sz="1600" i="1">
                            <a:solidFill>
                              <a:prstClr val="white"/>
                            </a:solidFill>
                            <a:latin typeface="Cambria Math"/>
                            <a:ea typeface="Times New Roman"/>
                            <a:cs typeface="Times New Roman"/>
                          </a:rPr>
                        </m:ctrlPr>
                      </m:fPr>
                      <m:num>
                        <m:r>
                          <a:rPr lang="en-US" sz="1600" i="1">
                            <a:solidFill>
                              <a:prstClr val="white"/>
                            </a:solidFill>
                            <a:latin typeface="Cambria Math"/>
                            <a:ea typeface="Times New Roman"/>
                            <a:cs typeface="Times New Roman"/>
                          </a:rPr>
                          <m:t>(1+</m:t>
                        </m:r>
                        <m:r>
                          <a:rPr lang="en-US" sz="1600" i="1">
                            <a:solidFill>
                              <a:prstClr val="white"/>
                            </a:solidFill>
                            <a:latin typeface="Cambria Math"/>
                            <a:ea typeface="Times New Roman"/>
                            <a:cs typeface="Times New Roman"/>
                          </a:rPr>
                          <m:t>𝑏</m:t>
                        </m:r>
                        <m:r>
                          <a:rPr lang="en-US" sz="1600" i="1">
                            <a:solidFill>
                              <a:prstClr val="white"/>
                            </a:solidFill>
                            <a:latin typeface="Cambria Math"/>
                            <a:ea typeface="Times New Roman"/>
                            <a:cs typeface="Times New Roman"/>
                          </a:rPr>
                          <m:t>.</m:t>
                        </m:r>
                        <m:r>
                          <a:rPr lang="en-US" sz="1600" i="1">
                            <a:solidFill>
                              <a:prstClr val="white"/>
                            </a:solidFill>
                            <a:latin typeface="Cambria Math"/>
                            <a:ea typeface="Times New Roman"/>
                            <a:cs typeface="Times New Roman"/>
                          </a:rPr>
                          <m:t>𝑟</m:t>
                        </m:r>
                        <m:r>
                          <a:rPr lang="en-US" sz="1600" i="1">
                            <a:solidFill>
                              <a:prstClr val="white"/>
                            </a:solidFill>
                            <a:latin typeface="Cambria Math"/>
                            <a:ea typeface="Times New Roman"/>
                            <a:cs typeface="Times New Roman"/>
                          </a:rPr>
                          <m:t>)(1−</m:t>
                        </m:r>
                        <m:r>
                          <a:rPr lang="en-US" sz="1600" i="1">
                            <a:solidFill>
                              <a:prstClr val="white"/>
                            </a:solidFill>
                            <a:latin typeface="Cambria Math"/>
                            <a:ea typeface="Times New Roman"/>
                            <a:cs typeface="Times New Roman"/>
                          </a:rPr>
                          <m:t>𝑏</m:t>
                        </m:r>
                        <m:r>
                          <a:rPr lang="en-US" sz="1600" i="1">
                            <a:solidFill>
                              <a:prstClr val="white"/>
                            </a:solidFill>
                            <a:latin typeface="Cambria Math"/>
                            <a:ea typeface="Times New Roman"/>
                            <a:cs typeface="Times New Roman"/>
                          </a:rPr>
                          <m:t>)</m:t>
                        </m:r>
                      </m:num>
                      <m:den>
                        <m:r>
                          <a:rPr lang="en-US" sz="1600" i="1">
                            <a:solidFill>
                              <a:prstClr val="white"/>
                            </a:solidFill>
                            <a:latin typeface="Cambria Math"/>
                            <a:ea typeface="Times New Roman"/>
                            <a:cs typeface="Times New Roman"/>
                          </a:rPr>
                          <m:t>𝑘</m:t>
                        </m:r>
                        <m:r>
                          <a:rPr lang="en-US" sz="1600" i="1">
                            <a:solidFill>
                              <a:prstClr val="white"/>
                            </a:solidFill>
                            <a:latin typeface="Cambria Math"/>
                            <a:ea typeface="Times New Roman"/>
                            <a:cs typeface="Times New Roman"/>
                          </a:rPr>
                          <m:t>−</m:t>
                        </m:r>
                        <m:r>
                          <a:rPr lang="en-US" sz="1600" i="1">
                            <a:solidFill>
                              <a:prstClr val="white"/>
                            </a:solidFill>
                            <a:latin typeface="Cambria Math"/>
                            <a:ea typeface="Times New Roman"/>
                            <a:cs typeface="Times New Roman"/>
                          </a:rPr>
                          <m:t>𝑏</m:t>
                        </m:r>
                        <m:r>
                          <a:rPr lang="en-US" sz="1600" i="1">
                            <a:solidFill>
                              <a:prstClr val="white"/>
                            </a:solidFill>
                            <a:latin typeface="Cambria Math"/>
                            <a:ea typeface="Times New Roman"/>
                            <a:cs typeface="Times New Roman"/>
                          </a:rPr>
                          <m:t>.</m:t>
                        </m:r>
                        <m:r>
                          <a:rPr lang="en-US" sz="1600" i="1">
                            <a:solidFill>
                              <a:prstClr val="white"/>
                            </a:solidFill>
                            <a:latin typeface="Cambria Math"/>
                            <a:ea typeface="Times New Roman"/>
                            <a:cs typeface="Times New Roman"/>
                          </a:rPr>
                          <m:t>𝑟</m:t>
                        </m:r>
                      </m:den>
                    </m:f>
                  </m:oMath>
                </a14:m>
                <a:r>
                  <a:rPr lang="en-US" sz="1600" dirty="0">
                    <a:solidFill>
                      <a:prstClr val="white"/>
                    </a:solidFill>
                    <a:latin typeface="Times New Roman"/>
                    <a:ea typeface="Times New Roman"/>
                    <a:cs typeface="Times New Roman"/>
                  </a:rPr>
                  <a:t>	   </a:t>
                </a:r>
                <a:r>
                  <a:rPr lang="en-US" sz="1600" dirty="0" smtClean="0">
                    <a:solidFill>
                      <a:prstClr val="white"/>
                    </a:solidFill>
                    <a:latin typeface="Times New Roman"/>
                    <a:ea typeface="Times New Roman"/>
                    <a:cs typeface="Times New Roman"/>
                  </a:rPr>
                  <a:t>             </a:t>
                </a:r>
                <a:r>
                  <a:rPr lang="en-US" sz="1600" dirty="0">
                    <a:solidFill>
                      <a:prstClr val="white"/>
                    </a:solidFill>
                    <a:latin typeface="Times New Roman"/>
                    <a:ea typeface="Times New Roman"/>
                    <a:cs typeface="Times New Roman"/>
                  </a:rPr>
                  <a:t>	        </a:t>
                </a:r>
                <a:r>
                  <a:rPr lang="en-US" sz="1600" dirty="0" smtClean="0">
                    <a:solidFill>
                      <a:prstClr val="white"/>
                    </a:solidFill>
                    <a:latin typeface="Times New Roman"/>
                    <a:ea typeface="Times New Roman"/>
                    <a:cs typeface="Times New Roman"/>
                  </a:rPr>
                  <a:t>     (5.12</a:t>
                </a:r>
                <a:r>
                  <a:rPr lang="en-US" sz="1600" dirty="0">
                    <a:solidFill>
                      <a:prstClr val="white"/>
                    </a:solidFill>
                    <a:latin typeface="Times New Roman"/>
                    <a:ea typeface="Times New Roman"/>
                    <a:cs typeface="Times New Roman"/>
                  </a:rPr>
                  <a:t>)</a:t>
                </a:r>
                <a:endParaRPr lang="en-AU" sz="1600" dirty="0">
                  <a:solidFill>
                    <a:prstClr val="white"/>
                  </a:solidFill>
                  <a:latin typeface="Calibri"/>
                  <a:ea typeface="Calibri"/>
                  <a:cs typeface="Times New Roman"/>
                </a:endParaRPr>
              </a:p>
              <a:p>
                <a:pPr lvl="0">
                  <a:lnSpc>
                    <a:spcPct val="170000"/>
                  </a:lnSpc>
                  <a:buClr>
                    <a:srgbClr val="DBF5F9"/>
                  </a:buClr>
                </a:pPr>
                <a:r>
                  <a:rPr lang="en-US" sz="1600" dirty="0">
                    <a:solidFill>
                      <a:prstClr val="white"/>
                    </a:solidFill>
                    <a:latin typeface="Times New Roman"/>
                    <a:ea typeface="Times New Roman"/>
                  </a:rPr>
                  <a:t>which provides a relation between the </a:t>
                </a:r>
                <a:r>
                  <a:rPr lang="en-US" sz="1600" i="1" dirty="0">
                    <a:solidFill>
                      <a:prstClr val="white"/>
                    </a:solidFill>
                    <a:latin typeface="Times New Roman"/>
                    <a:ea typeface="Times New Roman"/>
                  </a:rPr>
                  <a:t>P/E</a:t>
                </a:r>
                <a:r>
                  <a:rPr lang="en-US" sz="1600" dirty="0">
                    <a:solidFill>
                      <a:prstClr val="white"/>
                    </a:solidFill>
                    <a:latin typeface="Times New Roman"/>
                    <a:ea typeface="Times New Roman"/>
                  </a:rPr>
                  <a:t> ratio and the firm’s </a:t>
                </a:r>
                <a:r>
                  <a:rPr lang="en-US" sz="1600" i="1" dirty="0">
                    <a:solidFill>
                      <a:prstClr val="white"/>
                    </a:solidFill>
                    <a:latin typeface="Times New Roman"/>
                    <a:ea typeface="Times New Roman"/>
                  </a:rPr>
                  <a:t>real</a:t>
                </a:r>
                <a:r>
                  <a:rPr lang="en-US" sz="1600" dirty="0">
                    <a:solidFill>
                      <a:prstClr val="white"/>
                    </a:solidFill>
                    <a:latin typeface="Times New Roman"/>
                    <a:ea typeface="Times New Roman"/>
                  </a:rPr>
                  <a:t> cost of equity (</a:t>
                </a:r>
                <a:r>
                  <a:rPr lang="en-US" sz="1600" i="1" dirty="0">
                    <a:solidFill>
                      <a:prstClr val="white"/>
                    </a:solidFill>
                    <a:latin typeface="Times New Roman"/>
                    <a:ea typeface="Times New Roman"/>
                  </a:rPr>
                  <a:t>k</a:t>
                </a:r>
                <a:r>
                  <a:rPr lang="en-US" sz="1600" dirty="0">
                    <a:solidFill>
                      <a:prstClr val="white"/>
                    </a:solidFill>
                    <a:latin typeface="Times New Roman"/>
                    <a:ea typeface="Times New Roman"/>
                  </a:rPr>
                  <a:t>) and the firms’ internally generated growth rate (</a:t>
                </a:r>
                <a:r>
                  <a:rPr lang="en-US" sz="1600" i="1" dirty="0" err="1">
                    <a:solidFill>
                      <a:prstClr val="white"/>
                    </a:solidFill>
                    <a:latin typeface="Times New Roman"/>
                    <a:ea typeface="Times New Roman"/>
                  </a:rPr>
                  <a:t>b</a:t>
                </a:r>
                <a:r>
                  <a:rPr lang="en-US" sz="1600" dirty="0" err="1">
                    <a:solidFill>
                      <a:prstClr val="white"/>
                    </a:solidFill>
                    <a:latin typeface="Times New Roman"/>
                    <a:ea typeface="Times New Roman"/>
                  </a:rPr>
                  <a:t>.</a:t>
                </a:r>
                <a:r>
                  <a:rPr lang="en-US" sz="1600" i="1" dirty="0" err="1">
                    <a:solidFill>
                      <a:prstClr val="white"/>
                    </a:solidFill>
                    <a:latin typeface="Times New Roman"/>
                    <a:ea typeface="Times New Roman"/>
                  </a:rPr>
                  <a:t>r</a:t>
                </a:r>
                <a:r>
                  <a:rPr lang="en-US" sz="1600" dirty="0">
                    <a:solidFill>
                      <a:prstClr val="white"/>
                    </a:solidFill>
                    <a:latin typeface="Times New Roman"/>
                    <a:ea typeface="Times New Roman"/>
                  </a:rPr>
                  <a:t>). </a:t>
                </a:r>
                <a:endParaRPr lang="en-AU" sz="1600" dirty="0">
                  <a:solidFill>
                    <a:prstClr val="white"/>
                  </a:solidFill>
                </a:endParaRPr>
              </a:p>
              <a:p>
                <a:pPr algn="just">
                  <a:lnSpc>
                    <a:spcPct val="200000"/>
                  </a:lnSpc>
                  <a:spcAft>
                    <a:spcPts val="0"/>
                  </a:spcAft>
                </a:pPr>
                <a:r>
                  <a:rPr lang="en-US" sz="1600" dirty="0">
                    <a:latin typeface="Times New Roman"/>
                    <a:ea typeface="Times New Roman"/>
                    <a:cs typeface="Times New Roman"/>
                  </a:rPr>
                  <a:t>Equation 5.12 may alternatively be expressed as the cost of equity (</a:t>
                </a:r>
                <a:r>
                  <a:rPr lang="en-US" sz="1600" i="1" dirty="0">
                    <a:effectLst/>
                    <a:latin typeface="Times New Roman"/>
                    <a:ea typeface="Times New Roman"/>
                    <a:cs typeface="Times New Roman"/>
                  </a:rPr>
                  <a:t>k</a:t>
                </a:r>
                <a:r>
                  <a:rPr lang="en-US" sz="1600" dirty="0">
                    <a:effectLst/>
                    <a:latin typeface="Times New Roman"/>
                    <a:ea typeface="Times New Roman"/>
                    <a:cs typeface="Times New Roman"/>
                  </a:rPr>
                  <a:t>) in relation to the </a:t>
                </a:r>
                <a:r>
                  <a:rPr lang="en-US" sz="1600" i="1" dirty="0">
                    <a:effectLst/>
                    <a:latin typeface="Times New Roman"/>
                    <a:ea typeface="Times New Roman"/>
                    <a:cs typeface="Times New Roman"/>
                  </a:rPr>
                  <a:t>P/E</a:t>
                </a:r>
                <a:r>
                  <a:rPr lang="en-US" sz="1600" dirty="0">
                    <a:effectLst/>
                    <a:latin typeface="Times New Roman"/>
                    <a:ea typeface="Times New Roman"/>
                    <a:cs typeface="Times New Roman"/>
                  </a:rPr>
                  <a:t> ratio and the growth rate (</a:t>
                </a:r>
                <a:r>
                  <a:rPr lang="en-US" sz="1600" i="1" dirty="0" err="1">
                    <a:effectLst/>
                    <a:latin typeface="Times New Roman"/>
                    <a:ea typeface="Times New Roman"/>
                    <a:cs typeface="Times New Roman"/>
                  </a:rPr>
                  <a:t>b</a:t>
                </a:r>
                <a:r>
                  <a:rPr lang="en-US" sz="1600" dirty="0" err="1">
                    <a:effectLst/>
                    <a:latin typeface="Times New Roman"/>
                    <a:ea typeface="Times New Roman"/>
                    <a:cs typeface="Times New Roman"/>
                  </a:rPr>
                  <a:t>.</a:t>
                </a:r>
                <a:r>
                  <a:rPr lang="en-US" sz="1600" i="1" dirty="0" err="1">
                    <a:effectLst/>
                    <a:latin typeface="Times New Roman"/>
                    <a:ea typeface="Times New Roman"/>
                    <a:cs typeface="Times New Roman"/>
                  </a:rPr>
                  <a:t>r</a:t>
                </a:r>
                <a:r>
                  <a:rPr lang="en-US" sz="1600" dirty="0">
                    <a:effectLst/>
                    <a:latin typeface="Times New Roman"/>
                    <a:ea typeface="Times New Roman"/>
                    <a:cs typeface="Times New Roman"/>
                  </a:rPr>
                  <a:t>): </a:t>
                </a:r>
                <a:endParaRPr lang="en-AU" sz="1600" dirty="0">
                  <a:effectLst/>
                  <a:latin typeface="Calibri"/>
                  <a:ea typeface="Calibri"/>
                  <a:cs typeface="Times New Roman"/>
                </a:endParaRPr>
              </a:p>
              <a:p>
                <a:pPr marL="1170305" indent="457200" algn="r">
                  <a:lnSpc>
                    <a:spcPct val="200000"/>
                  </a:lnSpc>
                  <a:spcAft>
                    <a:spcPts val="0"/>
                  </a:spcAft>
                </a:pPr>
                <a14:m>
                  <m:oMath xmlns:m="http://schemas.openxmlformats.org/officeDocument/2006/math">
                    <m:r>
                      <a:rPr lang="en-US" sz="1600" i="1">
                        <a:effectLst/>
                        <a:latin typeface="Cambria Math"/>
                        <a:ea typeface="Times New Roman"/>
                        <a:cs typeface="Times New Roman"/>
                      </a:rPr>
                      <m:t>𝑘</m:t>
                    </m:r>
                    <m:r>
                      <a:rPr lang="en-US" sz="1600" i="1">
                        <a:effectLst/>
                        <a:latin typeface="Cambria Math"/>
                        <a:ea typeface="Times New Roman"/>
                        <a:cs typeface="Times New Roman"/>
                      </a:rPr>
                      <m:t>= </m:t>
                    </m:r>
                    <m:f>
                      <m:fPr>
                        <m:ctrlPr>
                          <a:rPr lang="en-AU" sz="1600" i="1">
                            <a:effectLst/>
                            <a:latin typeface="Cambria Math"/>
                            <a:ea typeface="Times New Roman"/>
                            <a:cs typeface="Times New Roman"/>
                          </a:rPr>
                        </m:ctrlPr>
                      </m:fPr>
                      <m:num>
                        <m:r>
                          <a:rPr lang="en-US" sz="1600" i="1">
                            <a:effectLst/>
                            <a:latin typeface="Cambria Math"/>
                            <a:ea typeface="Times New Roman"/>
                            <a:cs typeface="Times New Roman"/>
                          </a:rPr>
                          <m:t>𝐸</m:t>
                        </m:r>
                      </m:num>
                      <m:den>
                        <m:r>
                          <a:rPr lang="en-US" sz="1600" i="1">
                            <a:effectLst/>
                            <a:latin typeface="Cambria Math"/>
                            <a:ea typeface="Times New Roman"/>
                            <a:cs typeface="Times New Roman"/>
                          </a:rPr>
                          <m:t>𝑃</m:t>
                        </m:r>
                      </m:den>
                    </m:f>
                    <m:d>
                      <m:dPr>
                        <m:ctrlPr>
                          <a:rPr lang="en-AU" sz="1600" i="1">
                            <a:effectLst/>
                            <a:latin typeface="Cambria Math"/>
                            <a:ea typeface="Times New Roman"/>
                            <a:cs typeface="Times New Roman"/>
                          </a:rPr>
                        </m:ctrlPr>
                      </m:dPr>
                      <m:e>
                        <m:r>
                          <a:rPr lang="en-US" sz="1600" i="1">
                            <a:effectLst/>
                            <a:latin typeface="Cambria Math"/>
                            <a:ea typeface="Times New Roman"/>
                            <a:cs typeface="Times New Roman"/>
                          </a:rPr>
                          <m:t>1+</m:t>
                        </m:r>
                        <m:r>
                          <a:rPr lang="en-US" sz="1600" i="1">
                            <a:effectLst/>
                            <a:latin typeface="Cambria Math"/>
                            <a:ea typeface="Times New Roman"/>
                            <a:cs typeface="Times New Roman"/>
                          </a:rPr>
                          <m:t>𝑏</m:t>
                        </m:r>
                        <m:r>
                          <a:rPr lang="en-US" sz="1600" i="1">
                            <a:effectLst/>
                            <a:latin typeface="Cambria Math"/>
                            <a:ea typeface="Times New Roman"/>
                            <a:cs typeface="Times New Roman"/>
                          </a:rPr>
                          <m:t>.</m:t>
                        </m:r>
                        <m:r>
                          <a:rPr lang="en-US" sz="1600" i="1">
                            <a:effectLst/>
                            <a:latin typeface="Cambria Math"/>
                            <a:ea typeface="Times New Roman"/>
                            <a:cs typeface="Times New Roman"/>
                          </a:rPr>
                          <m:t>𝑟</m:t>
                        </m:r>
                      </m:e>
                    </m:d>
                    <m:d>
                      <m:dPr>
                        <m:ctrlPr>
                          <a:rPr lang="en-AU" sz="1600" i="1">
                            <a:effectLst/>
                            <a:latin typeface="Cambria Math"/>
                            <a:ea typeface="Times New Roman"/>
                            <a:cs typeface="Times New Roman"/>
                          </a:rPr>
                        </m:ctrlPr>
                      </m:dPr>
                      <m:e>
                        <m:r>
                          <a:rPr lang="en-US" sz="1600" i="1">
                            <a:effectLst/>
                            <a:latin typeface="Cambria Math"/>
                            <a:ea typeface="Times New Roman"/>
                            <a:cs typeface="Times New Roman"/>
                          </a:rPr>
                          <m:t>1−</m:t>
                        </m:r>
                        <m:r>
                          <a:rPr lang="en-US" sz="1600" i="1">
                            <a:effectLst/>
                            <a:latin typeface="Cambria Math"/>
                            <a:ea typeface="Times New Roman"/>
                            <a:cs typeface="Times New Roman"/>
                          </a:rPr>
                          <m:t>𝑏</m:t>
                        </m:r>
                      </m:e>
                    </m:d>
                    <m:r>
                      <a:rPr lang="en-US" sz="1600" i="1">
                        <a:effectLst/>
                        <a:latin typeface="Cambria Math"/>
                        <a:ea typeface="Times New Roman"/>
                        <a:cs typeface="Times New Roman"/>
                      </a:rPr>
                      <m:t>+</m:t>
                    </m:r>
                    <m:r>
                      <a:rPr lang="en-US" sz="1600" i="1">
                        <a:effectLst/>
                        <a:latin typeface="Cambria Math"/>
                        <a:ea typeface="Times New Roman"/>
                        <a:cs typeface="Times New Roman"/>
                      </a:rPr>
                      <m:t>𝑏</m:t>
                    </m:r>
                    <m:r>
                      <a:rPr lang="en-US" sz="1600" i="1">
                        <a:effectLst/>
                        <a:latin typeface="Cambria Math"/>
                        <a:ea typeface="Times New Roman"/>
                        <a:cs typeface="Times New Roman"/>
                      </a:rPr>
                      <m:t>.</m:t>
                    </m:r>
                    <m:r>
                      <a:rPr lang="en-US" sz="1600" i="1">
                        <a:effectLst/>
                        <a:latin typeface="Cambria Math"/>
                        <a:ea typeface="Times New Roman"/>
                        <a:cs typeface="Times New Roman"/>
                      </a:rPr>
                      <m:t>𝑟</m:t>
                    </m:r>
                  </m:oMath>
                </a14:m>
                <a:r>
                  <a:rPr lang="en-US" sz="1600" dirty="0">
                    <a:effectLst/>
                    <a:latin typeface="Times New Roman"/>
                    <a:ea typeface="Times New Roman"/>
                    <a:cs typeface="Times New Roman"/>
                  </a:rPr>
                  <a:t>	</a:t>
                </a:r>
                <a:r>
                  <a:rPr lang="en-US" sz="1600" dirty="0" smtClean="0">
                    <a:effectLst/>
                    <a:latin typeface="Times New Roman"/>
                    <a:ea typeface="Times New Roman"/>
                    <a:cs typeface="Times New Roman"/>
                  </a:rPr>
                  <a:t>                                </a:t>
                </a:r>
                <a:r>
                  <a:rPr lang="en-US" sz="1600" dirty="0">
                    <a:effectLst/>
                    <a:latin typeface="Times New Roman"/>
                    <a:ea typeface="Times New Roman"/>
                    <a:cs typeface="Times New Roman"/>
                  </a:rPr>
                  <a:t>(5.13</a:t>
                </a:r>
                <a:r>
                  <a:rPr lang="en-US" sz="1600" dirty="0" smtClean="0">
                    <a:effectLst/>
                    <a:latin typeface="Times New Roman"/>
                    <a:ea typeface="Times New Roman"/>
                    <a:cs typeface="Times New Roman"/>
                  </a:rPr>
                  <a:t>)</a:t>
                </a:r>
              </a:p>
              <a:p>
                <a:pPr marL="1170305" indent="457200" algn="r">
                  <a:lnSpc>
                    <a:spcPct val="200000"/>
                  </a:lnSpc>
                  <a:spcAft>
                    <a:spcPts val="0"/>
                  </a:spcAft>
                </a:pPr>
                <a:r>
                  <a:rPr lang="en-US" sz="1600" dirty="0" smtClean="0">
                    <a:latin typeface="Times New Roman"/>
                    <a:ea typeface="Times New Roman"/>
                    <a:cs typeface="Times New Roman"/>
                  </a:rPr>
                  <a:t>/////</a:t>
                </a:r>
                <a:endParaRPr lang="en-US" sz="1600" dirty="0" smtClean="0">
                  <a:effectLst/>
                  <a:latin typeface="Times New Roman"/>
                  <a:ea typeface="Times New Roman"/>
                  <a:cs typeface="Times New Roman"/>
                </a:endParaRPr>
              </a:p>
              <a:p>
                <a:pPr marL="1170305" indent="457200" algn="r">
                  <a:lnSpc>
                    <a:spcPct val="200000"/>
                  </a:lnSpc>
                  <a:spcAft>
                    <a:spcPts val="0"/>
                  </a:spcAft>
                </a:pPr>
                <a:endParaRPr lang="en-US" sz="1600" dirty="0">
                  <a:latin typeface="Times New Roman"/>
                  <a:ea typeface="Calibri"/>
                  <a:cs typeface="Times New Roman"/>
                </a:endParaRPr>
              </a:p>
              <a:p>
                <a:pPr marL="1170305" indent="457200" algn="r">
                  <a:lnSpc>
                    <a:spcPct val="200000"/>
                  </a:lnSpc>
                  <a:spcAft>
                    <a:spcPts val="0"/>
                  </a:spcAft>
                </a:pPr>
                <a:endParaRPr lang="en-AU" sz="1600" dirty="0">
                  <a:effectLst/>
                  <a:latin typeface="Calibri"/>
                  <a:ea typeface="Calibri"/>
                  <a:cs typeface="Times New Roman"/>
                </a:endParaRPr>
              </a:p>
              <a:p>
                <a:endParaRPr lang="en-AU"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371600"/>
                <a:ext cx="7772400" cy="4983960"/>
              </a:xfrm>
              <a:blipFill rotWithShape="1">
                <a:blip r:embed="rId2"/>
                <a:stretch>
                  <a:fillRect r="-392"/>
                </a:stretch>
              </a:blipFill>
            </p:spPr>
            <p:txBody>
              <a:bodyPr/>
              <a:lstStyle/>
              <a:p>
                <a:r>
                  <a:rPr lang="en-AU">
                    <a:noFill/>
                  </a:rPr>
                  <a:t> </a:t>
                </a:r>
              </a:p>
            </p:txBody>
          </p:sp>
        </mc:Fallback>
      </mc:AlternateContent>
    </p:spTree>
    <p:extLst>
      <p:ext uri="{BB962C8B-B14F-4D97-AF65-F5344CB8AC3E}">
        <p14:creationId xmlns:p14="http://schemas.microsoft.com/office/powerpoint/2010/main" val="108203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1" dur="2000" fill="hold"/>
                                        <p:tgtEl>
                                          <p:spTgt spid="3">
                                            <p:txEl>
                                              <p:pRg st="1" end="1"/>
                                            </p:txEl>
                                          </p:spTgt>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40" dur="2000" fill="hold"/>
                                        <p:tgtEl>
                                          <p:spTgt spid="3">
                                            <p:txEl>
                                              <p:pRg st="4" end="4"/>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78536"/>
          </a:xfrm>
        </p:spPr>
        <p:txBody>
          <a:bodyPr/>
          <a:lstStyle/>
          <a:p>
            <a:r>
              <a:rPr lang="en-US" sz="3200" b="1" i="1" dirty="0">
                <a:solidFill>
                  <a:srgbClr val="DBF5F9">
                    <a:satMod val="200000"/>
                  </a:srgbClr>
                </a:solidFill>
                <a:latin typeface="Times New Roman"/>
                <a:ea typeface="Times New Roman"/>
                <a:cs typeface="Times New Roman"/>
              </a:rPr>
              <a:t>The P/E ratio (</a:t>
            </a:r>
            <a:r>
              <a:rPr lang="en-US" sz="3200" b="1" i="1" dirty="0" err="1">
                <a:solidFill>
                  <a:srgbClr val="DBF5F9">
                    <a:satMod val="200000"/>
                  </a:srgbClr>
                </a:solidFill>
                <a:latin typeface="Times New Roman"/>
                <a:ea typeface="Times New Roman"/>
                <a:cs typeface="Times New Roman"/>
              </a:rPr>
              <a:t>cont</a:t>
            </a:r>
            <a:r>
              <a:rPr lang="en-US" sz="3200" b="1" i="1" dirty="0">
                <a:solidFill>
                  <a:srgbClr val="DBF5F9">
                    <a:satMod val="200000"/>
                  </a:srgbClr>
                </a:solidFill>
                <a:latin typeface="Times New Roman"/>
                <a:ea typeface="Times New Roman"/>
                <a:cs typeface="Times New Roman"/>
              </a:rPr>
              <a:t>)</a:t>
            </a:r>
            <a:endParaRPr lang="en-AU"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219200"/>
                <a:ext cx="7772400" cy="5410200"/>
              </a:xfrm>
            </p:spPr>
            <p:txBody>
              <a:bodyPr>
                <a:noAutofit/>
              </a:bodyPr>
              <a:lstStyle/>
              <a:p>
                <a:pPr algn="just">
                  <a:lnSpc>
                    <a:spcPct val="200000"/>
                  </a:lnSpc>
                  <a:spcAft>
                    <a:spcPts val="0"/>
                  </a:spcAft>
                </a:pPr>
                <a:r>
                  <a:rPr lang="en-US" sz="1600" dirty="0">
                    <a:latin typeface="Times New Roman"/>
                    <a:ea typeface="Times New Roman"/>
                    <a:cs typeface="Times New Roman"/>
                  </a:rPr>
                  <a:t>For example, suppose that investors require a </a:t>
                </a:r>
                <a:r>
                  <a:rPr lang="en-US" sz="1600" i="1" dirty="0">
                    <a:effectLst/>
                    <a:latin typeface="Times New Roman"/>
                    <a:ea typeface="Times New Roman"/>
                    <a:cs typeface="Times New Roman"/>
                  </a:rPr>
                  <a:t>real</a:t>
                </a:r>
                <a:r>
                  <a:rPr lang="en-US" sz="1600" dirty="0">
                    <a:effectLst/>
                    <a:latin typeface="Times New Roman"/>
                    <a:ea typeface="Times New Roman"/>
                    <a:cs typeface="Times New Roman"/>
                  </a:rPr>
                  <a:t> rate of return of </a:t>
                </a:r>
                <a:r>
                  <a:rPr lang="en-US" sz="1600" u="sng" dirty="0">
                    <a:effectLst/>
                    <a:latin typeface="Times New Roman"/>
                    <a:ea typeface="Times New Roman"/>
                    <a:cs typeface="Times New Roman"/>
                  </a:rPr>
                  <a:t>5.0%</a:t>
                </a:r>
                <a:r>
                  <a:rPr lang="en-US" sz="1600" dirty="0">
                    <a:effectLst/>
                    <a:latin typeface="Times New Roman"/>
                    <a:ea typeface="Times New Roman"/>
                    <a:cs typeface="Times New Roman"/>
                  </a:rPr>
                  <a:t> on equity, and that the firm retains </a:t>
                </a:r>
                <a:r>
                  <a:rPr lang="en-US" sz="1600" u="sng" dirty="0">
                    <a:effectLst/>
                    <a:latin typeface="Times New Roman"/>
                    <a:ea typeface="Times New Roman"/>
                    <a:cs typeface="Times New Roman"/>
                  </a:rPr>
                  <a:t>¼</a:t>
                </a:r>
                <a:r>
                  <a:rPr lang="en-US" sz="1600" dirty="0">
                    <a:effectLst/>
                    <a:latin typeface="Times New Roman"/>
                    <a:ea typeface="Times New Roman"/>
                    <a:cs typeface="Times New Roman"/>
                  </a:rPr>
                  <a:t> of its earnings which are reinvested at a </a:t>
                </a:r>
                <a:r>
                  <a:rPr lang="en-US" sz="1600" i="1" dirty="0">
                    <a:effectLst/>
                    <a:latin typeface="Times New Roman"/>
                    <a:ea typeface="Times New Roman"/>
                    <a:cs typeface="Times New Roman"/>
                  </a:rPr>
                  <a:t>real</a:t>
                </a:r>
                <a:r>
                  <a:rPr lang="en-US" sz="1600" dirty="0">
                    <a:effectLst/>
                    <a:latin typeface="Times New Roman"/>
                    <a:ea typeface="Times New Roman"/>
                    <a:cs typeface="Times New Roman"/>
                  </a:rPr>
                  <a:t> rate of return of </a:t>
                </a:r>
                <a:r>
                  <a:rPr lang="en-US" sz="1600" u="sng" dirty="0">
                    <a:effectLst/>
                    <a:latin typeface="Times New Roman"/>
                    <a:ea typeface="Times New Roman"/>
                    <a:cs typeface="Times New Roman"/>
                  </a:rPr>
                  <a:t>8.0%</a:t>
                </a:r>
                <a:r>
                  <a:rPr lang="en-US" sz="1600" dirty="0">
                    <a:effectLst/>
                    <a:latin typeface="Times New Roman"/>
                    <a:ea typeface="Times New Roman"/>
                    <a:cs typeface="Times New Roman"/>
                  </a:rPr>
                  <a:t>. </a:t>
                </a:r>
                <a:endParaRPr lang="en-US" sz="1600" dirty="0" smtClean="0">
                  <a:effectLst/>
                  <a:latin typeface="Times New Roman"/>
                  <a:ea typeface="Times New Roman"/>
                  <a:cs typeface="Times New Roman"/>
                </a:endParaRPr>
              </a:p>
              <a:p>
                <a:pPr algn="just">
                  <a:lnSpc>
                    <a:spcPct val="200000"/>
                  </a:lnSpc>
                  <a:spcAft>
                    <a:spcPts val="0"/>
                  </a:spcAft>
                </a:pPr>
                <a:r>
                  <a:rPr lang="en-US" sz="1600" dirty="0" smtClean="0">
                    <a:effectLst/>
                    <a:latin typeface="Times New Roman"/>
                    <a:ea typeface="Times New Roman"/>
                    <a:cs typeface="Times New Roman"/>
                  </a:rPr>
                  <a:t>In </a:t>
                </a:r>
                <a:r>
                  <a:rPr lang="en-US" sz="1600" dirty="0">
                    <a:effectLst/>
                    <a:latin typeface="Times New Roman"/>
                    <a:ea typeface="Times New Roman"/>
                    <a:cs typeface="Times New Roman"/>
                  </a:rPr>
                  <a:t>this case, we have the growth rate </a:t>
                </a:r>
                <a:r>
                  <a:rPr lang="en-US" sz="1600" dirty="0" smtClean="0">
                    <a:effectLst/>
                    <a:latin typeface="Times New Roman"/>
                    <a:ea typeface="Times New Roman"/>
                    <a:cs typeface="Times New Roman"/>
                  </a:rPr>
                  <a:t>   =    </a:t>
                </a:r>
                <a:r>
                  <a:rPr lang="en-US" sz="1600" i="1" dirty="0" err="1" smtClean="0">
                    <a:effectLst/>
                    <a:latin typeface="Times New Roman"/>
                    <a:ea typeface="Times New Roman"/>
                    <a:cs typeface="Times New Roman"/>
                  </a:rPr>
                  <a:t>b</a:t>
                </a:r>
                <a:r>
                  <a:rPr lang="en-US" sz="1600" dirty="0" err="1" smtClean="0">
                    <a:effectLst/>
                    <a:latin typeface="Times New Roman"/>
                    <a:ea typeface="Times New Roman"/>
                    <a:cs typeface="Times New Roman"/>
                  </a:rPr>
                  <a:t>.</a:t>
                </a:r>
                <a:r>
                  <a:rPr lang="en-US" sz="1600" i="1" dirty="0" err="1" smtClean="0">
                    <a:effectLst/>
                    <a:latin typeface="Times New Roman"/>
                    <a:ea typeface="Times New Roman"/>
                    <a:cs typeface="Times New Roman"/>
                  </a:rPr>
                  <a:t>r</a:t>
                </a:r>
                <a:r>
                  <a:rPr lang="en-US" sz="1600" dirty="0" smtClean="0">
                    <a:effectLst/>
                    <a:latin typeface="Times New Roman"/>
                    <a:ea typeface="Times New Roman"/>
                    <a:cs typeface="Times New Roman"/>
                  </a:rPr>
                  <a:t>    =    ¼ </a:t>
                </a:r>
                <a:r>
                  <a:rPr lang="en-US" sz="1600" i="1" dirty="0">
                    <a:effectLst/>
                    <a:latin typeface="Times New Roman"/>
                    <a:ea typeface="Times New Roman"/>
                    <a:cs typeface="Times New Roman"/>
                  </a:rPr>
                  <a:t>x </a:t>
                </a:r>
                <a:r>
                  <a:rPr lang="en-US" sz="1600" dirty="0">
                    <a:effectLst/>
                    <a:latin typeface="Times New Roman"/>
                    <a:ea typeface="Times New Roman"/>
                    <a:cs typeface="Times New Roman"/>
                  </a:rPr>
                  <a:t>8% </a:t>
                </a:r>
                <a:r>
                  <a:rPr lang="en-US" sz="1600" dirty="0" smtClean="0">
                    <a:effectLst/>
                    <a:latin typeface="Times New Roman"/>
                    <a:ea typeface="Times New Roman"/>
                    <a:cs typeface="Times New Roman"/>
                  </a:rPr>
                  <a:t>   = </a:t>
                </a:r>
                <a:r>
                  <a:rPr lang="en-US" sz="1600" u="sng" dirty="0">
                    <a:effectLst/>
                    <a:latin typeface="Times New Roman"/>
                    <a:ea typeface="Times New Roman"/>
                    <a:cs typeface="Times New Roman"/>
                  </a:rPr>
                  <a:t>2.0%</a:t>
                </a:r>
                <a:r>
                  <a:rPr lang="en-US" sz="1600" dirty="0">
                    <a:effectLst/>
                    <a:latin typeface="Times New Roman"/>
                    <a:ea typeface="Times New Roman"/>
                    <a:cs typeface="Times New Roman"/>
                  </a:rPr>
                  <a:t>. </a:t>
                </a:r>
                <a:endParaRPr lang="en-US" sz="1600" dirty="0" smtClean="0">
                  <a:effectLst/>
                  <a:latin typeface="Times New Roman"/>
                  <a:ea typeface="Times New Roman"/>
                  <a:cs typeface="Times New Roman"/>
                </a:endParaRPr>
              </a:p>
              <a:p>
                <a:pPr algn="just">
                  <a:lnSpc>
                    <a:spcPct val="200000"/>
                  </a:lnSpc>
                  <a:spcAft>
                    <a:spcPts val="0"/>
                  </a:spcAft>
                </a:pPr>
                <a:r>
                  <a:rPr lang="en-US" sz="1600" dirty="0" smtClean="0">
                    <a:effectLst/>
                    <a:latin typeface="Times New Roman"/>
                    <a:ea typeface="Times New Roman"/>
                    <a:cs typeface="Times New Roman"/>
                  </a:rPr>
                  <a:t>Hence</a:t>
                </a:r>
                <a:r>
                  <a:rPr lang="en-US" sz="1600" dirty="0">
                    <a:effectLst/>
                    <a:latin typeface="Times New Roman"/>
                    <a:ea typeface="Times New Roman"/>
                    <a:cs typeface="Times New Roman"/>
                  </a:rPr>
                  <a:t>, with </a:t>
                </a:r>
                <a:r>
                  <a:rPr lang="en-US" sz="1600" dirty="0" err="1">
                    <a:effectLst/>
                    <a:latin typeface="Times New Roman"/>
                    <a:ea typeface="Times New Roman"/>
                    <a:cs typeface="Times New Roman"/>
                  </a:rPr>
                  <a:t>Eqn</a:t>
                </a:r>
                <a:r>
                  <a:rPr lang="en-US" sz="1600" dirty="0">
                    <a:effectLst/>
                    <a:latin typeface="Times New Roman"/>
                    <a:ea typeface="Times New Roman"/>
                    <a:cs typeface="Times New Roman"/>
                  </a:rPr>
                  <a:t> 5.12, a consistent </a:t>
                </a:r>
                <a:r>
                  <a:rPr lang="en-US" sz="1600" i="1" dirty="0">
                    <a:effectLst/>
                    <a:latin typeface="Times New Roman"/>
                    <a:ea typeface="Times New Roman"/>
                    <a:cs typeface="Times New Roman"/>
                  </a:rPr>
                  <a:t>P/E</a:t>
                </a:r>
                <a:r>
                  <a:rPr lang="en-US" sz="1600" dirty="0">
                    <a:effectLst/>
                    <a:latin typeface="Times New Roman"/>
                    <a:ea typeface="Times New Roman"/>
                    <a:cs typeface="Times New Roman"/>
                  </a:rPr>
                  <a:t> ratio for the firm is determined as </a:t>
                </a:r>
                <a:endParaRPr lang="en-US" sz="1600" dirty="0" smtClean="0">
                  <a:effectLst/>
                  <a:latin typeface="Times New Roman"/>
                  <a:ea typeface="Times New Roman"/>
                  <a:cs typeface="Times New Roman"/>
                </a:endParaRPr>
              </a:p>
              <a:p>
                <a:pPr algn="just">
                  <a:lnSpc>
                    <a:spcPct val="200000"/>
                  </a:lnSpc>
                  <a:spcAft>
                    <a:spcPts val="0"/>
                  </a:spcAft>
                </a:pPr>
                <a:r>
                  <a:rPr lang="en-US" sz="1600" i="1" dirty="0" smtClean="0">
                    <a:effectLst/>
                    <a:latin typeface="Times New Roman"/>
                    <a:ea typeface="Times New Roman"/>
                    <a:cs typeface="Times New Roman"/>
                  </a:rPr>
                  <a:t>                                          P/E</a:t>
                </a:r>
                <a:r>
                  <a:rPr lang="en-US" sz="1600" dirty="0" smtClean="0">
                    <a:effectLst/>
                    <a:latin typeface="Times New Roman"/>
                    <a:ea typeface="Times New Roman"/>
                    <a:cs typeface="Times New Roman"/>
                  </a:rPr>
                  <a:t> </a:t>
                </a:r>
                <a:r>
                  <a:rPr lang="en-US" sz="1600" dirty="0">
                    <a:effectLst/>
                    <a:latin typeface="Times New Roman"/>
                    <a:ea typeface="Times New Roman"/>
                    <a:cs typeface="Times New Roman"/>
                  </a:rPr>
                  <a:t>= </a:t>
                </a:r>
                <a14:m>
                  <m:oMath xmlns:m="http://schemas.openxmlformats.org/officeDocument/2006/math">
                    <m:f>
                      <m:fPr>
                        <m:ctrlPr>
                          <a:rPr lang="en-AU" sz="1600" i="1">
                            <a:effectLst/>
                            <a:latin typeface="Cambria Math"/>
                            <a:ea typeface="Times New Roman"/>
                            <a:cs typeface="Times New Roman"/>
                          </a:rPr>
                        </m:ctrlPr>
                      </m:fPr>
                      <m:num>
                        <m:r>
                          <a:rPr lang="en-US" sz="1600" i="1">
                            <a:effectLst/>
                            <a:latin typeface="Cambria Math"/>
                            <a:ea typeface="Times New Roman"/>
                            <a:cs typeface="Times New Roman"/>
                          </a:rPr>
                          <m:t>1.02 </m:t>
                        </m:r>
                        <m:r>
                          <a:rPr lang="en-US" sz="1600" i="1">
                            <a:effectLst/>
                            <a:latin typeface="Cambria Math"/>
                            <a:ea typeface="Times New Roman"/>
                            <a:cs typeface="Times New Roman"/>
                          </a:rPr>
                          <m:t>𝑥</m:t>
                        </m:r>
                        <m:r>
                          <a:rPr lang="en-US" sz="1600" i="1">
                            <a:effectLst/>
                            <a:latin typeface="Cambria Math"/>
                            <a:ea typeface="Times New Roman"/>
                            <a:cs typeface="Times New Roman"/>
                          </a:rPr>
                          <m:t> (1−</m:t>
                        </m:r>
                        <m:r>
                          <a:rPr lang="en-US" sz="1600">
                            <a:effectLst/>
                            <a:latin typeface="Cambria Math"/>
                            <a:ea typeface="Times New Roman"/>
                            <a:cs typeface="Times New Roman"/>
                          </a:rPr>
                          <m:t>¼)</m:t>
                        </m:r>
                      </m:num>
                      <m:den>
                        <m:r>
                          <a:rPr lang="en-US" sz="1600" i="1">
                            <a:effectLst/>
                            <a:latin typeface="Cambria Math"/>
                            <a:ea typeface="Times New Roman"/>
                            <a:cs typeface="Times New Roman"/>
                          </a:rPr>
                          <m:t>0.05−0.02</m:t>
                        </m:r>
                      </m:den>
                    </m:f>
                  </m:oMath>
                </a14:m>
                <a:r>
                  <a:rPr lang="en-US" sz="1600" dirty="0">
                    <a:effectLst/>
                    <a:latin typeface="Times New Roman"/>
                    <a:ea typeface="Times New Roman"/>
                    <a:cs typeface="Times New Roman"/>
                  </a:rPr>
                  <a:t> = </a:t>
                </a:r>
                <a:r>
                  <a:rPr lang="en-US" sz="1600" u="sng" dirty="0">
                    <a:effectLst/>
                    <a:latin typeface="Times New Roman"/>
                    <a:ea typeface="Times New Roman"/>
                    <a:cs typeface="Times New Roman"/>
                  </a:rPr>
                  <a:t>25.5</a:t>
                </a:r>
                <a:r>
                  <a:rPr lang="en-US" sz="1600" dirty="0">
                    <a:effectLst/>
                    <a:latin typeface="Times New Roman"/>
                    <a:ea typeface="Times New Roman"/>
                    <a:cs typeface="Times New Roman"/>
                  </a:rPr>
                  <a:t>. </a:t>
                </a:r>
                <a:endParaRPr lang="en-US" sz="1600" dirty="0" smtClean="0">
                  <a:effectLst/>
                  <a:latin typeface="Times New Roman"/>
                  <a:ea typeface="Times New Roman"/>
                  <a:cs typeface="Times New Roman"/>
                </a:endParaRPr>
              </a:p>
              <a:p>
                <a:pPr algn="just">
                  <a:lnSpc>
                    <a:spcPct val="200000"/>
                  </a:lnSpc>
                  <a:spcAft>
                    <a:spcPts val="0"/>
                  </a:spcAft>
                </a:pPr>
                <a:r>
                  <a:rPr lang="en-US" sz="1600" dirty="0" smtClean="0">
                    <a:effectLst/>
                    <a:latin typeface="Times New Roman"/>
                    <a:ea typeface="Times New Roman"/>
                    <a:cs typeface="Times New Roman"/>
                  </a:rPr>
                  <a:t>In </a:t>
                </a:r>
                <a:r>
                  <a:rPr lang="en-US" sz="1600" dirty="0">
                    <a:effectLst/>
                    <a:latin typeface="Times New Roman"/>
                    <a:ea typeface="Times New Roman"/>
                    <a:cs typeface="Times New Roman"/>
                  </a:rPr>
                  <a:t>reverse, if we were to observe that the firm’s </a:t>
                </a:r>
                <a:r>
                  <a:rPr lang="en-US" sz="1600" i="1" dirty="0">
                    <a:effectLst/>
                    <a:latin typeface="Times New Roman"/>
                    <a:ea typeface="Times New Roman"/>
                    <a:cs typeface="Times New Roman"/>
                  </a:rPr>
                  <a:t>P/E</a:t>
                </a:r>
                <a:r>
                  <a:rPr lang="en-US" sz="1600" dirty="0">
                    <a:effectLst/>
                    <a:latin typeface="Times New Roman"/>
                    <a:ea typeface="Times New Roman"/>
                    <a:cs typeface="Times New Roman"/>
                  </a:rPr>
                  <a:t> ratio = </a:t>
                </a:r>
                <a:r>
                  <a:rPr lang="en-US" sz="1600" u="sng" dirty="0">
                    <a:effectLst/>
                    <a:latin typeface="Times New Roman"/>
                    <a:ea typeface="Times New Roman"/>
                    <a:cs typeface="Times New Roman"/>
                  </a:rPr>
                  <a:t>25.5</a:t>
                </a:r>
                <a:r>
                  <a:rPr lang="en-US" sz="1600" dirty="0">
                    <a:effectLst/>
                    <a:latin typeface="Times New Roman"/>
                    <a:ea typeface="Times New Roman"/>
                    <a:cs typeface="Times New Roman"/>
                  </a:rPr>
                  <a:t>, we </a:t>
                </a:r>
                <a:r>
                  <a:rPr lang="en-US" sz="1600" dirty="0" smtClean="0">
                    <a:effectLst/>
                    <a:latin typeface="Times New Roman"/>
                    <a:ea typeface="Times New Roman"/>
                    <a:cs typeface="Times New Roman"/>
                  </a:rPr>
                  <a:t>would </a:t>
                </a:r>
                <a:r>
                  <a:rPr lang="en-US" sz="1600" dirty="0">
                    <a:effectLst/>
                    <a:latin typeface="Times New Roman"/>
                    <a:ea typeface="Times New Roman"/>
                    <a:cs typeface="Times New Roman"/>
                  </a:rPr>
                  <a:t>deduce, with the above information and </a:t>
                </a:r>
                <a:r>
                  <a:rPr lang="en-US" sz="1600" dirty="0" err="1">
                    <a:effectLst/>
                    <a:latin typeface="Times New Roman"/>
                    <a:ea typeface="Times New Roman"/>
                    <a:cs typeface="Times New Roman"/>
                  </a:rPr>
                  <a:t>Eqn</a:t>
                </a:r>
                <a:r>
                  <a:rPr lang="en-US" sz="1600" dirty="0">
                    <a:effectLst/>
                    <a:latin typeface="Times New Roman"/>
                    <a:ea typeface="Times New Roman"/>
                    <a:cs typeface="Times New Roman"/>
                  </a:rPr>
                  <a:t> 5.13, that the market </a:t>
                </a:r>
                <a:r>
                  <a:rPr lang="en-US" sz="1600" i="1" dirty="0">
                    <a:effectLst/>
                    <a:latin typeface="Times New Roman"/>
                    <a:ea typeface="Times New Roman"/>
                    <a:cs typeface="Times New Roman"/>
                  </a:rPr>
                  <a:t>real</a:t>
                </a:r>
                <a:r>
                  <a:rPr lang="en-US" sz="1600" dirty="0">
                    <a:effectLst/>
                    <a:latin typeface="Times New Roman"/>
                    <a:ea typeface="Times New Roman"/>
                    <a:cs typeface="Times New Roman"/>
                  </a:rPr>
                  <a:t> cost of equity for the </a:t>
                </a:r>
                <a:endParaRPr lang="en-US" sz="1600" dirty="0" smtClean="0">
                  <a:effectLst/>
                  <a:latin typeface="Times New Roman"/>
                  <a:ea typeface="Times New Roman"/>
                  <a:cs typeface="Times New Roman"/>
                </a:endParaRPr>
              </a:p>
              <a:p>
                <a:pPr algn="just">
                  <a:lnSpc>
                    <a:spcPct val="200000"/>
                  </a:lnSpc>
                  <a:spcAft>
                    <a:spcPts val="0"/>
                  </a:spcAft>
                </a:pPr>
                <a:r>
                  <a:rPr lang="en-US" sz="1600" dirty="0" smtClean="0">
                    <a:effectLst/>
                    <a:latin typeface="Times New Roman"/>
                    <a:ea typeface="Times New Roman"/>
                    <a:cs typeface="Times New Roman"/>
                  </a:rPr>
                  <a:t>firm </a:t>
                </a:r>
                <a:r>
                  <a:rPr lang="en-US" sz="1600" dirty="0">
                    <a:effectLst/>
                    <a:latin typeface="Times New Roman"/>
                    <a:ea typeface="Times New Roman"/>
                    <a:cs typeface="Times New Roman"/>
                  </a:rPr>
                  <a:t>is</a:t>
                </a:r>
                <a:r>
                  <a:rPr lang="en-US" sz="1600" dirty="0" smtClean="0">
                    <a:effectLst/>
                    <a:latin typeface="Times New Roman"/>
                    <a:ea typeface="Times New Roman"/>
                    <a:cs typeface="Times New Roman"/>
                  </a:rPr>
                  <a:t>:</a:t>
                </a:r>
                <a:r>
                  <a:rPr lang="en-US" sz="1600" dirty="0" smtClean="0">
                    <a:latin typeface="Times New Roman"/>
                    <a:ea typeface="Times New Roman"/>
                    <a:cs typeface="Times New Roman"/>
                  </a:rPr>
                  <a:t>                 </a:t>
                </a:r>
                <a:r>
                  <a:rPr lang="en-US" sz="1600" dirty="0" smtClean="0">
                    <a:effectLst/>
                    <a:latin typeface="Times New Roman"/>
                    <a:ea typeface="Times New Roman"/>
                    <a:cs typeface="Times New Roman"/>
                  </a:rPr>
                  <a:t>             </a:t>
                </a:r>
                <a14:m>
                  <m:oMath xmlns:m="http://schemas.openxmlformats.org/officeDocument/2006/math">
                    <m:f>
                      <m:fPr>
                        <m:ctrlPr>
                          <a:rPr lang="en-AU" sz="1600" i="1">
                            <a:effectLst/>
                            <a:latin typeface="Cambria Math"/>
                            <a:ea typeface="Times New Roman"/>
                            <a:cs typeface="Times New Roman"/>
                          </a:rPr>
                        </m:ctrlPr>
                      </m:fPr>
                      <m:num>
                        <m:r>
                          <a:rPr lang="en-US" sz="1600" i="1">
                            <a:effectLst/>
                            <a:latin typeface="Cambria Math"/>
                            <a:ea typeface="Times New Roman"/>
                            <a:cs typeface="Times New Roman"/>
                          </a:rPr>
                          <m:t>1</m:t>
                        </m:r>
                      </m:num>
                      <m:den>
                        <m:r>
                          <a:rPr lang="en-US" sz="1600" i="1">
                            <a:effectLst/>
                            <a:latin typeface="Cambria Math"/>
                            <a:ea typeface="Times New Roman"/>
                            <a:cs typeface="Times New Roman"/>
                          </a:rPr>
                          <m:t>25.5</m:t>
                        </m:r>
                      </m:den>
                    </m:f>
                    <m:r>
                      <a:rPr lang="en-US" sz="1600" i="1">
                        <a:effectLst/>
                        <a:latin typeface="Cambria Math"/>
                        <a:ea typeface="Times New Roman"/>
                        <a:cs typeface="Times New Roman"/>
                      </a:rPr>
                      <m:t>1.02</m:t>
                    </m:r>
                    <m:d>
                      <m:dPr>
                        <m:ctrlPr>
                          <a:rPr lang="en-AU" sz="1600" i="1">
                            <a:effectLst/>
                            <a:latin typeface="Cambria Math"/>
                            <a:ea typeface="Times New Roman"/>
                            <a:cs typeface="Times New Roman"/>
                          </a:rPr>
                        </m:ctrlPr>
                      </m:dPr>
                      <m:e>
                        <m:r>
                          <a:rPr lang="en-US" sz="1600" i="1">
                            <a:effectLst/>
                            <a:latin typeface="Cambria Math"/>
                            <a:ea typeface="Times New Roman"/>
                            <a:cs typeface="Times New Roman"/>
                          </a:rPr>
                          <m:t>1−</m:t>
                        </m:r>
                        <m:r>
                          <a:rPr lang="en-US" sz="1600">
                            <a:effectLst/>
                            <a:latin typeface="Cambria Math"/>
                            <a:ea typeface="Times New Roman"/>
                            <a:cs typeface="Times New Roman"/>
                          </a:rPr>
                          <m:t>¼</m:t>
                        </m:r>
                      </m:e>
                    </m:d>
                    <m:r>
                      <a:rPr lang="en-US" sz="1600" i="1">
                        <a:effectLst/>
                        <a:latin typeface="Cambria Math"/>
                        <a:ea typeface="Times New Roman"/>
                        <a:cs typeface="Times New Roman"/>
                      </a:rPr>
                      <m:t>+0.02</m:t>
                    </m:r>
                  </m:oMath>
                </a14:m>
                <a:r>
                  <a:rPr lang="en-US" sz="1600" dirty="0">
                    <a:effectLst/>
                    <a:latin typeface="Times New Roman"/>
                    <a:ea typeface="Times New Roman"/>
                    <a:cs typeface="Times New Roman"/>
                  </a:rPr>
                  <a:t> = 0.05 (</a:t>
                </a:r>
                <a:r>
                  <a:rPr lang="en-US" sz="1600" u="sng" dirty="0">
                    <a:effectLst/>
                    <a:latin typeface="Times New Roman"/>
                    <a:ea typeface="Times New Roman"/>
                    <a:cs typeface="Times New Roman"/>
                  </a:rPr>
                  <a:t>5.0%</a:t>
                </a:r>
                <a:r>
                  <a:rPr lang="en-US" sz="1600" dirty="0">
                    <a:effectLst/>
                    <a:latin typeface="Times New Roman"/>
                    <a:ea typeface="Times New Roman"/>
                    <a:cs typeface="Times New Roman"/>
                  </a:rPr>
                  <a:t>). </a:t>
                </a:r>
                <a:endParaRPr lang="en-AU" sz="1600" dirty="0">
                  <a:effectLst/>
                  <a:latin typeface="Calibri"/>
                  <a:ea typeface="Calibri"/>
                  <a:cs typeface="Times New Roman"/>
                </a:endParaRPr>
              </a:p>
              <a:p>
                <a:endParaRPr lang="en-AU"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219200"/>
                <a:ext cx="7772400" cy="5410200"/>
              </a:xfrm>
              <a:blipFill rotWithShape="1">
                <a:blip r:embed="rId2"/>
                <a:stretch>
                  <a:fillRect r="-392"/>
                </a:stretch>
              </a:blipFill>
            </p:spPr>
            <p:txBody>
              <a:bodyPr/>
              <a:lstStyle/>
              <a:p>
                <a:r>
                  <a:rPr lang="en-AU">
                    <a:noFill/>
                  </a:rPr>
                  <a:t> </a:t>
                </a:r>
              </a:p>
            </p:txBody>
          </p:sp>
        </mc:Fallback>
      </mc:AlternateContent>
    </p:spTree>
    <p:extLst>
      <p:ext uri="{BB962C8B-B14F-4D97-AF65-F5344CB8AC3E}">
        <p14:creationId xmlns:p14="http://schemas.microsoft.com/office/powerpoint/2010/main" val="365050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6"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478536"/>
          </a:xfrm>
        </p:spPr>
        <p:txBody>
          <a:bodyPr/>
          <a:lstStyle/>
          <a:p>
            <a:r>
              <a:rPr lang="en-US" sz="2800" b="1" i="1" dirty="0">
                <a:latin typeface="Times New Roman"/>
                <a:ea typeface="Times New Roman"/>
              </a:rPr>
              <a:t>Share price determination in practice</a:t>
            </a:r>
            <a:endParaRPr lang="en-AU" sz="2800" dirty="0"/>
          </a:p>
        </p:txBody>
      </p:sp>
      <p:sp>
        <p:nvSpPr>
          <p:cNvPr id="3" name="Content Placeholder 2"/>
          <p:cNvSpPr>
            <a:spLocks noGrp="1"/>
          </p:cNvSpPr>
          <p:nvPr>
            <p:ph idx="1"/>
          </p:nvPr>
        </p:nvSpPr>
        <p:spPr>
          <a:xfrm>
            <a:off x="990600" y="1066800"/>
            <a:ext cx="7772400" cy="5562600"/>
          </a:xfrm>
        </p:spPr>
        <p:txBody>
          <a:bodyPr>
            <a:noAutofit/>
          </a:bodyPr>
          <a:lstStyle/>
          <a:p>
            <a:pPr>
              <a:lnSpc>
                <a:spcPct val="200000"/>
              </a:lnSpc>
              <a:spcAft>
                <a:spcPts val="0"/>
              </a:spcAft>
            </a:pPr>
            <a:r>
              <a:rPr lang="en-US" sz="1600" dirty="0">
                <a:latin typeface="Times New Roman"/>
                <a:ea typeface="Times New Roman"/>
                <a:cs typeface="Times New Roman"/>
              </a:rPr>
              <a:t>It is clear that firm evaluation is not an exact science. </a:t>
            </a:r>
            <a:r>
              <a:rPr lang="en-US" sz="1600" dirty="0" smtClean="0">
                <a:latin typeface="Times New Roman"/>
                <a:ea typeface="Times New Roman"/>
                <a:cs typeface="Times New Roman"/>
              </a:rPr>
              <a:t>Not </a:t>
            </a:r>
            <a:r>
              <a:rPr lang="en-US" sz="1600" dirty="0">
                <a:latin typeface="Times New Roman"/>
                <a:ea typeface="Times New Roman"/>
                <a:cs typeface="Times New Roman"/>
              </a:rPr>
              <a:t>only is there good deal of uncertainty as to the projection of the firm’s cash flows, but, as we shall encounter in the following chapter, the appropriate discount rate at which to discount the cash flows remains essentially un-knowable within wide bounds of uncertainty. </a:t>
            </a:r>
            <a:endParaRPr lang="en-US" sz="1600" dirty="0" smtClean="0">
              <a:latin typeface="Times New Roman"/>
              <a:ea typeface="Times New Roman"/>
              <a:cs typeface="Times New Roman"/>
            </a:endParaRPr>
          </a:p>
          <a:p>
            <a:pPr algn="just">
              <a:lnSpc>
                <a:spcPct val="200000"/>
              </a:lnSpc>
              <a:spcAft>
                <a:spcPts val="0"/>
              </a:spcAft>
            </a:pPr>
            <a:r>
              <a:rPr lang="en-US" sz="1600" dirty="0" smtClean="0">
                <a:latin typeface="Times New Roman"/>
                <a:ea typeface="Times New Roman"/>
                <a:cs typeface="Times New Roman"/>
              </a:rPr>
              <a:t>Not </a:t>
            </a:r>
            <a:r>
              <a:rPr lang="en-US" sz="1600" dirty="0">
                <a:latin typeface="Times New Roman"/>
                <a:ea typeface="Times New Roman"/>
                <a:cs typeface="Times New Roman"/>
              </a:rPr>
              <a:t>surprisingly, then, analysts – rather than attempt to specify a precise assessment of a share’s correct price - will restrict themselves to making a “buy”, “hold”, or “sell” recommendation for the share. </a:t>
            </a:r>
            <a:endParaRPr lang="en-US" sz="1600" dirty="0" smtClean="0">
              <a:latin typeface="Times New Roman"/>
              <a:ea typeface="Times New Roman"/>
              <a:cs typeface="Times New Roman"/>
            </a:endParaRPr>
          </a:p>
          <a:p>
            <a:pPr algn="just">
              <a:lnSpc>
                <a:spcPct val="200000"/>
              </a:lnSpc>
              <a:spcAft>
                <a:spcPts val="0"/>
              </a:spcAft>
            </a:pPr>
            <a:r>
              <a:rPr lang="en-US" sz="1600" dirty="0" smtClean="0">
                <a:latin typeface="Times New Roman"/>
                <a:ea typeface="Times New Roman"/>
                <a:cs typeface="Times New Roman"/>
              </a:rPr>
              <a:t>To </a:t>
            </a:r>
            <a:r>
              <a:rPr lang="en-US" sz="1600" dirty="0">
                <a:latin typeface="Times New Roman"/>
                <a:ea typeface="Times New Roman"/>
                <a:cs typeface="Times New Roman"/>
              </a:rPr>
              <a:t>this end, analysts typically follow a “top-down” assessment of the overall health of the economy, within which the prospects for an industry sector are in turn evaluated, followed by an assessment for how the analyst sees the particular firm’s strategic position within its industry sector. </a:t>
            </a:r>
            <a:endParaRPr lang="en-AU" sz="1600" dirty="0">
              <a:latin typeface="Calibri"/>
              <a:ea typeface="Calibri"/>
              <a:cs typeface="Times New Roman"/>
            </a:endParaRPr>
          </a:p>
          <a:p>
            <a:endParaRPr lang="en-AU" sz="1600" dirty="0"/>
          </a:p>
        </p:txBody>
      </p:sp>
    </p:spTree>
    <p:extLst>
      <p:ext uri="{BB962C8B-B14F-4D97-AF65-F5344CB8AC3E}">
        <p14:creationId xmlns:p14="http://schemas.microsoft.com/office/powerpoint/2010/main" val="207034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859536"/>
          </a:xfrm>
        </p:spPr>
        <p:txBody>
          <a:bodyPr/>
          <a:lstStyle/>
          <a:p>
            <a:r>
              <a:rPr lang="en-AU" sz="3600" b="1" i="1" dirty="0">
                <a:latin typeface="Times New Roman"/>
                <a:ea typeface="Calibri"/>
              </a:rPr>
              <a:t>Share price response to new equity issues</a:t>
            </a:r>
            <a:endParaRPr lang="en-AU" sz="3600" dirty="0"/>
          </a:p>
        </p:txBody>
      </p:sp>
      <p:sp>
        <p:nvSpPr>
          <p:cNvPr id="3" name="Content Placeholder 2"/>
          <p:cNvSpPr>
            <a:spLocks noGrp="1"/>
          </p:cNvSpPr>
          <p:nvPr>
            <p:ph idx="1"/>
          </p:nvPr>
        </p:nvSpPr>
        <p:spPr>
          <a:xfrm>
            <a:off x="914400" y="1219200"/>
            <a:ext cx="7772400" cy="5334000"/>
          </a:xfrm>
        </p:spPr>
        <p:txBody>
          <a:bodyPr>
            <a:normAutofit fontScale="70000" lnSpcReduction="20000"/>
          </a:bodyPr>
          <a:lstStyle/>
          <a:p>
            <a:r>
              <a:rPr lang="en-US" sz="3200" dirty="0">
                <a:latin typeface="Times New Roman"/>
                <a:ea typeface="Calibri"/>
              </a:rPr>
              <a:t>As a means of raising additional funds, the firm may choose to issue shares subsequent to the IPO, when, again, the services of an investment bank are likely to be employed. </a:t>
            </a:r>
            <a:endParaRPr lang="en-US" sz="3200" dirty="0" smtClean="0">
              <a:latin typeface="Times New Roman"/>
              <a:ea typeface="Calibri"/>
            </a:endParaRPr>
          </a:p>
          <a:p>
            <a:endParaRPr lang="en-US" sz="3200" dirty="0" smtClean="0">
              <a:latin typeface="Times New Roman"/>
              <a:ea typeface="Calibri"/>
            </a:endParaRPr>
          </a:p>
          <a:p>
            <a:r>
              <a:rPr lang="en-US" sz="3200" dirty="0" smtClean="0">
                <a:latin typeface="Times New Roman"/>
                <a:ea typeface="Calibri"/>
              </a:rPr>
              <a:t>The shares </a:t>
            </a:r>
            <a:r>
              <a:rPr lang="en-US" sz="3200" dirty="0">
                <a:latin typeface="Times New Roman"/>
                <a:ea typeface="Calibri"/>
              </a:rPr>
              <a:t>will be offered at a </a:t>
            </a:r>
            <a:r>
              <a:rPr lang="en-US" sz="3200" i="1" dirty="0">
                <a:latin typeface="Times New Roman"/>
                <a:ea typeface="Calibri"/>
              </a:rPr>
              <a:t>discount</a:t>
            </a:r>
            <a:r>
              <a:rPr lang="en-US" sz="3200" dirty="0">
                <a:latin typeface="Times New Roman"/>
                <a:ea typeface="Calibri"/>
              </a:rPr>
              <a:t> below their current price. </a:t>
            </a:r>
            <a:r>
              <a:rPr lang="en-US" sz="3200" dirty="0" smtClean="0">
                <a:latin typeface="Times New Roman"/>
                <a:ea typeface="Calibri"/>
              </a:rPr>
              <a:t>This </a:t>
            </a:r>
            <a:r>
              <a:rPr lang="en-US" sz="3200" dirty="0">
                <a:latin typeface="Times New Roman"/>
                <a:ea typeface="Calibri"/>
              </a:rPr>
              <a:t>is to allow for a possible fall in their share value before completion of the sale (over several weeks/months) - since an offer price for the shares that is </a:t>
            </a:r>
            <a:r>
              <a:rPr lang="en-US" sz="3200" i="1" dirty="0">
                <a:latin typeface="Times New Roman"/>
                <a:ea typeface="Calibri"/>
              </a:rPr>
              <a:t>higher</a:t>
            </a:r>
            <a:r>
              <a:rPr lang="en-US" sz="3200" dirty="0">
                <a:latin typeface="Times New Roman"/>
                <a:ea typeface="Calibri"/>
              </a:rPr>
              <a:t> than the current price of the share in the market – meaning that investors can purchase the share more cheaply in the market - would inevitably lead to the issue “failing”.  </a:t>
            </a:r>
            <a:endParaRPr lang="en-US" sz="3200" dirty="0" smtClean="0">
              <a:latin typeface="Times New Roman"/>
              <a:ea typeface="Calibri"/>
            </a:endParaRPr>
          </a:p>
          <a:p>
            <a:endParaRPr lang="en-US" sz="3200" dirty="0" smtClean="0">
              <a:latin typeface="Times New Roman"/>
              <a:ea typeface="Calibri"/>
            </a:endParaRPr>
          </a:p>
          <a:p>
            <a:r>
              <a:rPr lang="en-US" sz="3200" dirty="0" smtClean="0">
                <a:latin typeface="Times New Roman"/>
                <a:ea typeface="Calibri"/>
              </a:rPr>
              <a:t>In </a:t>
            </a:r>
            <a:r>
              <a:rPr lang="en-US" sz="3200" dirty="0">
                <a:latin typeface="Times New Roman"/>
                <a:ea typeface="Calibri"/>
              </a:rPr>
              <a:t>addition, the issue price must be sufficiently low as to “catch the imagination” of prospective investors - who are looking out for attractive investment opportunities.</a:t>
            </a:r>
            <a:endParaRPr lang="en-AU" dirty="0"/>
          </a:p>
        </p:txBody>
      </p:sp>
    </p:spTree>
    <p:extLst>
      <p:ext uri="{BB962C8B-B14F-4D97-AF65-F5344CB8AC3E}">
        <p14:creationId xmlns:p14="http://schemas.microsoft.com/office/powerpoint/2010/main" val="118943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down)">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solidFill>
                  <a:srgbClr val="DBF5F9">
                    <a:satMod val="200000"/>
                  </a:srgbClr>
                </a:solidFill>
                <a:latin typeface="Times New Roman"/>
                <a:ea typeface="Times New Roman"/>
              </a:rPr>
              <a:t>Share price determination in </a:t>
            </a:r>
            <a:r>
              <a:rPr lang="en-US" sz="2800" b="1" i="1" dirty="0" smtClean="0">
                <a:solidFill>
                  <a:srgbClr val="DBF5F9">
                    <a:satMod val="200000"/>
                  </a:srgbClr>
                </a:solidFill>
                <a:latin typeface="Times New Roman"/>
                <a:ea typeface="Times New Roman"/>
              </a:rPr>
              <a:t>practice (</a:t>
            </a:r>
            <a:r>
              <a:rPr lang="en-US" sz="2800" b="1" i="1" dirty="0" err="1" smtClean="0">
                <a:solidFill>
                  <a:srgbClr val="DBF5F9">
                    <a:satMod val="200000"/>
                  </a:srgbClr>
                </a:solidFill>
                <a:latin typeface="Times New Roman"/>
                <a:ea typeface="Times New Roman"/>
              </a:rPr>
              <a:t>cont</a:t>
            </a:r>
            <a:r>
              <a:rPr lang="en-US" sz="2800" b="1" i="1" dirty="0" smtClean="0">
                <a:solidFill>
                  <a:srgbClr val="DBF5F9">
                    <a:satMod val="200000"/>
                  </a:srgbClr>
                </a:solidFill>
                <a:latin typeface="Times New Roman"/>
                <a:ea typeface="Times New Roman"/>
              </a:rPr>
              <a:t>)</a:t>
            </a:r>
            <a:endParaRPr lang="en-AU" dirty="0"/>
          </a:p>
        </p:txBody>
      </p:sp>
      <p:sp>
        <p:nvSpPr>
          <p:cNvPr id="3" name="Content Placeholder 2"/>
          <p:cNvSpPr>
            <a:spLocks noGrp="1"/>
          </p:cNvSpPr>
          <p:nvPr>
            <p:ph idx="1"/>
          </p:nvPr>
        </p:nvSpPr>
        <p:spPr/>
        <p:txBody>
          <a:bodyPr>
            <a:normAutofit fontScale="85000" lnSpcReduction="20000"/>
          </a:bodyPr>
          <a:lstStyle/>
          <a:p>
            <a:pPr algn="just">
              <a:lnSpc>
                <a:spcPct val="200000"/>
              </a:lnSpc>
              <a:spcAft>
                <a:spcPts val="0"/>
              </a:spcAft>
            </a:pPr>
            <a:r>
              <a:rPr lang="en-US" sz="3200" dirty="0">
                <a:latin typeface="Times New Roman"/>
                <a:ea typeface="Times New Roman"/>
                <a:cs typeface="Times New Roman"/>
              </a:rPr>
              <a:t>Against the uncertainties of the future and the ambiguities of data, a good deal of insight and skill is required to interpret the sometimes “overabundance” of economic and firm data that is available to the analyst – and which somehow must be interpreted as accounting for the firm’s </a:t>
            </a:r>
            <a:r>
              <a:rPr lang="en-US" sz="3200" i="1" dirty="0">
                <a:latin typeface="Times New Roman"/>
                <a:ea typeface="Times New Roman"/>
                <a:cs typeface="Times New Roman"/>
              </a:rPr>
              <a:t>P/E</a:t>
            </a:r>
            <a:r>
              <a:rPr lang="en-US" sz="3200" dirty="0">
                <a:latin typeface="Times New Roman"/>
                <a:ea typeface="Times New Roman"/>
                <a:cs typeface="Times New Roman"/>
              </a:rPr>
              <a:t> ratio.</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94739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solidFill>
                  <a:srgbClr val="DBF5F9">
                    <a:satMod val="200000"/>
                  </a:srgbClr>
                </a:solidFill>
                <a:latin typeface="Times New Roman"/>
                <a:ea typeface="Times New Roman"/>
              </a:rPr>
              <a:t>Share price determination in </a:t>
            </a:r>
            <a:r>
              <a:rPr lang="en-US" sz="2800" b="1" i="1" dirty="0" smtClean="0">
                <a:solidFill>
                  <a:srgbClr val="DBF5F9">
                    <a:satMod val="200000"/>
                  </a:srgbClr>
                </a:solidFill>
                <a:latin typeface="Times New Roman"/>
                <a:ea typeface="Times New Roman"/>
              </a:rPr>
              <a:t>practice (</a:t>
            </a:r>
            <a:r>
              <a:rPr lang="en-US" sz="2800" b="1" i="1" dirty="0" err="1" smtClean="0">
                <a:solidFill>
                  <a:srgbClr val="DBF5F9">
                    <a:satMod val="200000"/>
                  </a:srgbClr>
                </a:solidFill>
                <a:latin typeface="Times New Roman"/>
                <a:ea typeface="Times New Roman"/>
              </a:rPr>
              <a:t>cont</a:t>
            </a:r>
            <a:r>
              <a:rPr lang="en-US" sz="2800" b="1" i="1" dirty="0" smtClean="0">
                <a:solidFill>
                  <a:srgbClr val="DBF5F9">
                    <a:satMod val="200000"/>
                  </a:srgbClr>
                </a:solidFill>
                <a:latin typeface="Times New Roman"/>
                <a:ea typeface="Times New Roman"/>
              </a:rPr>
              <a:t>)</a:t>
            </a:r>
            <a:endParaRPr lang="en-AU" dirty="0"/>
          </a:p>
        </p:txBody>
      </p:sp>
      <p:sp>
        <p:nvSpPr>
          <p:cNvPr id="3" name="Content Placeholder 2"/>
          <p:cNvSpPr>
            <a:spLocks noGrp="1"/>
          </p:cNvSpPr>
          <p:nvPr>
            <p:ph idx="1"/>
          </p:nvPr>
        </p:nvSpPr>
        <p:spPr/>
        <p:txBody>
          <a:bodyPr>
            <a:normAutofit fontScale="55000" lnSpcReduction="20000"/>
          </a:bodyPr>
          <a:lstStyle/>
          <a:p>
            <a:pPr algn="just">
              <a:lnSpc>
                <a:spcPct val="200000"/>
              </a:lnSpc>
              <a:spcAft>
                <a:spcPts val="0"/>
              </a:spcAft>
            </a:pPr>
            <a:r>
              <a:rPr lang="en-US" sz="3200" dirty="0">
                <a:latin typeface="Times New Roman"/>
                <a:ea typeface="Times New Roman"/>
                <a:cs typeface="Times New Roman"/>
              </a:rPr>
              <a:t>Not perhaps surprisingly, analysts will restrict themselves to specializing in a single industry sector, for which they seek to build their accumulated experience. When everyone is playing the game of picking winners, an analyst’s reputation relies on being able to assimilate all relevant information, while being astute enough as to be able to sense which pieces of the information package – ranging from the perceived direction of the overall economy, with such considerations as changes in interest rates and energy costs, and impacts on and implications of changes in currency exchange rates – are likely to dominate the future direction for the firm’s valuation.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233813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solidFill>
                  <a:srgbClr val="DBF5F9">
                    <a:satMod val="200000"/>
                  </a:srgbClr>
                </a:solidFill>
                <a:latin typeface="Times New Roman"/>
                <a:ea typeface="Times New Roman"/>
              </a:rPr>
              <a:t>Share price determination in </a:t>
            </a:r>
            <a:r>
              <a:rPr lang="en-US" sz="2800" b="1" i="1" dirty="0" smtClean="0">
                <a:solidFill>
                  <a:srgbClr val="DBF5F9">
                    <a:satMod val="200000"/>
                  </a:srgbClr>
                </a:solidFill>
                <a:latin typeface="Times New Roman"/>
                <a:ea typeface="Times New Roman"/>
              </a:rPr>
              <a:t>practice (</a:t>
            </a:r>
            <a:r>
              <a:rPr lang="en-US" sz="2800" b="1" i="1" dirty="0" err="1" smtClean="0">
                <a:solidFill>
                  <a:srgbClr val="DBF5F9">
                    <a:satMod val="200000"/>
                  </a:srgbClr>
                </a:solidFill>
                <a:latin typeface="Times New Roman"/>
                <a:ea typeface="Times New Roman"/>
              </a:rPr>
              <a:t>cont</a:t>
            </a:r>
            <a:r>
              <a:rPr lang="en-US" sz="2800" b="1" i="1" dirty="0" smtClean="0">
                <a:solidFill>
                  <a:srgbClr val="DBF5F9">
                    <a:satMod val="200000"/>
                  </a:srgbClr>
                </a:solidFill>
                <a:latin typeface="Times New Roman"/>
                <a:ea typeface="Times New Roman"/>
              </a:rPr>
              <a:t>)</a:t>
            </a:r>
            <a:endParaRPr lang="en-AU" dirty="0"/>
          </a:p>
        </p:txBody>
      </p:sp>
      <p:sp>
        <p:nvSpPr>
          <p:cNvPr id="3" name="Content Placeholder 2"/>
          <p:cNvSpPr>
            <a:spLocks noGrp="1"/>
          </p:cNvSpPr>
          <p:nvPr>
            <p:ph idx="1"/>
          </p:nvPr>
        </p:nvSpPr>
        <p:spPr/>
        <p:txBody>
          <a:bodyPr>
            <a:normAutofit fontScale="70000" lnSpcReduction="20000"/>
          </a:bodyPr>
          <a:lstStyle/>
          <a:p>
            <a:pPr algn="just">
              <a:lnSpc>
                <a:spcPct val="200000"/>
              </a:lnSpc>
              <a:spcAft>
                <a:spcPts val="0"/>
              </a:spcAft>
            </a:pPr>
            <a:r>
              <a:rPr lang="en-US" sz="3200" dirty="0">
                <a:latin typeface="Times New Roman"/>
                <a:ea typeface="Times New Roman"/>
                <a:cs typeface="Times New Roman"/>
              </a:rPr>
              <a:t>In addition, the analyst is aware that markets – as well as being subject to the “fundamentals” of earnings numbers – are also subject to the psychology of the markets – as bouts of optimism (bull markets) and pessimism (bear markets) come to dominate market “sentiment”. </a:t>
            </a:r>
            <a:endParaRPr lang="en-US" sz="3200" dirty="0" smtClean="0">
              <a:latin typeface="Times New Roman"/>
              <a:ea typeface="Times New Roman"/>
              <a:cs typeface="Times New Roman"/>
            </a:endParaRPr>
          </a:p>
          <a:p>
            <a:pPr algn="just">
              <a:lnSpc>
                <a:spcPct val="200000"/>
              </a:lnSpc>
              <a:spcAft>
                <a:spcPts val="0"/>
              </a:spcAft>
            </a:pPr>
            <a:r>
              <a:rPr lang="en-US" sz="3200" dirty="0" smtClean="0">
                <a:latin typeface="Times New Roman"/>
                <a:ea typeface="Times New Roman"/>
                <a:cs typeface="Times New Roman"/>
              </a:rPr>
              <a:t>We </a:t>
            </a:r>
            <a:r>
              <a:rPr lang="en-US" sz="3200" dirty="0">
                <a:latin typeface="Times New Roman"/>
                <a:ea typeface="Times New Roman"/>
                <a:cs typeface="Times New Roman"/>
              </a:rPr>
              <a:t>therefore close with a reflection on the psychology of the market. </a:t>
            </a:r>
            <a:endParaRPr lang="en-AU" sz="2800" dirty="0">
              <a:effectLst/>
              <a:latin typeface="Calibri"/>
              <a:ea typeface="Calibri"/>
              <a:cs typeface="Times New Roman"/>
            </a:endParaRPr>
          </a:p>
        </p:txBody>
      </p:sp>
    </p:spTree>
    <p:extLst>
      <p:ext uri="{BB962C8B-B14F-4D97-AF65-F5344CB8AC3E}">
        <p14:creationId xmlns:p14="http://schemas.microsoft.com/office/powerpoint/2010/main" val="92949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011936"/>
          </a:xfrm>
        </p:spPr>
        <p:txBody>
          <a:bodyPr/>
          <a:lstStyle/>
          <a:p>
            <a:r>
              <a:rPr lang="en-US" sz="2800" b="1" i="1" dirty="0">
                <a:solidFill>
                  <a:srgbClr val="DBF5F9">
                    <a:satMod val="200000"/>
                  </a:srgbClr>
                </a:solidFill>
                <a:latin typeface="Times New Roman"/>
                <a:ea typeface="Times New Roman"/>
              </a:rPr>
              <a:t>Share price determination in </a:t>
            </a:r>
            <a:r>
              <a:rPr lang="en-US" sz="2800" b="1" i="1" dirty="0" smtClean="0">
                <a:solidFill>
                  <a:srgbClr val="DBF5F9">
                    <a:satMod val="200000"/>
                  </a:srgbClr>
                </a:solidFill>
                <a:latin typeface="Times New Roman"/>
                <a:ea typeface="Times New Roman"/>
              </a:rPr>
              <a:t>practice </a:t>
            </a:r>
            <a:br>
              <a:rPr lang="en-US" sz="2800" b="1" i="1" dirty="0" smtClean="0">
                <a:solidFill>
                  <a:srgbClr val="DBF5F9">
                    <a:satMod val="200000"/>
                  </a:srgbClr>
                </a:solidFill>
                <a:latin typeface="Times New Roman"/>
                <a:ea typeface="Times New Roman"/>
              </a:rPr>
            </a:br>
            <a:r>
              <a:rPr lang="en-US" sz="2800" b="1" i="1" dirty="0" smtClean="0">
                <a:solidFill>
                  <a:srgbClr val="DBF5F9">
                    <a:satMod val="200000"/>
                  </a:srgbClr>
                </a:solidFill>
                <a:latin typeface="Times New Roman"/>
                <a:ea typeface="Times New Roman"/>
              </a:rPr>
              <a:t>(psychology of markets)</a:t>
            </a:r>
            <a:endParaRPr lang="en-AU" dirty="0"/>
          </a:p>
        </p:txBody>
      </p:sp>
      <p:sp>
        <p:nvSpPr>
          <p:cNvPr id="3" name="Content Placeholder 2"/>
          <p:cNvSpPr>
            <a:spLocks noGrp="1"/>
          </p:cNvSpPr>
          <p:nvPr>
            <p:ph idx="1"/>
          </p:nvPr>
        </p:nvSpPr>
        <p:spPr>
          <a:xfrm>
            <a:off x="914400" y="1600200"/>
            <a:ext cx="7772400" cy="4755360"/>
          </a:xfrm>
        </p:spPr>
        <p:txBody>
          <a:bodyPr>
            <a:normAutofit fontScale="85000" lnSpcReduction="20000"/>
          </a:bodyPr>
          <a:lstStyle/>
          <a:p>
            <a:r>
              <a:rPr lang="en-US" sz="3200" dirty="0">
                <a:latin typeface="Times New Roman"/>
                <a:ea typeface="Times New Roman"/>
              </a:rPr>
              <a:t>Writing in the 1930’s, the economist John Maynard Keynes argued that </a:t>
            </a:r>
            <a:r>
              <a:rPr lang="en-US" sz="3200" dirty="0" smtClean="0">
                <a:latin typeface="Times New Roman"/>
                <a:ea typeface="Times New Roman"/>
              </a:rPr>
              <a:t>there </a:t>
            </a:r>
            <a:r>
              <a:rPr lang="en-US" sz="3200" dirty="0">
                <a:latin typeface="Times New Roman"/>
                <a:ea typeface="Times New Roman"/>
              </a:rPr>
              <a:t>are actually no strong roots of conviction to hold any valuation steady, so that valuations are liable to change violently as the result of a sudden fluctuation of opinion. </a:t>
            </a:r>
            <a:endParaRPr lang="en-US" sz="3200" dirty="0" smtClean="0">
              <a:latin typeface="Times New Roman"/>
              <a:ea typeface="Times New Roman"/>
            </a:endParaRPr>
          </a:p>
          <a:p>
            <a:r>
              <a:rPr lang="en-US" sz="3200" dirty="0" smtClean="0">
                <a:latin typeface="Times New Roman"/>
                <a:ea typeface="Times New Roman"/>
              </a:rPr>
              <a:t>For </a:t>
            </a:r>
            <a:r>
              <a:rPr lang="en-US" sz="3200" dirty="0">
                <a:latin typeface="Times New Roman"/>
                <a:ea typeface="Times New Roman"/>
              </a:rPr>
              <a:t>this reason, as well as looking at the “fundamentals” of company valuation, the astute investor will have regard for the “psychology” of the market, and will attempt to anticipate the behavior of “the crowd”. </a:t>
            </a:r>
            <a:endParaRPr lang="en-US" sz="3200" dirty="0" smtClean="0">
              <a:latin typeface="Times New Roman"/>
              <a:ea typeface="Times New Roman"/>
            </a:endParaRPr>
          </a:p>
          <a:p>
            <a:r>
              <a:rPr lang="en-US" sz="3200" dirty="0" smtClean="0">
                <a:latin typeface="Times New Roman"/>
                <a:ea typeface="Times New Roman"/>
              </a:rPr>
              <a:t>Similarly</a:t>
            </a:r>
            <a:r>
              <a:rPr lang="en-US" sz="3200" dirty="0">
                <a:latin typeface="Times New Roman"/>
                <a:ea typeface="Times New Roman"/>
              </a:rPr>
              <a:t>, the American economist John Galbraith wrote in 1953, “Far more important than rate of interest and the supply of credit is the </a:t>
            </a:r>
            <a:r>
              <a:rPr lang="en-US" sz="3200" i="1" dirty="0">
                <a:latin typeface="Times New Roman"/>
                <a:ea typeface="Times New Roman"/>
              </a:rPr>
              <a:t>mood</a:t>
            </a:r>
            <a:r>
              <a:rPr lang="en-US" sz="3200" dirty="0">
                <a:latin typeface="Times New Roman"/>
                <a:ea typeface="Times New Roman"/>
              </a:rPr>
              <a:t>.” </a:t>
            </a:r>
            <a:endParaRPr lang="en-AU" dirty="0"/>
          </a:p>
        </p:txBody>
      </p:sp>
    </p:spTree>
    <p:extLst>
      <p:ext uri="{BB962C8B-B14F-4D97-AF65-F5344CB8AC3E}">
        <p14:creationId xmlns:p14="http://schemas.microsoft.com/office/powerpoint/2010/main" val="219863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sz="2800" b="1" i="1" dirty="0">
                <a:solidFill>
                  <a:srgbClr val="DBF5F9">
                    <a:satMod val="200000"/>
                  </a:srgbClr>
                </a:solidFill>
                <a:latin typeface="Times New Roman"/>
                <a:ea typeface="Times New Roman"/>
              </a:rPr>
              <a:t>Share price determination in practice </a:t>
            </a:r>
            <a:br>
              <a:rPr lang="en-US" sz="2800" b="1" i="1" dirty="0">
                <a:solidFill>
                  <a:srgbClr val="DBF5F9">
                    <a:satMod val="200000"/>
                  </a:srgbClr>
                </a:solidFill>
                <a:latin typeface="Times New Roman"/>
                <a:ea typeface="Times New Roman"/>
              </a:rPr>
            </a:br>
            <a:r>
              <a:rPr lang="en-US" sz="2800" b="1" i="1" dirty="0">
                <a:solidFill>
                  <a:srgbClr val="DBF5F9">
                    <a:satMod val="200000"/>
                  </a:srgbClr>
                </a:solidFill>
                <a:latin typeface="Times New Roman"/>
                <a:ea typeface="Times New Roman"/>
              </a:rPr>
              <a:t>(psychology of markets</a:t>
            </a:r>
            <a:r>
              <a:rPr lang="en-US" sz="2800" b="1" i="1" dirty="0" smtClean="0">
                <a:solidFill>
                  <a:srgbClr val="DBF5F9">
                    <a:satMod val="200000"/>
                  </a:srgbClr>
                </a:solidFill>
                <a:latin typeface="Times New Roman"/>
                <a:ea typeface="Times New Roman"/>
              </a:rPr>
              <a:t>) (</a:t>
            </a:r>
            <a:r>
              <a:rPr lang="en-US" sz="2800" b="1" i="1" dirty="0" err="1" smtClean="0">
                <a:solidFill>
                  <a:srgbClr val="DBF5F9">
                    <a:satMod val="200000"/>
                  </a:srgbClr>
                </a:solidFill>
                <a:latin typeface="Times New Roman"/>
                <a:ea typeface="Times New Roman"/>
              </a:rPr>
              <a:t>cont</a:t>
            </a:r>
            <a:r>
              <a:rPr lang="en-US" sz="2800" b="1" i="1" dirty="0" smtClean="0">
                <a:solidFill>
                  <a:srgbClr val="DBF5F9">
                    <a:satMod val="200000"/>
                  </a:srgbClr>
                </a:solidFill>
                <a:latin typeface="Times New Roman"/>
                <a:ea typeface="Times New Roman"/>
              </a:rPr>
              <a:t>)</a:t>
            </a:r>
            <a:endParaRPr lang="en-AU" dirty="0"/>
          </a:p>
        </p:txBody>
      </p:sp>
      <p:sp>
        <p:nvSpPr>
          <p:cNvPr id="3" name="Content Placeholder 2"/>
          <p:cNvSpPr>
            <a:spLocks noGrp="1"/>
          </p:cNvSpPr>
          <p:nvPr>
            <p:ph idx="1"/>
          </p:nvPr>
        </p:nvSpPr>
        <p:spPr>
          <a:xfrm>
            <a:off x="914400" y="1219200"/>
            <a:ext cx="7772400" cy="5136360"/>
          </a:xfrm>
        </p:spPr>
        <p:txBody>
          <a:bodyPr>
            <a:noAutofit/>
          </a:bodyPr>
          <a:lstStyle/>
          <a:p>
            <a:pPr indent="457200" algn="just">
              <a:lnSpc>
                <a:spcPct val="200000"/>
              </a:lnSpc>
              <a:spcAft>
                <a:spcPts val="0"/>
              </a:spcAft>
            </a:pPr>
            <a:r>
              <a:rPr lang="en-US" sz="1600" dirty="0">
                <a:latin typeface="Times New Roman"/>
                <a:ea typeface="Times New Roman"/>
                <a:cs typeface="Times New Roman"/>
              </a:rPr>
              <a:t>If history repeats itself, then we might expect that as </a:t>
            </a:r>
            <a:r>
              <a:rPr lang="en-US" sz="1600" i="1" dirty="0">
                <a:latin typeface="Times New Roman"/>
                <a:ea typeface="Times New Roman"/>
                <a:cs typeface="Times New Roman"/>
              </a:rPr>
              <a:t>P/E</a:t>
            </a:r>
            <a:r>
              <a:rPr lang="en-US" sz="1600" dirty="0">
                <a:latin typeface="Times New Roman"/>
                <a:ea typeface="Times New Roman"/>
                <a:cs typeface="Times New Roman"/>
              </a:rPr>
              <a:t> ratios look to rise above the 20 mark, reasons will again be given for and against why the economic situation should be “different this time around”. </a:t>
            </a:r>
            <a:endParaRPr lang="en-US" sz="1600" dirty="0" smtClean="0">
              <a:latin typeface="Times New Roman"/>
              <a:ea typeface="Times New Roman"/>
              <a:cs typeface="Times New Roman"/>
            </a:endParaRPr>
          </a:p>
          <a:p>
            <a:pPr indent="457200" algn="just">
              <a:lnSpc>
                <a:spcPct val="200000"/>
              </a:lnSpc>
              <a:spcAft>
                <a:spcPts val="0"/>
              </a:spcAft>
            </a:pPr>
            <a:r>
              <a:rPr lang="en-US" sz="1600" dirty="0" smtClean="0">
                <a:latin typeface="Times New Roman"/>
                <a:ea typeface="Times New Roman"/>
                <a:cs typeface="Times New Roman"/>
              </a:rPr>
              <a:t>But </a:t>
            </a:r>
            <a:r>
              <a:rPr lang="en-US" sz="1600" dirty="0">
                <a:latin typeface="Times New Roman"/>
                <a:ea typeface="Times New Roman"/>
                <a:cs typeface="Times New Roman"/>
              </a:rPr>
              <a:t>the tension will have been raised, and the momentum of speculation will be jolted and then reversed as each subsequent economic uncertainty is made into a crisis for investors. </a:t>
            </a:r>
            <a:endParaRPr lang="en-US" sz="1600" dirty="0" smtClean="0">
              <a:latin typeface="Times New Roman"/>
              <a:ea typeface="Times New Roman"/>
              <a:cs typeface="Times New Roman"/>
            </a:endParaRPr>
          </a:p>
          <a:p>
            <a:pPr indent="457200" algn="just">
              <a:lnSpc>
                <a:spcPct val="200000"/>
              </a:lnSpc>
              <a:spcAft>
                <a:spcPts val="0"/>
              </a:spcAft>
            </a:pPr>
            <a:r>
              <a:rPr lang="en-US" sz="1600" dirty="0" smtClean="0">
                <a:latin typeface="Times New Roman"/>
                <a:ea typeface="Times New Roman"/>
                <a:cs typeface="Times New Roman"/>
              </a:rPr>
              <a:t>It </a:t>
            </a:r>
            <a:r>
              <a:rPr lang="en-US" sz="1600" dirty="0">
                <a:latin typeface="Times New Roman"/>
                <a:ea typeface="Times New Roman"/>
                <a:cs typeface="Times New Roman"/>
              </a:rPr>
              <a:t>is in this rather crude manner that “fundamentals” will continue to impose themselves on speculative runs. </a:t>
            </a:r>
            <a:endParaRPr lang="en-US" sz="1600" dirty="0" smtClean="0">
              <a:latin typeface="Times New Roman"/>
              <a:ea typeface="Times New Roman"/>
              <a:cs typeface="Times New Roman"/>
            </a:endParaRPr>
          </a:p>
          <a:p>
            <a:pPr indent="457200" algn="just">
              <a:lnSpc>
                <a:spcPct val="200000"/>
              </a:lnSpc>
              <a:spcAft>
                <a:spcPts val="0"/>
              </a:spcAft>
            </a:pPr>
            <a:r>
              <a:rPr lang="en-US" sz="1600" dirty="0" smtClean="0">
                <a:latin typeface="Times New Roman"/>
                <a:ea typeface="Times New Roman"/>
                <a:cs typeface="Times New Roman"/>
              </a:rPr>
              <a:t>As </a:t>
            </a:r>
            <a:r>
              <a:rPr lang="en-AU" sz="1600" dirty="0">
                <a:latin typeface="Times New Roman"/>
                <a:ea typeface="Times New Roman"/>
                <a:cs typeface="Times New Roman"/>
              </a:rPr>
              <a:t>Benjamin Graham wrote in 1934: “In the short run, the market is a voting machine, but in the long run it is a weighing machine”.</a:t>
            </a:r>
            <a:endParaRPr lang="en-AU" sz="1600" dirty="0">
              <a:effectLst/>
              <a:latin typeface="Calibri"/>
              <a:ea typeface="Calibri"/>
              <a:cs typeface="Times New Roman"/>
            </a:endParaRPr>
          </a:p>
        </p:txBody>
      </p:sp>
    </p:spTree>
    <p:extLst>
      <p:ext uri="{BB962C8B-B14F-4D97-AF65-F5344CB8AC3E}">
        <p14:creationId xmlns:p14="http://schemas.microsoft.com/office/powerpoint/2010/main" val="157147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path" presetSubtype="0" accel="50000" decel="50000" fill="hold" nodeType="clickEffect">
                                  <p:stCondLst>
                                    <p:cond delay="0"/>
                                  </p:stCondLst>
                                  <p:childTnLst>
                                    <p:animMotion origin="layout" path="M 0 0 L 0.125 0 C 0.181 0 0.25 0.069 0.25 0.125 L 0.25 0.25 E" pathEditMode="relative" ptsTypes="">
                                      <p:cBhvr>
                                        <p:cTn id="32" dur="2000" fill="hold"/>
                                        <p:tgtEl>
                                          <p:spTgt spid="3">
                                            <p:txEl>
                                              <p:pRg st="3" end="3"/>
                                            </p:txEl>
                                          </p:spTgt>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6" dur="2000" fill="hold"/>
                                        <p:tgtEl>
                                          <p:spTgt spid="3">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78536"/>
          </a:xfrm>
        </p:spPr>
        <p:txBody>
          <a:bodyPr/>
          <a:lstStyle/>
          <a:p>
            <a:r>
              <a:rPr lang="en-AU" i="1" dirty="0" smtClean="0"/>
              <a:t>Review</a:t>
            </a:r>
            <a:endParaRPr lang="en-AU" i="1" dirty="0"/>
          </a:p>
        </p:txBody>
      </p:sp>
      <p:sp>
        <p:nvSpPr>
          <p:cNvPr id="3" name="Content Placeholder 2"/>
          <p:cNvSpPr>
            <a:spLocks noGrp="1"/>
          </p:cNvSpPr>
          <p:nvPr>
            <p:ph idx="1"/>
          </p:nvPr>
        </p:nvSpPr>
        <p:spPr>
          <a:xfrm>
            <a:off x="914400" y="1219200"/>
            <a:ext cx="7772400" cy="5136360"/>
          </a:xfrm>
        </p:spPr>
        <p:txBody>
          <a:bodyPr>
            <a:normAutofit/>
          </a:bodyPr>
          <a:lstStyle/>
          <a:p>
            <a:r>
              <a:rPr lang="en-AU" dirty="0" smtClean="0">
                <a:latin typeface="Times New Roman" pitchFamily="18" charset="0"/>
                <a:cs typeface="Times New Roman" pitchFamily="18" charset="0"/>
              </a:rPr>
              <a:t>We have introduced the discounting of “expected” dividends as a model of share price valuation, which is simplified in the case of dividends with a fixed growth rate.</a:t>
            </a: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In terms of the model, a valuation of the firm can be related to investors’ required rate of return combined with the firm’s growth rate. </a:t>
            </a:r>
          </a:p>
        </p:txBody>
      </p:sp>
    </p:spTree>
    <p:extLst>
      <p:ext uri="{BB962C8B-B14F-4D97-AF65-F5344CB8AC3E}">
        <p14:creationId xmlns:p14="http://schemas.microsoft.com/office/powerpoint/2010/main" val="125889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r>
              <a:rPr lang="en-AU" i="1" dirty="0" smtClean="0"/>
              <a:t>Review (</a:t>
            </a:r>
            <a:r>
              <a:rPr lang="en-AU" i="1" dirty="0" err="1" smtClean="0"/>
              <a:t>cont</a:t>
            </a:r>
            <a:r>
              <a:rPr lang="en-AU" i="1" dirty="0" smtClean="0"/>
              <a:t>)</a:t>
            </a:r>
            <a:endParaRPr lang="en-AU" i="1" dirty="0"/>
          </a:p>
        </p:txBody>
      </p:sp>
      <p:sp>
        <p:nvSpPr>
          <p:cNvPr id="3" name="Content Placeholder 2"/>
          <p:cNvSpPr>
            <a:spLocks noGrp="1"/>
          </p:cNvSpPr>
          <p:nvPr>
            <p:ph idx="1"/>
          </p:nvPr>
        </p:nvSpPr>
        <p:spPr>
          <a:xfrm>
            <a:off x="914400" y="1295400"/>
            <a:ext cx="7772400" cy="5060160"/>
          </a:xfrm>
        </p:spPr>
        <p:txBody>
          <a:bodyPr>
            <a:normAutofit fontScale="70000" lnSpcReduction="20000"/>
          </a:bodyPr>
          <a:lstStyle/>
          <a:p>
            <a:pPr algn="just">
              <a:lnSpc>
                <a:spcPct val="200000"/>
              </a:lnSpc>
              <a:spcAft>
                <a:spcPts val="0"/>
              </a:spcAft>
            </a:pPr>
            <a:r>
              <a:rPr lang="en-AU" sz="3200" dirty="0" smtClean="0">
                <a:latin typeface="Times New Roman"/>
                <a:ea typeface="Times New Roman"/>
                <a:cs typeface="Times New Roman"/>
              </a:rPr>
              <a:t>A difficulty with the model is </a:t>
            </a:r>
            <a:r>
              <a:rPr lang="en-AU" sz="3200" dirty="0">
                <a:latin typeface="Times New Roman"/>
                <a:ea typeface="Times New Roman"/>
                <a:cs typeface="Times New Roman"/>
              </a:rPr>
              <a:t>that </a:t>
            </a:r>
            <a:r>
              <a:rPr lang="en-AU" sz="3200" dirty="0" smtClean="0">
                <a:latin typeface="Times New Roman"/>
                <a:ea typeface="Times New Roman"/>
                <a:cs typeface="Times New Roman"/>
              </a:rPr>
              <a:t>it requires an </a:t>
            </a:r>
            <a:r>
              <a:rPr lang="en-AU" sz="3200" dirty="0">
                <a:latin typeface="Times New Roman"/>
                <a:ea typeface="Times New Roman"/>
                <a:cs typeface="Times New Roman"/>
              </a:rPr>
              <a:t>assessment of the future economy and a whole range of considerations </a:t>
            </a:r>
            <a:r>
              <a:rPr lang="en-AU" sz="3200" dirty="0" smtClean="0">
                <a:latin typeface="Times New Roman"/>
                <a:ea typeface="Times New Roman"/>
                <a:cs typeface="Times New Roman"/>
              </a:rPr>
              <a:t>as </a:t>
            </a:r>
            <a:r>
              <a:rPr lang="en-AU" sz="3200" smtClean="0">
                <a:latin typeface="Times New Roman"/>
                <a:ea typeface="Times New Roman"/>
                <a:cs typeface="Times New Roman"/>
              </a:rPr>
              <a:t>they are </a:t>
            </a:r>
            <a:r>
              <a:rPr lang="en-AU" sz="3200" dirty="0">
                <a:latin typeface="Times New Roman"/>
                <a:ea typeface="Times New Roman"/>
                <a:cs typeface="Times New Roman"/>
              </a:rPr>
              <a:t>likely to impact on the prospects of a particular sector and the profitability of a particular company within the sector. </a:t>
            </a:r>
            <a:endParaRPr lang="en-AU" sz="3200" dirty="0" smtClean="0">
              <a:latin typeface="Times New Roman"/>
              <a:ea typeface="Times New Roman"/>
              <a:cs typeface="Times New Roman"/>
            </a:endParaRPr>
          </a:p>
          <a:p>
            <a:pPr algn="just">
              <a:lnSpc>
                <a:spcPct val="200000"/>
              </a:lnSpc>
              <a:spcAft>
                <a:spcPts val="0"/>
              </a:spcAft>
            </a:pPr>
            <a:r>
              <a:rPr lang="en-AU" sz="3200" dirty="0" smtClean="0">
                <a:latin typeface="Times New Roman"/>
                <a:ea typeface="Times New Roman"/>
                <a:cs typeface="Times New Roman"/>
              </a:rPr>
              <a:t>In </a:t>
            </a:r>
            <a:r>
              <a:rPr lang="en-AU" sz="3200" dirty="0">
                <a:latin typeface="Times New Roman"/>
                <a:ea typeface="Times New Roman"/>
                <a:cs typeface="Times New Roman"/>
              </a:rPr>
              <a:t>addition, the markets are prone to severe runs of “bull” and “bear” market mentality when prices – whether upward or downward – can become self-sustaining. </a:t>
            </a:r>
            <a:endParaRPr lang="en-AU" sz="2800" dirty="0">
              <a:latin typeface="Calibri"/>
              <a:ea typeface="Calibri"/>
              <a:cs typeface="Times New Roman"/>
            </a:endParaRPr>
          </a:p>
          <a:p>
            <a:r>
              <a:rPr lang="en-AU" sz="3200" dirty="0">
                <a:latin typeface="Times New Roman"/>
                <a:ea typeface="Times New Roman"/>
              </a:rPr>
              <a:t>	</a:t>
            </a:r>
            <a:endParaRPr lang="en-AU" dirty="0"/>
          </a:p>
        </p:txBody>
      </p:sp>
    </p:spTree>
    <p:extLst>
      <p:ext uri="{BB962C8B-B14F-4D97-AF65-F5344CB8AC3E}">
        <p14:creationId xmlns:p14="http://schemas.microsoft.com/office/powerpoint/2010/main" val="6294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Review (</a:t>
            </a:r>
            <a:r>
              <a:rPr lang="en-AU" i="1" dirty="0" err="1" smtClean="0"/>
              <a:t>cont</a:t>
            </a:r>
            <a:r>
              <a:rPr lang="en-AU" i="1" dirty="0" smtClean="0"/>
              <a:t>)</a:t>
            </a:r>
            <a:endParaRPr lang="en-AU" i="1" dirty="0"/>
          </a:p>
        </p:txBody>
      </p:sp>
      <p:sp>
        <p:nvSpPr>
          <p:cNvPr id="3" name="Content Placeholder 2"/>
          <p:cNvSpPr>
            <a:spLocks noGrp="1"/>
          </p:cNvSpPr>
          <p:nvPr>
            <p:ph idx="1"/>
          </p:nvPr>
        </p:nvSpPr>
        <p:spPr/>
        <p:txBody>
          <a:bodyPr>
            <a:noAutofit/>
          </a:bodyPr>
          <a:lstStyle/>
          <a:p>
            <a:pPr>
              <a:lnSpc>
                <a:spcPct val="200000"/>
              </a:lnSpc>
            </a:pPr>
            <a:r>
              <a:rPr lang="en-AU" sz="2400" dirty="0">
                <a:solidFill>
                  <a:prstClr val="white"/>
                </a:solidFill>
                <a:latin typeface="Times New Roman"/>
                <a:ea typeface="Times New Roman"/>
              </a:rPr>
              <a:t>Our analysis has, nevertheless, provided a framework within which the observed market price of a share as a </a:t>
            </a:r>
            <a:r>
              <a:rPr lang="en-AU" sz="2400" i="1" dirty="0">
                <a:solidFill>
                  <a:prstClr val="white"/>
                </a:solidFill>
                <a:latin typeface="Times New Roman"/>
                <a:ea typeface="Times New Roman"/>
              </a:rPr>
              <a:t>P/E</a:t>
            </a:r>
            <a:r>
              <a:rPr lang="en-AU" sz="2400" dirty="0">
                <a:solidFill>
                  <a:prstClr val="white"/>
                </a:solidFill>
                <a:latin typeface="Times New Roman"/>
                <a:ea typeface="Times New Roman"/>
              </a:rPr>
              <a:t> ratio can be related to an implied growth in the firm’s earnings and capacity for future dividends in conjunction with a notion of shareholders’ expectation of return in the company.</a:t>
            </a:r>
            <a:r>
              <a:rPr lang="en-US" sz="2400" b="1" dirty="0">
                <a:solidFill>
                  <a:prstClr val="white"/>
                </a:solidFill>
                <a:latin typeface="Times New Roman"/>
                <a:ea typeface="Times New Roman"/>
              </a:rPr>
              <a:t/>
            </a:r>
            <a:br>
              <a:rPr lang="en-US" sz="2400" b="1" dirty="0">
                <a:solidFill>
                  <a:prstClr val="white"/>
                </a:solidFill>
                <a:latin typeface="Times New Roman"/>
                <a:ea typeface="Times New Roman"/>
              </a:rPr>
            </a:br>
            <a:endParaRPr lang="en-AU" sz="2400" dirty="0"/>
          </a:p>
        </p:txBody>
      </p:sp>
    </p:spTree>
    <p:extLst>
      <p:ext uri="{BB962C8B-B14F-4D97-AF65-F5344CB8AC3E}">
        <p14:creationId xmlns:p14="http://schemas.microsoft.com/office/powerpoint/2010/main" val="367926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7102252"/>
          </a:xfrm>
        </p:spPr>
      </p:pic>
    </p:spTree>
    <p:extLst>
      <p:ext uri="{BB962C8B-B14F-4D97-AF65-F5344CB8AC3E}">
        <p14:creationId xmlns:p14="http://schemas.microsoft.com/office/powerpoint/2010/main" val="25776135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09600"/>
          </a:xfrm>
        </p:spPr>
        <p:txBody>
          <a:bodyPr/>
          <a:lstStyle/>
          <a:p>
            <a:r>
              <a:rPr lang="en-AU" sz="3200" dirty="0" smtClean="0"/>
              <a:t>A </a:t>
            </a:r>
            <a:r>
              <a:rPr lang="en-AU" sz="3200" i="1" dirty="0" smtClean="0"/>
              <a:t>Rights</a:t>
            </a:r>
            <a:r>
              <a:rPr lang="en-AU" sz="3200" dirty="0" smtClean="0"/>
              <a:t> Issue</a:t>
            </a:r>
            <a:endParaRPr lang="en-AU" sz="3200" dirty="0"/>
          </a:p>
        </p:txBody>
      </p:sp>
      <p:sp>
        <p:nvSpPr>
          <p:cNvPr id="3" name="Content Placeholder 2"/>
          <p:cNvSpPr>
            <a:spLocks noGrp="1"/>
          </p:cNvSpPr>
          <p:nvPr>
            <p:ph idx="1"/>
          </p:nvPr>
        </p:nvSpPr>
        <p:spPr>
          <a:xfrm>
            <a:off x="914400" y="990600"/>
            <a:ext cx="7772400" cy="5638800"/>
          </a:xfrm>
        </p:spPr>
        <p:txBody>
          <a:bodyPr>
            <a:normAutofit fontScale="55000" lnSpcReduction="20000"/>
          </a:bodyPr>
          <a:lstStyle/>
          <a:p>
            <a:r>
              <a:rPr lang="en-US" sz="3200" dirty="0">
                <a:latin typeface="Times New Roman"/>
                <a:ea typeface="Calibri"/>
              </a:rPr>
              <a:t>It follows that, all else equal, the wealth of current shareholders is </a:t>
            </a:r>
            <a:r>
              <a:rPr lang="en-US" sz="3200" i="1" dirty="0">
                <a:latin typeface="Times New Roman"/>
                <a:ea typeface="Calibri"/>
              </a:rPr>
              <a:t>diluted</a:t>
            </a:r>
            <a:r>
              <a:rPr lang="en-US" sz="3200" dirty="0">
                <a:latin typeface="Times New Roman"/>
                <a:ea typeface="Calibri"/>
              </a:rPr>
              <a:t> when share ownership in their company is made available to new shareholders “on the cheap”. </a:t>
            </a:r>
            <a:endParaRPr lang="en-US" sz="3200" dirty="0" smtClean="0">
              <a:latin typeface="Times New Roman"/>
              <a:ea typeface="Calibri"/>
            </a:endParaRPr>
          </a:p>
          <a:p>
            <a:r>
              <a:rPr lang="en-US" sz="3200" dirty="0" smtClean="0">
                <a:latin typeface="Times New Roman"/>
                <a:ea typeface="Calibri"/>
              </a:rPr>
              <a:t>To </a:t>
            </a:r>
            <a:r>
              <a:rPr lang="en-US" sz="3200" dirty="0">
                <a:latin typeface="Times New Roman"/>
                <a:ea typeface="Calibri"/>
              </a:rPr>
              <a:t>avoid such ownership dilution for current shareholders, the firm may choose to raise funds by a </a:t>
            </a:r>
            <a:r>
              <a:rPr lang="en-US" sz="3200" i="1" dirty="0">
                <a:latin typeface="Times New Roman"/>
                <a:ea typeface="Calibri"/>
              </a:rPr>
              <a:t>rights </a:t>
            </a:r>
            <a:r>
              <a:rPr lang="en-US" sz="3200" dirty="0">
                <a:latin typeface="Times New Roman"/>
                <a:ea typeface="Calibri"/>
              </a:rPr>
              <a:t>issue, whereby the share issue is restricted to the firm’s </a:t>
            </a:r>
            <a:r>
              <a:rPr lang="en-US" sz="3200" i="1" dirty="0">
                <a:latin typeface="Times New Roman"/>
                <a:ea typeface="Calibri"/>
              </a:rPr>
              <a:t>current</a:t>
            </a:r>
            <a:r>
              <a:rPr lang="en-US" sz="3200" dirty="0">
                <a:latin typeface="Times New Roman"/>
                <a:ea typeface="Calibri"/>
              </a:rPr>
              <a:t> shareholders. </a:t>
            </a:r>
            <a:endParaRPr lang="en-US" sz="3200" dirty="0" smtClean="0">
              <a:latin typeface="Times New Roman"/>
              <a:ea typeface="Calibri"/>
            </a:endParaRPr>
          </a:p>
          <a:p>
            <a:r>
              <a:rPr lang="en-US" sz="3200" dirty="0" smtClean="0">
                <a:latin typeface="Times New Roman"/>
                <a:ea typeface="Calibri"/>
              </a:rPr>
              <a:t>For </a:t>
            </a:r>
            <a:r>
              <a:rPr lang="en-US" sz="3200" dirty="0">
                <a:latin typeface="Times New Roman"/>
                <a:ea typeface="Calibri"/>
              </a:rPr>
              <a:t>example, a “1 for 3” rights issue implies that current shareholders are able to purchase 1 share for every 3 shares that they currently own. </a:t>
            </a:r>
            <a:endParaRPr lang="en-US" sz="3200" dirty="0" smtClean="0">
              <a:latin typeface="Times New Roman"/>
              <a:ea typeface="Calibri"/>
            </a:endParaRPr>
          </a:p>
          <a:p>
            <a:r>
              <a:rPr lang="en-US" sz="3200" dirty="0" smtClean="0">
                <a:latin typeface="Times New Roman"/>
                <a:ea typeface="Calibri"/>
              </a:rPr>
              <a:t>The </a:t>
            </a:r>
            <a:r>
              <a:rPr lang="en-US" sz="3200" dirty="0">
                <a:latin typeface="Times New Roman"/>
                <a:ea typeface="Calibri"/>
              </a:rPr>
              <a:t>price of the rights offering is then made to be sufficiently below the current market price as to be attractive to the firm’s current shareholders. </a:t>
            </a:r>
            <a:endParaRPr lang="en-US" sz="3200" dirty="0" smtClean="0">
              <a:latin typeface="Times New Roman"/>
              <a:ea typeface="Calibri"/>
            </a:endParaRPr>
          </a:p>
          <a:p>
            <a:r>
              <a:rPr lang="en-US" sz="3200" dirty="0" smtClean="0">
                <a:latin typeface="Times New Roman"/>
                <a:ea typeface="Calibri"/>
              </a:rPr>
              <a:t>When </a:t>
            </a:r>
            <a:r>
              <a:rPr lang="en-US" sz="3200" dirty="0">
                <a:latin typeface="Times New Roman"/>
                <a:ea typeface="Calibri"/>
              </a:rPr>
              <a:t>all shareholders partake of the issue to their full allowance (purchasing 1 additional share for every 3 they own, in this example), the shareholders are effectively maintaining their proportional wealth by making a proportional contribution of purchase of the new shares</a:t>
            </a:r>
            <a:r>
              <a:rPr lang="en-US" sz="3200" dirty="0" smtClean="0">
                <a:latin typeface="Times New Roman"/>
                <a:ea typeface="Calibri"/>
              </a:rPr>
              <a:t>.</a:t>
            </a:r>
          </a:p>
          <a:p>
            <a:r>
              <a:rPr lang="en-US" sz="3200" dirty="0" smtClean="0">
                <a:latin typeface="Times New Roman"/>
                <a:ea typeface="Calibri"/>
              </a:rPr>
              <a:t>If</a:t>
            </a:r>
            <a:r>
              <a:rPr lang="en-US" sz="3200" dirty="0">
                <a:latin typeface="Times New Roman"/>
                <a:ea typeface="Calibri"/>
              </a:rPr>
              <a:t>, however, a shareholder chooses </a:t>
            </a:r>
            <a:r>
              <a:rPr lang="en-US" sz="3200" i="1" dirty="0">
                <a:latin typeface="Times New Roman"/>
                <a:ea typeface="Calibri"/>
              </a:rPr>
              <a:t>not</a:t>
            </a:r>
            <a:r>
              <a:rPr lang="en-US" sz="3200" dirty="0">
                <a:latin typeface="Times New Roman"/>
                <a:ea typeface="Calibri"/>
              </a:rPr>
              <a:t> to avail of the issue, that shareholder is liable to suffer a dilution of wealth similar to the case of a </a:t>
            </a:r>
            <a:r>
              <a:rPr lang="en-US" sz="3200" dirty="0" smtClean="0">
                <a:latin typeface="Times New Roman"/>
                <a:ea typeface="Calibri"/>
              </a:rPr>
              <a:t>public/placement offering (when the share is made </a:t>
            </a:r>
            <a:r>
              <a:rPr lang="en-US" sz="3200" dirty="0">
                <a:latin typeface="Times New Roman"/>
                <a:ea typeface="Calibri"/>
              </a:rPr>
              <a:t>available below </a:t>
            </a:r>
            <a:r>
              <a:rPr lang="en-US" sz="3200" dirty="0" smtClean="0">
                <a:latin typeface="Times New Roman"/>
                <a:ea typeface="Calibri"/>
              </a:rPr>
              <a:t>its market </a:t>
            </a:r>
            <a:r>
              <a:rPr lang="en-US" sz="3200" dirty="0">
                <a:latin typeface="Times New Roman"/>
                <a:ea typeface="Calibri"/>
              </a:rPr>
              <a:t>price). </a:t>
            </a:r>
            <a:endParaRPr lang="en-US" sz="3200" dirty="0" smtClean="0">
              <a:latin typeface="Times New Roman"/>
              <a:ea typeface="Calibri"/>
            </a:endParaRPr>
          </a:p>
          <a:p>
            <a:r>
              <a:rPr lang="en-US" sz="3200" dirty="0" smtClean="0">
                <a:latin typeface="Times New Roman"/>
                <a:ea typeface="Calibri"/>
              </a:rPr>
              <a:t>Thus</a:t>
            </a:r>
            <a:r>
              <a:rPr lang="en-US" sz="3200" dirty="0">
                <a:latin typeface="Times New Roman"/>
                <a:ea typeface="Calibri"/>
              </a:rPr>
              <a:t>, unless the firm’s current shareholders are in a position to sell their “rights” at the market valuation, they may feel that they are being “coerced” into partaking of the </a:t>
            </a:r>
            <a:r>
              <a:rPr lang="en-US" sz="3200" dirty="0" smtClean="0">
                <a:latin typeface="Times New Roman"/>
                <a:ea typeface="Calibri"/>
              </a:rPr>
              <a:t>“rights” issue</a:t>
            </a:r>
            <a:r>
              <a:rPr lang="en-US" sz="3200" dirty="0">
                <a:latin typeface="Times New Roman"/>
                <a:ea typeface="Calibri"/>
              </a:rPr>
              <a:t>.</a:t>
            </a:r>
            <a:endParaRPr lang="en-AU" dirty="0"/>
          </a:p>
        </p:txBody>
      </p:sp>
    </p:spTree>
    <p:extLst>
      <p:ext uri="{BB962C8B-B14F-4D97-AF65-F5344CB8AC3E}">
        <p14:creationId xmlns:p14="http://schemas.microsoft.com/office/powerpoint/2010/main" val="361887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pc="0" dirty="0" smtClean="0">
                <a:solidFill>
                  <a:prstClr val="white"/>
                </a:solidFill>
                <a:latin typeface="Times New Roman"/>
                <a:ea typeface="Calibri"/>
                <a:cs typeface="Times New Roman"/>
              </a:rPr>
              <a:t>Dividend </a:t>
            </a:r>
            <a:r>
              <a:rPr lang="en-US" sz="3200" spc="0" dirty="0">
                <a:solidFill>
                  <a:prstClr val="white"/>
                </a:solidFill>
                <a:latin typeface="Times New Roman"/>
                <a:ea typeface="Calibri"/>
                <a:cs typeface="Times New Roman"/>
              </a:rPr>
              <a:t>retention </a:t>
            </a:r>
            <a:r>
              <a:rPr lang="en-US" sz="3200" spc="0" dirty="0" smtClean="0">
                <a:solidFill>
                  <a:prstClr val="white"/>
                </a:solidFill>
                <a:latin typeface="Times New Roman"/>
                <a:ea typeface="Calibri"/>
                <a:cs typeface="Times New Roman"/>
              </a:rPr>
              <a:t>plans</a:t>
            </a:r>
            <a:endParaRPr lang="en-AU" sz="3200" dirty="0"/>
          </a:p>
        </p:txBody>
      </p:sp>
      <p:sp>
        <p:nvSpPr>
          <p:cNvPr id="3" name="Content Placeholder 2"/>
          <p:cNvSpPr>
            <a:spLocks noGrp="1"/>
          </p:cNvSpPr>
          <p:nvPr>
            <p:ph idx="1"/>
          </p:nvPr>
        </p:nvSpPr>
        <p:spPr>
          <a:xfrm>
            <a:off x="914400" y="1524000"/>
            <a:ext cx="7772400" cy="4831560"/>
          </a:xfrm>
        </p:spPr>
        <p:txBody>
          <a:bodyPr>
            <a:normAutofit fontScale="47500" lnSpcReduction="20000"/>
          </a:bodyPr>
          <a:lstStyle/>
          <a:p>
            <a:pPr algn="just">
              <a:lnSpc>
                <a:spcPct val="200000"/>
              </a:lnSpc>
              <a:spcAft>
                <a:spcPts val="1000"/>
              </a:spcAft>
            </a:pPr>
            <a:r>
              <a:rPr lang="en-US" sz="3200" dirty="0">
                <a:latin typeface="Times New Roman"/>
                <a:ea typeface="Calibri"/>
                <a:cs typeface="Times New Roman"/>
              </a:rPr>
              <a:t>Another way in which the firm’s current shareholders can choose to assist the firm’s need for cash is by availing of a firm’s “dividend retention plan”, whereby </a:t>
            </a:r>
            <a:r>
              <a:rPr lang="en-US" sz="3200" dirty="0" smtClean="0">
                <a:latin typeface="Times New Roman"/>
                <a:ea typeface="Calibri"/>
                <a:cs typeface="Times New Roman"/>
              </a:rPr>
              <a:t>shareholders can choose </a:t>
            </a:r>
            <a:r>
              <a:rPr lang="en-US" sz="3200" dirty="0">
                <a:latin typeface="Times New Roman"/>
                <a:ea typeface="Calibri"/>
                <a:cs typeface="Times New Roman"/>
              </a:rPr>
              <a:t>to have their dividends reinvested back into the company. </a:t>
            </a:r>
            <a:endParaRPr lang="en-US" sz="3200" dirty="0" smtClean="0">
              <a:latin typeface="Times New Roman"/>
              <a:ea typeface="Calibri"/>
              <a:cs typeface="Times New Roman"/>
            </a:endParaRPr>
          </a:p>
          <a:p>
            <a:pPr algn="just">
              <a:lnSpc>
                <a:spcPct val="200000"/>
              </a:lnSpc>
              <a:spcAft>
                <a:spcPts val="1000"/>
              </a:spcAft>
            </a:pPr>
            <a:r>
              <a:rPr lang="en-US" sz="3200" dirty="0" smtClean="0">
                <a:latin typeface="Times New Roman"/>
                <a:ea typeface="Calibri"/>
                <a:cs typeface="Times New Roman"/>
              </a:rPr>
              <a:t>If</a:t>
            </a:r>
            <a:r>
              <a:rPr lang="en-US" sz="3200" dirty="0">
                <a:latin typeface="Times New Roman"/>
                <a:ea typeface="Calibri"/>
                <a:cs typeface="Times New Roman"/>
              </a:rPr>
              <a:t>, however, the firm’s financing needs are beyond the capacity of its current shareholders, the firm may need to resort to either a public or placement offering of its shares. </a:t>
            </a:r>
            <a:endParaRPr lang="en-US" sz="3200" dirty="0" smtClean="0">
              <a:latin typeface="Times New Roman"/>
              <a:ea typeface="Calibri"/>
              <a:cs typeface="Times New Roman"/>
            </a:endParaRPr>
          </a:p>
          <a:p>
            <a:pPr algn="just">
              <a:lnSpc>
                <a:spcPct val="200000"/>
              </a:lnSpc>
              <a:spcAft>
                <a:spcPts val="1000"/>
              </a:spcAft>
            </a:pPr>
            <a:r>
              <a:rPr lang="en-US" sz="3200" dirty="0" smtClean="0">
                <a:latin typeface="Times New Roman"/>
                <a:ea typeface="Calibri"/>
                <a:cs typeface="Times New Roman"/>
              </a:rPr>
              <a:t>In </a:t>
            </a:r>
            <a:r>
              <a:rPr lang="en-US" sz="3200" dirty="0">
                <a:latin typeface="Times New Roman"/>
                <a:ea typeface="Calibri"/>
                <a:cs typeface="Times New Roman"/>
              </a:rPr>
              <a:t>which case, the motivation for such an issue should </a:t>
            </a:r>
            <a:r>
              <a:rPr lang="en-US" sz="3200" dirty="0" smtClean="0">
                <a:latin typeface="Times New Roman"/>
                <a:ea typeface="Calibri"/>
                <a:cs typeface="Times New Roman"/>
              </a:rPr>
              <a:t>be </a:t>
            </a:r>
            <a:r>
              <a:rPr lang="en-US" sz="3200" dirty="0">
                <a:latin typeface="Times New Roman"/>
                <a:ea typeface="Calibri"/>
                <a:cs typeface="Times New Roman"/>
              </a:rPr>
              <a:t>that the investments envisaged for the funds so raised provide sufficient “added value” for the firm that the current shareholders do no lose out by the issue</a:t>
            </a:r>
            <a:r>
              <a:rPr lang="en-US" sz="3200" dirty="0" smtClean="0">
                <a:latin typeface="Times New Roman"/>
                <a:ea typeface="Calibri"/>
                <a:cs typeface="Times New Roman"/>
              </a:rPr>
              <a:t>.</a:t>
            </a:r>
          </a:p>
          <a:p>
            <a:pPr algn="just">
              <a:lnSpc>
                <a:spcPct val="200000"/>
              </a:lnSpc>
              <a:spcAft>
                <a:spcPts val="1000"/>
              </a:spcAft>
            </a:pPr>
            <a:r>
              <a:rPr lang="en-US" sz="3200" dirty="0" smtClean="0">
                <a:latin typeface="Times New Roman"/>
                <a:ea typeface="Calibri"/>
                <a:cs typeface="Times New Roman"/>
              </a:rPr>
              <a:t>//////</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6505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83336"/>
          </a:xfrm>
        </p:spPr>
        <p:txBody>
          <a:bodyPr/>
          <a:lstStyle/>
          <a:p>
            <a:r>
              <a:rPr lang="en-AU" i="1" dirty="0" smtClean="0"/>
              <a:t>Illustrative Example</a:t>
            </a:r>
            <a:endParaRPr lang="en-AU" i="1" dirty="0"/>
          </a:p>
        </p:txBody>
      </p:sp>
      <p:sp>
        <p:nvSpPr>
          <p:cNvPr id="3" name="Content Placeholder 2"/>
          <p:cNvSpPr>
            <a:spLocks noGrp="1"/>
          </p:cNvSpPr>
          <p:nvPr>
            <p:ph idx="1"/>
          </p:nvPr>
        </p:nvSpPr>
        <p:spPr>
          <a:xfrm>
            <a:off x="914400" y="1447800"/>
            <a:ext cx="7772400" cy="5105400"/>
          </a:xfrm>
        </p:spPr>
        <p:txBody>
          <a:bodyPr>
            <a:noAutofit/>
          </a:bodyPr>
          <a:lstStyle/>
          <a:p>
            <a:pPr algn="just">
              <a:lnSpc>
                <a:spcPct val="200000"/>
              </a:lnSpc>
              <a:spcAft>
                <a:spcPts val="0"/>
              </a:spcAft>
            </a:pPr>
            <a:r>
              <a:rPr lang="en-AU" sz="1400" dirty="0">
                <a:latin typeface="Times New Roman"/>
                <a:ea typeface="Times New Roman"/>
                <a:cs typeface="Times New Roman"/>
              </a:rPr>
              <a:t>Company </a:t>
            </a:r>
            <a:r>
              <a:rPr lang="en-AU" sz="1400" i="1" dirty="0">
                <a:latin typeface="Times New Roman"/>
                <a:ea typeface="Times New Roman"/>
                <a:cs typeface="Times New Roman"/>
              </a:rPr>
              <a:t>Dylan’s is a book distributor. </a:t>
            </a:r>
            <a:r>
              <a:rPr lang="en-AU" sz="1400" dirty="0">
                <a:latin typeface="Times New Roman"/>
                <a:ea typeface="Times New Roman"/>
                <a:cs typeface="Times New Roman"/>
              </a:rPr>
              <a:t> The directors of </a:t>
            </a:r>
            <a:r>
              <a:rPr lang="en-AU" sz="1400" i="1" dirty="0">
                <a:latin typeface="Times New Roman"/>
                <a:ea typeface="Times New Roman"/>
                <a:cs typeface="Times New Roman"/>
              </a:rPr>
              <a:t>Dylan’s</a:t>
            </a:r>
            <a:r>
              <a:rPr lang="en-AU" sz="1400" dirty="0">
                <a:latin typeface="Times New Roman"/>
                <a:ea typeface="Times New Roman"/>
                <a:cs typeface="Times New Roman"/>
              </a:rPr>
              <a:t> are considering opening a new outlet to extend the company’s capacity. Bob, who is the financial officer, has made forecasts and it is estimated that the new outlet will cost </a:t>
            </a:r>
            <a:r>
              <a:rPr lang="en-AU" sz="1400" u="sng" dirty="0">
                <a:latin typeface="Times New Roman"/>
                <a:ea typeface="Times New Roman"/>
                <a:cs typeface="Times New Roman"/>
              </a:rPr>
              <a:t>$1.0 million</a:t>
            </a:r>
            <a:r>
              <a:rPr lang="en-AU" sz="1400" dirty="0">
                <a:latin typeface="Times New Roman"/>
                <a:ea typeface="Times New Roman"/>
                <a:cs typeface="Times New Roman"/>
              </a:rPr>
              <a:t>, but will add </a:t>
            </a:r>
            <a:r>
              <a:rPr lang="en-AU" sz="1400" u="sng" dirty="0">
                <a:latin typeface="Times New Roman"/>
                <a:ea typeface="Times New Roman"/>
                <a:cs typeface="Times New Roman"/>
              </a:rPr>
              <a:t>$1.25 million</a:t>
            </a:r>
            <a:r>
              <a:rPr lang="en-AU" sz="1400" dirty="0">
                <a:latin typeface="Times New Roman"/>
                <a:ea typeface="Times New Roman"/>
                <a:cs typeface="Times New Roman"/>
              </a:rPr>
              <a:t> to the value of the company. </a:t>
            </a:r>
            <a:r>
              <a:rPr lang="en-AU" sz="1400" i="1" dirty="0">
                <a:latin typeface="Times New Roman"/>
                <a:ea typeface="Times New Roman"/>
                <a:cs typeface="Times New Roman"/>
              </a:rPr>
              <a:t>	</a:t>
            </a:r>
            <a:endParaRPr lang="en-AU" sz="1400" dirty="0">
              <a:latin typeface="Calibri"/>
              <a:ea typeface="Calibri"/>
              <a:cs typeface="Times New Roman"/>
            </a:endParaRPr>
          </a:p>
          <a:p>
            <a:pPr algn="just">
              <a:lnSpc>
                <a:spcPct val="200000"/>
              </a:lnSpc>
              <a:spcAft>
                <a:spcPts val="0"/>
              </a:spcAft>
            </a:pPr>
            <a:r>
              <a:rPr lang="en-AU" sz="1400" dirty="0" smtClean="0">
                <a:latin typeface="Times New Roman"/>
                <a:ea typeface="Times New Roman"/>
                <a:cs typeface="Times New Roman"/>
              </a:rPr>
              <a:t>The </a:t>
            </a:r>
            <a:r>
              <a:rPr lang="en-AU" sz="1400" dirty="0">
                <a:latin typeface="Times New Roman"/>
                <a:ea typeface="Times New Roman"/>
                <a:cs typeface="Times New Roman"/>
              </a:rPr>
              <a:t>company is financed entirely by equity capital. The number of shares in issue is </a:t>
            </a:r>
            <a:r>
              <a:rPr lang="en-AU" sz="1400" u="sng" dirty="0">
                <a:latin typeface="Times New Roman"/>
                <a:ea typeface="Times New Roman"/>
                <a:cs typeface="Times New Roman"/>
              </a:rPr>
              <a:t>3 million</a:t>
            </a:r>
            <a:r>
              <a:rPr lang="en-AU" sz="1400" dirty="0">
                <a:latin typeface="Times New Roman"/>
                <a:ea typeface="Times New Roman"/>
                <a:cs typeface="Times New Roman"/>
              </a:rPr>
              <a:t>, and the current market price per share is </a:t>
            </a:r>
            <a:r>
              <a:rPr lang="en-AU" sz="1400" u="sng" dirty="0">
                <a:latin typeface="Times New Roman"/>
                <a:ea typeface="Times New Roman"/>
                <a:cs typeface="Times New Roman"/>
              </a:rPr>
              <a:t>$4.46</a:t>
            </a:r>
            <a:r>
              <a:rPr lang="en-AU" sz="1400" dirty="0">
                <a:latin typeface="Times New Roman"/>
                <a:ea typeface="Times New Roman"/>
                <a:cs typeface="Times New Roman"/>
              </a:rPr>
              <a:t>.</a:t>
            </a:r>
            <a:endParaRPr lang="en-AU" sz="1400" dirty="0">
              <a:latin typeface="Calibri"/>
              <a:ea typeface="Calibri"/>
              <a:cs typeface="Times New Roman"/>
            </a:endParaRPr>
          </a:p>
          <a:p>
            <a:pPr>
              <a:lnSpc>
                <a:spcPct val="200000"/>
              </a:lnSpc>
              <a:spcAft>
                <a:spcPts val="0"/>
              </a:spcAft>
            </a:pPr>
            <a:r>
              <a:rPr lang="en-AU" sz="1400" dirty="0">
                <a:latin typeface="Times New Roman"/>
                <a:ea typeface="Times New Roman"/>
                <a:cs typeface="Times New Roman"/>
              </a:rPr>
              <a:t>The directors are considering two ways of financing the possible expansion:</a:t>
            </a:r>
            <a:endParaRPr lang="en-AU" sz="1400" dirty="0">
              <a:latin typeface="Calibri"/>
              <a:ea typeface="Calibri"/>
              <a:cs typeface="Times New Roman"/>
            </a:endParaRPr>
          </a:p>
          <a:p>
            <a:pPr marL="342900" lvl="0">
              <a:lnSpc>
                <a:spcPct val="200000"/>
              </a:lnSpc>
              <a:buFont typeface="+mj-lt"/>
              <a:buAutoNum type="arabicParenBoth"/>
              <a:tabLst>
                <a:tab pos="428625" algn="l"/>
              </a:tabLst>
            </a:pPr>
            <a:r>
              <a:rPr lang="en-AU" sz="1400" dirty="0">
                <a:latin typeface="Times New Roman"/>
                <a:ea typeface="Times New Roman"/>
                <a:cs typeface="Times New Roman"/>
              </a:rPr>
              <a:t>Raising $1.0 million by a </a:t>
            </a:r>
            <a:r>
              <a:rPr lang="en-AU" sz="1400" i="1" dirty="0">
                <a:latin typeface="Times New Roman"/>
                <a:ea typeface="Times New Roman"/>
                <a:cs typeface="Times New Roman"/>
              </a:rPr>
              <a:t>rights</a:t>
            </a:r>
            <a:r>
              <a:rPr lang="en-AU" sz="1400" dirty="0">
                <a:latin typeface="Times New Roman"/>
                <a:ea typeface="Times New Roman"/>
                <a:cs typeface="Times New Roman"/>
              </a:rPr>
              <a:t> issue of one new share for every twelve held at a price of </a:t>
            </a:r>
            <a:r>
              <a:rPr lang="en-AU" sz="1400" u="sng" dirty="0">
                <a:latin typeface="Times New Roman"/>
                <a:ea typeface="Times New Roman"/>
                <a:cs typeface="Times New Roman"/>
              </a:rPr>
              <a:t>$4.0</a:t>
            </a:r>
            <a:r>
              <a:rPr lang="en-AU" sz="1400" dirty="0">
                <a:latin typeface="Times New Roman"/>
                <a:ea typeface="Times New Roman"/>
                <a:cs typeface="Times New Roman"/>
              </a:rPr>
              <a:t> per share.</a:t>
            </a:r>
            <a:endParaRPr lang="en-AU" sz="1400" dirty="0">
              <a:latin typeface="Calibri"/>
              <a:ea typeface="Calibri"/>
              <a:cs typeface="Times New Roman"/>
            </a:endParaRPr>
          </a:p>
          <a:p>
            <a:pPr marL="342900" lvl="0">
              <a:lnSpc>
                <a:spcPct val="200000"/>
              </a:lnSpc>
              <a:buFont typeface="+mj-lt"/>
              <a:buAutoNum type="arabicParenBoth"/>
              <a:tabLst>
                <a:tab pos="428625" algn="l"/>
              </a:tabLst>
            </a:pPr>
            <a:r>
              <a:rPr lang="en-AU" sz="1400" dirty="0">
                <a:latin typeface="Times New Roman"/>
                <a:ea typeface="Times New Roman"/>
                <a:cs typeface="Times New Roman"/>
              </a:rPr>
              <a:t>Raising $1.0 million by a </a:t>
            </a:r>
            <a:r>
              <a:rPr lang="en-AU" sz="1400" i="1" dirty="0">
                <a:latin typeface="Times New Roman"/>
                <a:ea typeface="Times New Roman"/>
                <a:cs typeface="Times New Roman"/>
              </a:rPr>
              <a:t>public </a:t>
            </a:r>
            <a:r>
              <a:rPr lang="en-AU" sz="1400" dirty="0">
                <a:latin typeface="Times New Roman"/>
                <a:ea typeface="Times New Roman"/>
                <a:cs typeface="Times New Roman"/>
              </a:rPr>
              <a:t>issue of ordinary shares.   In this case it is estimated that the issue price on the shares would be </a:t>
            </a:r>
            <a:r>
              <a:rPr lang="en-AU" sz="1400" u="sng" dirty="0">
                <a:latin typeface="Times New Roman"/>
                <a:ea typeface="Times New Roman"/>
                <a:cs typeface="Times New Roman"/>
              </a:rPr>
              <a:t>$4.20</a:t>
            </a:r>
            <a:r>
              <a:rPr lang="en-AU" sz="1400" dirty="0">
                <a:latin typeface="Times New Roman"/>
                <a:ea typeface="Times New Roman"/>
                <a:cs typeface="Times New Roman"/>
              </a:rPr>
              <a:t>.</a:t>
            </a:r>
            <a:endParaRPr lang="en-AU" sz="1400" dirty="0">
              <a:latin typeface="Calibri"/>
              <a:ea typeface="Calibri"/>
              <a:cs typeface="Times New Roman"/>
            </a:endParaRPr>
          </a:p>
          <a:p>
            <a:endParaRPr lang="en-AU" sz="1400" dirty="0"/>
          </a:p>
        </p:txBody>
      </p:sp>
    </p:spTree>
    <p:extLst>
      <p:ext uri="{BB962C8B-B14F-4D97-AF65-F5344CB8AC3E}">
        <p14:creationId xmlns:p14="http://schemas.microsoft.com/office/powerpoint/2010/main" val="30500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3" end="3"/>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solidFill>
                  <a:srgbClr val="DBF5F9">
                    <a:satMod val="200000"/>
                  </a:srgbClr>
                </a:solidFill>
              </a:rPr>
              <a:t>Illustrative </a:t>
            </a:r>
            <a:r>
              <a:rPr lang="en-AU" i="1" dirty="0" smtClean="0">
                <a:solidFill>
                  <a:srgbClr val="DBF5F9">
                    <a:satMod val="200000"/>
                  </a:srgbClr>
                </a:solidFill>
              </a:rPr>
              <a:t>Example (</a:t>
            </a:r>
            <a:r>
              <a:rPr lang="en-AU" i="1" dirty="0" err="1" smtClean="0">
                <a:solidFill>
                  <a:srgbClr val="DBF5F9">
                    <a:satMod val="200000"/>
                  </a:srgbClr>
                </a:solidFill>
              </a:rPr>
              <a:t>cont</a:t>
            </a:r>
            <a:r>
              <a:rPr lang="en-AU" i="1" dirty="0" smtClean="0">
                <a:solidFill>
                  <a:srgbClr val="DBF5F9">
                    <a:satMod val="200000"/>
                  </a:srgbClr>
                </a:solidFill>
              </a:rPr>
              <a:t>)</a:t>
            </a:r>
            <a:endParaRPr lang="en-AU" dirty="0"/>
          </a:p>
        </p:txBody>
      </p:sp>
      <p:sp>
        <p:nvSpPr>
          <p:cNvPr id="3" name="Content Placeholder 2"/>
          <p:cNvSpPr>
            <a:spLocks noGrp="1"/>
          </p:cNvSpPr>
          <p:nvPr>
            <p:ph idx="1"/>
          </p:nvPr>
        </p:nvSpPr>
        <p:spPr/>
        <p:txBody>
          <a:bodyPr>
            <a:normAutofit fontScale="47500" lnSpcReduction="20000"/>
          </a:bodyPr>
          <a:lstStyle/>
          <a:p>
            <a:pPr>
              <a:lnSpc>
                <a:spcPct val="200000"/>
              </a:lnSpc>
              <a:spcAft>
                <a:spcPts val="0"/>
              </a:spcAft>
            </a:pPr>
            <a:r>
              <a:rPr lang="en-AU" sz="3200" i="1" dirty="0">
                <a:latin typeface="Times New Roman"/>
                <a:ea typeface="Times New Roman"/>
                <a:cs typeface="Times New Roman"/>
              </a:rPr>
              <a:t>Required </a:t>
            </a:r>
            <a:endParaRPr lang="en-AU" sz="2800" dirty="0">
              <a:latin typeface="Calibri"/>
              <a:ea typeface="Calibri"/>
              <a:cs typeface="Times New Roman"/>
            </a:endParaRPr>
          </a:p>
          <a:p>
            <a:pPr>
              <a:lnSpc>
                <a:spcPct val="200000"/>
              </a:lnSpc>
              <a:spcAft>
                <a:spcPts val="0"/>
              </a:spcAft>
            </a:pPr>
            <a:r>
              <a:rPr lang="en-AU" sz="3200" dirty="0">
                <a:latin typeface="Times New Roman"/>
                <a:ea typeface="Times New Roman"/>
                <a:cs typeface="Times New Roman"/>
              </a:rPr>
              <a:t>(</a:t>
            </a:r>
            <a:r>
              <a:rPr lang="en-AU" sz="3200" i="1" dirty="0">
                <a:latin typeface="Times New Roman"/>
                <a:ea typeface="Times New Roman"/>
                <a:cs typeface="Times New Roman"/>
              </a:rPr>
              <a:t>a</a:t>
            </a:r>
            <a:r>
              <a:rPr lang="en-AU" sz="3200" dirty="0">
                <a:latin typeface="Times New Roman"/>
                <a:ea typeface="Times New Roman"/>
                <a:cs typeface="Times New Roman"/>
              </a:rPr>
              <a:t>)	Assume that a rights issue is made to raise $1 million for the required expansion. 	 </a:t>
            </a:r>
            <a:endParaRPr lang="en-AU" sz="2800" dirty="0">
              <a:latin typeface="Calibri"/>
              <a:ea typeface="Calibri"/>
              <a:cs typeface="Times New Roman"/>
            </a:endParaRPr>
          </a:p>
          <a:p>
            <a:pPr>
              <a:lnSpc>
                <a:spcPct val="200000"/>
              </a:lnSpc>
              <a:spcAft>
                <a:spcPts val="0"/>
              </a:spcAft>
            </a:pPr>
            <a:r>
              <a:rPr lang="en-AU" sz="3200" dirty="0">
                <a:latin typeface="Times New Roman"/>
                <a:ea typeface="Times New Roman"/>
                <a:cs typeface="Times New Roman"/>
              </a:rPr>
              <a:t>	(</a:t>
            </a:r>
            <a:r>
              <a:rPr lang="en-AU" sz="3200" i="1" dirty="0" err="1">
                <a:latin typeface="Times New Roman"/>
                <a:ea typeface="Times New Roman"/>
                <a:cs typeface="Times New Roman"/>
              </a:rPr>
              <a:t>i</a:t>
            </a:r>
            <a:r>
              <a:rPr lang="en-AU" sz="3200" dirty="0">
                <a:latin typeface="Times New Roman"/>
                <a:ea typeface="Times New Roman"/>
                <a:cs typeface="Times New Roman"/>
              </a:rPr>
              <a:t>) show that the required $1 million of financing can be raised by the proposed “1 for 	12” rights issue at $4.0, and (</a:t>
            </a:r>
            <a:r>
              <a:rPr lang="en-AU" sz="3200" i="1" dirty="0">
                <a:latin typeface="Times New Roman"/>
                <a:ea typeface="Times New Roman"/>
                <a:cs typeface="Times New Roman"/>
              </a:rPr>
              <a:t>ii</a:t>
            </a:r>
            <a:r>
              <a:rPr lang="en-AU" sz="3200" dirty="0">
                <a:latin typeface="Times New Roman"/>
                <a:ea typeface="Times New Roman"/>
                <a:cs typeface="Times New Roman"/>
              </a:rPr>
              <a:t>) estimate the new ex-dividend market price per 	ordinary share.  </a:t>
            </a:r>
            <a:endParaRPr lang="en-AU" sz="2800" dirty="0">
              <a:latin typeface="Calibri"/>
              <a:ea typeface="Calibri"/>
              <a:cs typeface="Times New Roman"/>
            </a:endParaRPr>
          </a:p>
          <a:p>
            <a:pPr>
              <a:lnSpc>
                <a:spcPct val="200000"/>
              </a:lnSpc>
              <a:spcAft>
                <a:spcPts val="0"/>
              </a:spcAft>
            </a:pPr>
            <a:r>
              <a:rPr lang="en-AU" sz="3200" dirty="0">
                <a:latin typeface="Times New Roman"/>
                <a:ea typeface="Times New Roman"/>
                <a:cs typeface="Times New Roman"/>
              </a:rPr>
              <a:t>(</a:t>
            </a:r>
            <a:r>
              <a:rPr lang="en-AU" sz="3200" i="1" dirty="0">
                <a:latin typeface="Times New Roman"/>
                <a:ea typeface="Times New Roman"/>
                <a:cs typeface="Times New Roman"/>
              </a:rPr>
              <a:t>b</a:t>
            </a:r>
            <a:r>
              <a:rPr lang="en-AU" sz="3200" dirty="0">
                <a:latin typeface="Times New Roman"/>
                <a:ea typeface="Times New Roman"/>
                <a:cs typeface="Times New Roman"/>
              </a:rPr>
              <a:t>)	Assume that a public issue is made to raise $1 million for the required expansion. 	Estimate (</a:t>
            </a:r>
            <a:r>
              <a:rPr lang="en-AU" sz="3200" i="1" dirty="0" err="1">
                <a:latin typeface="Times New Roman"/>
                <a:ea typeface="Times New Roman"/>
                <a:cs typeface="Times New Roman"/>
              </a:rPr>
              <a:t>i</a:t>
            </a:r>
            <a:r>
              <a:rPr lang="en-AU" sz="3200" dirty="0">
                <a:latin typeface="Times New Roman"/>
                <a:ea typeface="Times New Roman"/>
                <a:cs typeface="Times New Roman"/>
              </a:rPr>
              <a:t>) the number of shares that need to be issued and (</a:t>
            </a:r>
            <a:r>
              <a:rPr lang="en-AU" sz="3200" i="1" dirty="0">
                <a:latin typeface="Times New Roman"/>
                <a:ea typeface="Times New Roman"/>
                <a:cs typeface="Times New Roman"/>
              </a:rPr>
              <a:t>ii</a:t>
            </a:r>
            <a:r>
              <a:rPr lang="en-AU" sz="3200" dirty="0">
                <a:latin typeface="Times New Roman"/>
                <a:ea typeface="Times New Roman"/>
                <a:cs typeface="Times New Roman"/>
              </a:rPr>
              <a:t>) the new ex-dividend 	market price per ordinary share.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330308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solidFill>
                  <a:srgbClr val="DBF5F9">
                    <a:satMod val="200000"/>
                  </a:srgbClr>
                </a:solidFill>
              </a:rPr>
              <a:t>Illustrative Example (</a:t>
            </a:r>
            <a:r>
              <a:rPr lang="en-AU" i="1" dirty="0" err="1">
                <a:solidFill>
                  <a:srgbClr val="DBF5F9">
                    <a:satMod val="200000"/>
                  </a:srgbClr>
                </a:solidFill>
              </a:rPr>
              <a:t>cont</a:t>
            </a:r>
            <a:r>
              <a:rPr lang="en-AU" i="1" dirty="0">
                <a:solidFill>
                  <a:srgbClr val="DBF5F9">
                    <a:satMod val="200000"/>
                  </a:srgbClr>
                </a:solidFill>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524000"/>
                <a:ext cx="7772400" cy="4831560"/>
              </a:xfrm>
            </p:spPr>
            <p:txBody>
              <a:bodyPr>
                <a:normAutofit fontScale="47500" lnSpcReduction="20000"/>
              </a:bodyPr>
              <a:lstStyle/>
              <a:p>
                <a:pPr>
                  <a:lnSpc>
                    <a:spcPct val="200000"/>
                  </a:lnSpc>
                  <a:spcAft>
                    <a:spcPts val="0"/>
                  </a:spcAft>
                </a:pPr>
                <a:r>
                  <a:rPr lang="en-AU" sz="3200" i="1" dirty="0">
                    <a:latin typeface="Times New Roman"/>
                    <a:ea typeface="Times New Roman"/>
                    <a:cs typeface="Times New Roman"/>
                  </a:rPr>
                  <a:t>a</a:t>
                </a:r>
                <a:r>
                  <a:rPr lang="en-AU" sz="3200" dirty="0">
                    <a:effectLst/>
                    <a:latin typeface="Times New Roman"/>
                    <a:ea typeface="Times New Roman"/>
                    <a:cs typeface="Times New Roman"/>
                  </a:rPr>
                  <a:t>)	(</a:t>
                </a:r>
                <a:r>
                  <a:rPr lang="en-AU" sz="3200" i="1" dirty="0" err="1">
                    <a:effectLst/>
                    <a:latin typeface="Times New Roman"/>
                    <a:ea typeface="Times New Roman"/>
                    <a:cs typeface="Times New Roman"/>
                  </a:rPr>
                  <a:t>i</a:t>
                </a:r>
                <a:r>
                  <a:rPr lang="en-AU" sz="3200" dirty="0">
                    <a:effectLst/>
                    <a:latin typeface="Times New Roman"/>
                    <a:ea typeface="Times New Roman"/>
                    <a:cs typeface="Times New Roman"/>
                  </a:rPr>
                  <a:t>) number of additional shares with a rights issue  = </a:t>
                </a:r>
                <a14:m>
                  <m:oMath xmlns:m="http://schemas.openxmlformats.org/officeDocument/2006/math">
                    <m:f>
                      <m:fPr>
                        <m:ctrlPr>
                          <a:rPr lang="en-AU" sz="3200" i="1">
                            <a:effectLst/>
                            <a:latin typeface="Cambria Math"/>
                            <a:ea typeface="Times New Roman"/>
                            <a:cs typeface="Times New Roman"/>
                          </a:rPr>
                        </m:ctrlPr>
                      </m:fPr>
                      <m:num>
                        <m:r>
                          <a:rPr lang="en-AU" sz="3200" i="1">
                            <a:effectLst/>
                            <a:latin typeface="Cambria Math"/>
                            <a:ea typeface="Times New Roman"/>
                            <a:cs typeface="Times New Roman"/>
                          </a:rPr>
                          <m:t>3,000,000</m:t>
                        </m:r>
                      </m:num>
                      <m:den>
                        <m:r>
                          <a:rPr lang="en-AU" sz="3200" i="1">
                            <a:effectLst/>
                            <a:latin typeface="Cambria Math"/>
                            <a:ea typeface="Times New Roman"/>
                            <a:cs typeface="Times New Roman"/>
                          </a:rPr>
                          <m:t>12</m:t>
                        </m:r>
                      </m:den>
                    </m:f>
                  </m:oMath>
                </a14:m>
                <a:r>
                  <a:rPr lang="en-AU" sz="3200" dirty="0">
                    <a:effectLst/>
                    <a:latin typeface="Times New Roman"/>
                    <a:ea typeface="Times New Roman"/>
                    <a:cs typeface="Times New Roman"/>
                  </a:rPr>
                  <a:t>  = </a:t>
                </a:r>
                <a:r>
                  <a:rPr lang="en-AU" sz="3200" u="sng" dirty="0">
                    <a:effectLst/>
                    <a:latin typeface="Times New Roman"/>
                    <a:ea typeface="Times New Roman"/>
                    <a:cs typeface="Times New Roman"/>
                  </a:rPr>
                  <a:t>250,000</a:t>
                </a:r>
                <a:r>
                  <a:rPr lang="en-AU" sz="3200" dirty="0">
                    <a:effectLst/>
                    <a:latin typeface="Times New Roman"/>
                    <a:ea typeface="Times New Roman"/>
                    <a:cs typeface="Times New Roman"/>
                  </a:rPr>
                  <a:t>.</a:t>
                </a:r>
                <a:endParaRPr lang="en-AU" sz="2800" dirty="0">
                  <a:effectLst/>
                  <a:latin typeface="Calibri"/>
                  <a:ea typeface="Calibri"/>
                  <a:cs typeface="Times New Roman"/>
                </a:endParaRPr>
              </a:p>
              <a:p>
                <a:pPr>
                  <a:lnSpc>
                    <a:spcPct val="200000"/>
                  </a:lnSpc>
                  <a:spcAft>
                    <a:spcPts val="0"/>
                  </a:spcAft>
                </a:pPr>
                <a:r>
                  <a:rPr lang="en-AU" sz="3200" dirty="0">
                    <a:effectLst/>
                    <a:latin typeface="Times New Roman"/>
                    <a:ea typeface="Times New Roman"/>
                    <a:cs typeface="Times New Roman"/>
                  </a:rPr>
                  <a:t>                 Hence the issue raises: 250,000 </a:t>
                </a:r>
                <a:r>
                  <a:rPr lang="en-AU" sz="3200" i="1" dirty="0">
                    <a:effectLst/>
                    <a:latin typeface="Times New Roman"/>
                    <a:ea typeface="Times New Roman"/>
                    <a:cs typeface="Times New Roman"/>
                  </a:rPr>
                  <a:t>x</a:t>
                </a:r>
                <a:r>
                  <a:rPr lang="en-AU" sz="3200" dirty="0">
                    <a:effectLst/>
                    <a:latin typeface="Times New Roman"/>
                    <a:ea typeface="Times New Roman"/>
                    <a:cs typeface="Times New Roman"/>
                  </a:rPr>
                  <a:t> $4.0 = </a:t>
                </a:r>
                <a:r>
                  <a:rPr lang="en-AU" sz="3200" u="sng" dirty="0">
                    <a:effectLst/>
                    <a:latin typeface="Times New Roman"/>
                    <a:ea typeface="Times New Roman"/>
                    <a:cs typeface="Times New Roman"/>
                  </a:rPr>
                  <a:t>$1 million</a:t>
                </a:r>
                <a:r>
                  <a:rPr lang="en-AU" sz="3200" dirty="0">
                    <a:effectLst/>
                    <a:latin typeface="Times New Roman"/>
                    <a:ea typeface="Times New Roman"/>
                    <a:cs typeface="Times New Roman"/>
                  </a:rPr>
                  <a:t>.</a:t>
                </a:r>
                <a:endParaRPr lang="en-AU" sz="2800" dirty="0">
                  <a:effectLst/>
                  <a:latin typeface="Calibri"/>
                  <a:ea typeface="Calibri"/>
                  <a:cs typeface="Times New Roman"/>
                </a:endParaRPr>
              </a:p>
              <a:p>
                <a:pPr>
                  <a:lnSpc>
                    <a:spcPct val="200000"/>
                  </a:lnSpc>
                  <a:spcAft>
                    <a:spcPts val="0"/>
                  </a:spcAft>
                </a:pPr>
                <a:r>
                  <a:rPr lang="en-AU" sz="3200" dirty="0">
                    <a:effectLst/>
                    <a:latin typeface="Times New Roman"/>
                    <a:ea typeface="Times New Roman"/>
                    <a:cs typeface="Times New Roman"/>
                  </a:rPr>
                  <a:t>	(</a:t>
                </a:r>
                <a:r>
                  <a:rPr lang="en-AU" sz="3200" i="1" dirty="0">
                    <a:effectLst/>
                    <a:latin typeface="Times New Roman"/>
                    <a:ea typeface="Times New Roman"/>
                    <a:cs typeface="Times New Roman"/>
                  </a:rPr>
                  <a:t>ii</a:t>
                </a:r>
                <a:r>
                  <a:rPr lang="en-AU" sz="3200" dirty="0">
                    <a:effectLst/>
                    <a:latin typeface="Times New Roman"/>
                    <a:ea typeface="Times New Roman"/>
                    <a:cs typeface="Times New Roman"/>
                  </a:rPr>
                  <a:t>) new</a:t>
                </a:r>
                <a:r>
                  <a:rPr lang="en-AU" sz="3200" b="1" dirty="0">
                    <a:effectLst/>
                    <a:latin typeface="Times New Roman"/>
                    <a:ea typeface="Times New Roman"/>
                    <a:cs typeface="Times New Roman"/>
                  </a:rPr>
                  <a:t> </a:t>
                </a:r>
                <a:r>
                  <a:rPr lang="en-AU" sz="3200" dirty="0">
                    <a:effectLst/>
                    <a:latin typeface="Times New Roman"/>
                    <a:ea typeface="Times New Roman"/>
                    <a:cs typeface="Times New Roman"/>
                  </a:rPr>
                  <a:t>share price =  </a:t>
                </a:r>
                <a14:m>
                  <m:oMath xmlns:m="http://schemas.openxmlformats.org/officeDocument/2006/math">
                    <m:f>
                      <m:fPr>
                        <m:ctrlPr>
                          <a:rPr lang="en-AU" sz="3200" i="1">
                            <a:effectLst/>
                            <a:latin typeface="Cambria Math"/>
                            <a:ea typeface="Times New Roman"/>
                            <a:cs typeface="Times New Roman"/>
                          </a:rPr>
                        </m:ctrlPr>
                      </m:fPr>
                      <m:num>
                        <m:r>
                          <a:rPr lang="en-AU" sz="3200" i="1">
                            <a:effectLst/>
                            <a:latin typeface="Cambria Math"/>
                            <a:ea typeface="Times New Roman"/>
                            <a:cs typeface="Times New Roman"/>
                          </a:rPr>
                          <m:t>𝑛𝑒𝑤</m:t>
                        </m:r>
                        <m:r>
                          <a:rPr lang="en-AU" sz="3200" i="1">
                            <a:effectLst/>
                            <a:latin typeface="Cambria Math"/>
                            <a:ea typeface="Times New Roman"/>
                            <a:cs typeface="Times New Roman"/>
                          </a:rPr>
                          <m:t> </m:t>
                        </m:r>
                        <m:r>
                          <a:rPr lang="en-AU" sz="3200" i="1">
                            <a:effectLst/>
                            <a:latin typeface="Cambria Math"/>
                            <a:ea typeface="Times New Roman"/>
                            <a:cs typeface="Times New Roman"/>
                          </a:rPr>
                          <m:t>𝑓𝑖𝑟𝑚</m:t>
                        </m:r>
                        <m:r>
                          <a:rPr lang="en-AU" sz="3200" i="1">
                            <a:effectLst/>
                            <a:latin typeface="Cambria Math"/>
                            <a:ea typeface="Times New Roman"/>
                            <a:cs typeface="Times New Roman"/>
                          </a:rPr>
                          <m:t> </m:t>
                        </m:r>
                        <m:r>
                          <a:rPr lang="en-AU" sz="3200" i="1">
                            <a:effectLst/>
                            <a:latin typeface="Cambria Math"/>
                            <a:ea typeface="Times New Roman"/>
                            <a:cs typeface="Times New Roman"/>
                          </a:rPr>
                          <m:t>𝑣𝑎𝑙𝑢𝑒</m:t>
                        </m:r>
                      </m:num>
                      <m:den>
                        <m:r>
                          <a:rPr lang="en-AU" sz="3200" i="1">
                            <a:effectLst/>
                            <a:latin typeface="Cambria Math"/>
                            <a:ea typeface="Times New Roman"/>
                            <a:cs typeface="Times New Roman"/>
                          </a:rPr>
                          <m:t>𝑛𝑒𝑤</m:t>
                        </m:r>
                        <m:r>
                          <a:rPr lang="en-AU" sz="3200" i="1">
                            <a:effectLst/>
                            <a:latin typeface="Cambria Math"/>
                            <a:ea typeface="Times New Roman"/>
                            <a:cs typeface="Times New Roman"/>
                          </a:rPr>
                          <m:t> </m:t>
                        </m:r>
                        <m:r>
                          <a:rPr lang="en-AU" sz="3200" i="1">
                            <a:effectLst/>
                            <a:latin typeface="Cambria Math"/>
                            <a:ea typeface="Times New Roman"/>
                            <a:cs typeface="Times New Roman"/>
                          </a:rPr>
                          <m:t>𝑛𝑢𝑚𝑏𝑒𝑟</m:t>
                        </m:r>
                        <m:r>
                          <a:rPr lang="en-AU" sz="3200" i="1">
                            <a:effectLst/>
                            <a:latin typeface="Cambria Math"/>
                            <a:ea typeface="Times New Roman"/>
                            <a:cs typeface="Times New Roman"/>
                          </a:rPr>
                          <m:t> </m:t>
                        </m:r>
                        <m:r>
                          <a:rPr lang="en-AU" sz="3200" i="1">
                            <a:effectLst/>
                            <a:latin typeface="Cambria Math"/>
                            <a:ea typeface="Times New Roman"/>
                            <a:cs typeface="Times New Roman"/>
                          </a:rPr>
                          <m:t>𝑜𝑓</m:t>
                        </m:r>
                        <m:r>
                          <a:rPr lang="en-AU" sz="3200" i="1">
                            <a:effectLst/>
                            <a:latin typeface="Cambria Math"/>
                            <a:ea typeface="Times New Roman"/>
                            <a:cs typeface="Times New Roman"/>
                          </a:rPr>
                          <m:t> </m:t>
                        </m:r>
                        <m:r>
                          <a:rPr lang="en-AU" sz="3200" i="1">
                            <a:effectLst/>
                            <a:latin typeface="Cambria Math"/>
                            <a:ea typeface="Times New Roman"/>
                            <a:cs typeface="Times New Roman"/>
                          </a:rPr>
                          <m:t>𝑠h𝑎𝑟𝑒𝑠</m:t>
                        </m:r>
                      </m:den>
                    </m:f>
                  </m:oMath>
                </a14:m>
                <a:r>
                  <a:rPr lang="en-AU" sz="3200" dirty="0">
                    <a:effectLst/>
                    <a:latin typeface="Times New Roman"/>
                    <a:ea typeface="Times New Roman"/>
                    <a:cs typeface="Times New Roman"/>
                  </a:rPr>
                  <a:t>  =  </a:t>
                </a:r>
                <a14:m>
                  <m:oMath xmlns:m="http://schemas.openxmlformats.org/officeDocument/2006/math">
                    <m:f>
                      <m:fPr>
                        <m:ctrlPr>
                          <a:rPr lang="en-AU" sz="3200" i="1">
                            <a:effectLst/>
                            <a:latin typeface="Cambria Math"/>
                            <a:ea typeface="Times New Roman"/>
                            <a:cs typeface="Times New Roman"/>
                          </a:rPr>
                        </m:ctrlPr>
                      </m:fPr>
                      <m:num>
                        <m:r>
                          <a:rPr lang="en-AU" sz="3200" i="1">
                            <a:effectLst/>
                            <a:latin typeface="Cambria Math"/>
                            <a:ea typeface="Times New Roman"/>
                            <a:cs typeface="Times New Roman"/>
                          </a:rPr>
                          <m:t>$</m:t>
                        </m:r>
                        <m:d>
                          <m:dPr>
                            <m:ctrlPr>
                              <a:rPr lang="en-AU" sz="3200" i="1">
                                <a:effectLst/>
                                <a:latin typeface="Cambria Math"/>
                                <a:ea typeface="Times New Roman"/>
                                <a:cs typeface="Times New Roman"/>
                              </a:rPr>
                            </m:ctrlPr>
                          </m:dPr>
                          <m:e>
                            <m:r>
                              <a:rPr lang="en-AU" sz="3200" i="1">
                                <a:effectLst/>
                                <a:latin typeface="Cambria Math"/>
                                <a:ea typeface="Times New Roman"/>
                                <a:cs typeface="Times New Roman"/>
                              </a:rPr>
                              <m:t>4.46 </m:t>
                            </m:r>
                            <m:r>
                              <a:rPr lang="en-AU" sz="3200" i="1">
                                <a:effectLst/>
                                <a:latin typeface="Cambria Math"/>
                                <a:ea typeface="Times New Roman"/>
                                <a:cs typeface="Times New Roman"/>
                              </a:rPr>
                              <m:t>𝑥</m:t>
                            </m:r>
                            <m:r>
                              <a:rPr lang="en-AU" sz="3200" i="1">
                                <a:effectLst/>
                                <a:latin typeface="Cambria Math"/>
                                <a:ea typeface="Times New Roman"/>
                                <a:cs typeface="Times New Roman"/>
                              </a:rPr>
                              <m:t> 3,000,000</m:t>
                            </m:r>
                          </m:e>
                        </m:d>
                        <m:r>
                          <a:rPr lang="en-AU" sz="3200" i="1">
                            <a:effectLst/>
                            <a:latin typeface="Cambria Math"/>
                            <a:ea typeface="Times New Roman"/>
                            <a:cs typeface="Times New Roman"/>
                          </a:rPr>
                          <m:t> + $1,250,000</m:t>
                        </m:r>
                      </m:num>
                      <m:den>
                        <m:r>
                          <a:rPr lang="en-AU" sz="3200" i="1">
                            <a:effectLst/>
                            <a:latin typeface="Cambria Math"/>
                            <a:ea typeface="Times New Roman"/>
                            <a:cs typeface="Times New Roman"/>
                          </a:rPr>
                          <m:t>3,000,000+ 250,000</m:t>
                        </m:r>
                      </m:den>
                    </m:f>
                    <m:r>
                      <a:rPr lang="en-AU" sz="3200" i="1">
                        <a:effectLst/>
                        <a:latin typeface="Cambria Math"/>
                        <a:ea typeface="Times New Roman"/>
                        <a:cs typeface="Times New Roman"/>
                      </a:rPr>
                      <m:t>  </m:t>
                    </m:r>
                  </m:oMath>
                </a14:m>
                <a:r>
                  <a:rPr lang="en-AU" sz="3200" dirty="0">
                    <a:effectLst/>
                    <a:latin typeface="Times New Roman"/>
                    <a:ea typeface="Times New Roman"/>
                    <a:cs typeface="Times New Roman"/>
                  </a:rPr>
                  <a:t>= </a:t>
                </a:r>
                <a:r>
                  <a:rPr lang="en-AU" sz="3200" u="sng" dirty="0">
                    <a:effectLst/>
                    <a:latin typeface="Times New Roman"/>
                    <a:ea typeface="Times New Roman"/>
                    <a:cs typeface="Times New Roman"/>
                  </a:rPr>
                  <a:t>$4.50</a:t>
                </a:r>
                <a:r>
                  <a:rPr lang="en-AU" sz="3200" dirty="0" smtClean="0">
                    <a:effectLst/>
                    <a:latin typeface="Times New Roman"/>
                    <a:ea typeface="Times New Roman"/>
                    <a:cs typeface="Times New Roman"/>
                  </a:rPr>
                  <a:t>.</a:t>
                </a:r>
                <a:endParaRPr lang="en-AU" sz="2800" dirty="0" smtClean="0">
                  <a:effectLst/>
                  <a:latin typeface="Calibri"/>
                  <a:ea typeface="Calibri"/>
                  <a:cs typeface="Times New Roman"/>
                </a:endParaRPr>
              </a:p>
              <a:p>
                <a:pPr>
                  <a:lnSpc>
                    <a:spcPct val="200000"/>
                  </a:lnSpc>
                  <a:spcAft>
                    <a:spcPts val="0"/>
                  </a:spcAft>
                </a:pPr>
                <a:endParaRPr lang="en-AU" sz="2800" dirty="0">
                  <a:latin typeface="Calibri"/>
                  <a:ea typeface="Times New Roman"/>
                  <a:cs typeface="Times New Roman"/>
                </a:endParaRPr>
              </a:p>
              <a:p>
                <a:pPr>
                  <a:lnSpc>
                    <a:spcPct val="200000"/>
                  </a:lnSpc>
                  <a:spcAft>
                    <a:spcPts val="0"/>
                  </a:spcAft>
                </a:pPr>
                <a:r>
                  <a:rPr lang="en-AU" sz="3200" dirty="0" smtClean="0">
                    <a:effectLst/>
                    <a:latin typeface="Times New Roman"/>
                    <a:ea typeface="Times New Roman"/>
                    <a:cs typeface="Times New Roman"/>
                  </a:rPr>
                  <a:t>(</a:t>
                </a:r>
                <a:r>
                  <a:rPr lang="en-AU" sz="3200" i="1" dirty="0">
                    <a:effectLst/>
                    <a:latin typeface="Times New Roman"/>
                    <a:ea typeface="Times New Roman"/>
                    <a:cs typeface="Times New Roman"/>
                  </a:rPr>
                  <a:t>b</a:t>
                </a:r>
                <a:r>
                  <a:rPr lang="en-AU" sz="3200" dirty="0">
                    <a:effectLst/>
                    <a:latin typeface="Times New Roman"/>
                    <a:ea typeface="Times New Roman"/>
                    <a:cs typeface="Times New Roman"/>
                  </a:rPr>
                  <a:t>)	(</a:t>
                </a:r>
                <a:r>
                  <a:rPr lang="en-AU" sz="3200" i="1" dirty="0" err="1">
                    <a:effectLst/>
                    <a:latin typeface="Times New Roman"/>
                    <a:ea typeface="Times New Roman"/>
                    <a:cs typeface="Times New Roman"/>
                  </a:rPr>
                  <a:t>i</a:t>
                </a:r>
                <a:r>
                  <a:rPr lang="en-AU" sz="3200" dirty="0">
                    <a:effectLst/>
                    <a:latin typeface="Times New Roman"/>
                    <a:ea typeface="Times New Roman"/>
                    <a:cs typeface="Times New Roman"/>
                  </a:rPr>
                  <a:t>)  number of additional shares with a public issue  = </a:t>
                </a:r>
                <a14:m>
                  <m:oMath xmlns:m="http://schemas.openxmlformats.org/officeDocument/2006/math">
                    <m:f>
                      <m:fPr>
                        <m:ctrlPr>
                          <a:rPr lang="en-AU" sz="3200" i="1">
                            <a:effectLst/>
                            <a:latin typeface="Cambria Math"/>
                            <a:ea typeface="Times New Roman"/>
                            <a:cs typeface="Times New Roman"/>
                          </a:rPr>
                        </m:ctrlPr>
                      </m:fPr>
                      <m:num>
                        <m:r>
                          <a:rPr lang="en-AU" sz="3200" i="1">
                            <a:effectLst/>
                            <a:latin typeface="Cambria Math"/>
                            <a:ea typeface="Times New Roman"/>
                            <a:cs typeface="Times New Roman"/>
                          </a:rPr>
                          <m:t>$1,000,000</m:t>
                        </m:r>
                      </m:num>
                      <m:den>
                        <m:r>
                          <a:rPr lang="en-AU" sz="3200" i="1">
                            <a:effectLst/>
                            <a:latin typeface="Cambria Math"/>
                            <a:ea typeface="Times New Roman"/>
                            <a:cs typeface="Times New Roman"/>
                          </a:rPr>
                          <m:t>$4.20</m:t>
                        </m:r>
                      </m:den>
                    </m:f>
                  </m:oMath>
                </a14:m>
                <a:r>
                  <a:rPr lang="en-AU" sz="3200" dirty="0">
                    <a:effectLst/>
                    <a:latin typeface="Times New Roman"/>
                    <a:ea typeface="Times New Roman"/>
                    <a:cs typeface="Times New Roman"/>
                  </a:rPr>
                  <a:t>  = </a:t>
                </a:r>
                <a:r>
                  <a:rPr lang="en-AU" sz="3200" u="sng" dirty="0">
                    <a:effectLst/>
                    <a:latin typeface="Times New Roman"/>
                    <a:ea typeface="Times New Roman"/>
                    <a:cs typeface="Times New Roman"/>
                  </a:rPr>
                  <a:t>238,095</a:t>
                </a:r>
                <a:r>
                  <a:rPr lang="en-AU" sz="3200" dirty="0">
                    <a:effectLst/>
                    <a:latin typeface="Times New Roman"/>
                    <a:ea typeface="Times New Roman"/>
                    <a:cs typeface="Times New Roman"/>
                  </a:rPr>
                  <a:t>.</a:t>
                </a:r>
                <a:endParaRPr lang="en-AU" sz="2800" dirty="0">
                  <a:effectLst/>
                  <a:latin typeface="Calibri"/>
                  <a:ea typeface="Calibri"/>
                  <a:cs typeface="Times New Roman"/>
                </a:endParaRPr>
              </a:p>
              <a:p>
                <a:pPr>
                  <a:lnSpc>
                    <a:spcPct val="200000"/>
                  </a:lnSpc>
                  <a:spcAft>
                    <a:spcPts val="0"/>
                  </a:spcAft>
                </a:pPr>
                <a:r>
                  <a:rPr lang="en-AU" sz="3200" dirty="0">
                    <a:effectLst/>
                    <a:latin typeface="Times New Roman"/>
                    <a:ea typeface="Times New Roman"/>
                    <a:cs typeface="Times New Roman"/>
                  </a:rPr>
                  <a:t>	(</a:t>
                </a:r>
                <a:r>
                  <a:rPr lang="en-AU" sz="3200" i="1" dirty="0">
                    <a:effectLst/>
                    <a:latin typeface="Times New Roman"/>
                    <a:ea typeface="Times New Roman"/>
                    <a:cs typeface="Times New Roman"/>
                  </a:rPr>
                  <a:t>ii</a:t>
                </a:r>
                <a:r>
                  <a:rPr lang="en-AU" sz="3200" dirty="0">
                    <a:effectLst/>
                    <a:latin typeface="Times New Roman"/>
                    <a:ea typeface="Times New Roman"/>
                    <a:cs typeface="Times New Roman"/>
                  </a:rPr>
                  <a:t>) new share price =  </a:t>
                </a:r>
                <a14:m>
                  <m:oMath xmlns:m="http://schemas.openxmlformats.org/officeDocument/2006/math">
                    <m:f>
                      <m:fPr>
                        <m:ctrlPr>
                          <a:rPr lang="en-AU" sz="3200" i="1">
                            <a:effectLst/>
                            <a:latin typeface="Cambria Math"/>
                            <a:ea typeface="Times New Roman"/>
                            <a:cs typeface="Times New Roman"/>
                          </a:rPr>
                        </m:ctrlPr>
                      </m:fPr>
                      <m:num>
                        <m:r>
                          <a:rPr lang="en-AU" sz="3200" i="1">
                            <a:effectLst/>
                            <a:latin typeface="Cambria Math"/>
                            <a:ea typeface="Times New Roman"/>
                            <a:cs typeface="Times New Roman"/>
                          </a:rPr>
                          <m:t>𝑛𝑒𝑤</m:t>
                        </m:r>
                        <m:r>
                          <a:rPr lang="en-AU" sz="3200" i="1">
                            <a:effectLst/>
                            <a:latin typeface="Cambria Math"/>
                            <a:ea typeface="Times New Roman"/>
                            <a:cs typeface="Times New Roman"/>
                          </a:rPr>
                          <m:t> </m:t>
                        </m:r>
                        <m:r>
                          <a:rPr lang="en-AU" sz="3200" i="1">
                            <a:effectLst/>
                            <a:latin typeface="Cambria Math"/>
                            <a:ea typeface="Times New Roman"/>
                            <a:cs typeface="Times New Roman"/>
                          </a:rPr>
                          <m:t>𝑓𝑖𝑟𝑚</m:t>
                        </m:r>
                        <m:r>
                          <a:rPr lang="en-AU" sz="3200" i="1">
                            <a:effectLst/>
                            <a:latin typeface="Cambria Math"/>
                            <a:ea typeface="Times New Roman"/>
                            <a:cs typeface="Times New Roman"/>
                          </a:rPr>
                          <m:t> </m:t>
                        </m:r>
                        <m:r>
                          <a:rPr lang="en-AU" sz="3200" i="1">
                            <a:effectLst/>
                            <a:latin typeface="Cambria Math"/>
                            <a:ea typeface="Times New Roman"/>
                            <a:cs typeface="Times New Roman"/>
                          </a:rPr>
                          <m:t>𝑣𝑎𝑙𝑢𝑒</m:t>
                        </m:r>
                      </m:num>
                      <m:den>
                        <m:r>
                          <a:rPr lang="en-AU" sz="3200" i="1">
                            <a:effectLst/>
                            <a:latin typeface="Cambria Math"/>
                            <a:ea typeface="Times New Roman"/>
                            <a:cs typeface="Times New Roman"/>
                          </a:rPr>
                          <m:t>𝑛𝑒𝑤</m:t>
                        </m:r>
                        <m:r>
                          <a:rPr lang="en-AU" sz="3200" i="1">
                            <a:effectLst/>
                            <a:latin typeface="Cambria Math"/>
                            <a:ea typeface="Times New Roman"/>
                            <a:cs typeface="Times New Roman"/>
                          </a:rPr>
                          <m:t> </m:t>
                        </m:r>
                        <m:r>
                          <a:rPr lang="en-AU" sz="3200" i="1">
                            <a:effectLst/>
                            <a:latin typeface="Cambria Math"/>
                            <a:ea typeface="Times New Roman"/>
                            <a:cs typeface="Times New Roman"/>
                          </a:rPr>
                          <m:t>𝑛𝑢𝑚𝑏𝑒𝑟</m:t>
                        </m:r>
                        <m:r>
                          <a:rPr lang="en-AU" sz="3200" i="1">
                            <a:effectLst/>
                            <a:latin typeface="Cambria Math"/>
                            <a:ea typeface="Times New Roman"/>
                            <a:cs typeface="Times New Roman"/>
                          </a:rPr>
                          <m:t> </m:t>
                        </m:r>
                        <m:r>
                          <a:rPr lang="en-AU" sz="3200" i="1">
                            <a:effectLst/>
                            <a:latin typeface="Cambria Math"/>
                            <a:ea typeface="Times New Roman"/>
                            <a:cs typeface="Times New Roman"/>
                          </a:rPr>
                          <m:t>𝑜𝑓</m:t>
                        </m:r>
                        <m:r>
                          <a:rPr lang="en-AU" sz="3200" i="1">
                            <a:effectLst/>
                            <a:latin typeface="Cambria Math"/>
                            <a:ea typeface="Times New Roman"/>
                            <a:cs typeface="Times New Roman"/>
                          </a:rPr>
                          <m:t> </m:t>
                        </m:r>
                        <m:r>
                          <a:rPr lang="en-AU" sz="3200" i="1">
                            <a:effectLst/>
                            <a:latin typeface="Cambria Math"/>
                            <a:ea typeface="Times New Roman"/>
                            <a:cs typeface="Times New Roman"/>
                          </a:rPr>
                          <m:t>𝑠h𝑎𝑟𝑒𝑠</m:t>
                        </m:r>
                      </m:den>
                    </m:f>
                    <m:r>
                      <a:rPr lang="en-AU" sz="3200" i="1">
                        <a:effectLst/>
                        <a:latin typeface="Cambria Math"/>
                        <a:ea typeface="Times New Roman"/>
                        <a:cs typeface="Times New Roman"/>
                      </a:rPr>
                      <m:t> </m:t>
                    </m:r>
                  </m:oMath>
                </a14:m>
                <a:r>
                  <a:rPr lang="en-AU" sz="3200" dirty="0">
                    <a:effectLst/>
                    <a:latin typeface="Times New Roman"/>
                    <a:ea typeface="Times New Roman"/>
                    <a:cs typeface="Times New Roman"/>
                  </a:rPr>
                  <a:t>= </a:t>
                </a:r>
                <a14:m>
                  <m:oMath xmlns:m="http://schemas.openxmlformats.org/officeDocument/2006/math">
                    <m:f>
                      <m:fPr>
                        <m:ctrlPr>
                          <a:rPr lang="en-AU" sz="3200" i="1">
                            <a:effectLst/>
                            <a:latin typeface="Cambria Math"/>
                            <a:ea typeface="Times New Roman"/>
                            <a:cs typeface="Times New Roman"/>
                          </a:rPr>
                        </m:ctrlPr>
                      </m:fPr>
                      <m:num>
                        <m:r>
                          <a:rPr lang="en-AU" sz="3200" i="1">
                            <a:effectLst/>
                            <a:latin typeface="Cambria Math"/>
                            <a:ea typeface="Times New Roman"/>
                            <a:cs typeface="Times New Roman"/>
                          </a:rPr>
                          <m:t>$</m:t>
                        </m:r>
                        <m:d>
                          <m:dPr>
                            <m:ctrlPr>
                              <a:rPr lang="en-AU" sz="3200" i="1">
                                <a:effectLst/>
                                <a:latin typeface="Cambria Math"/>
                                <a:ea typeface="Times New Roman"/>
                                <a:cs typeface="Times New Roman"/>
                              </a:rPr>
                            </m:ctrlPr>
                          </m:dPr>
                          <m:e>
                            <m:r>
                              <a:rPr lang="en-AU" sz="3200" i="1">
                                <a:effectLst/>
                                <a:latin typeface="Cambria Math"/>
                                <a:ea typeface="Times New Roman"/>
                                <a:cs typeface="Times New Roman"/>
                              </a:rPr>
                              <m:t>4.46 </m:t>
                            </m:r>
                            <m:r>
                              <a:rPr lang="en-AU" sz="3200" i="1">
                                <a:effectLst/>
                                <a:latin typeface="Cambria Math"/>
                                <a:ea typeface="Times New Roman"/>
                                <a:cs typeface="Times New Roman"/>
                              </a:rPr>
                              <m:t>𝑥</m:t>
                            </m:r>
                            <m:r>
                              <a:rPr lang="en-AU" sz="3200" i="1">
                                <a:effectLst/>
                                <a:latin typeface="Cambria Math"/>
                                <a:ea typeface="Times New Roman"/>
                                <a:cs typeface="Times New Roman"/>
                              </a:rPr>
                              <m:t> 3,000,000</m:t>
                            </m:r>
                          </m:e>
                        </m:d>
                        <m:r>
                          <a:rPr lang="en-AU" sz="3200" i="1">
                            <a:effectLst/>
                            <a:latin typeface="Cambria Math"/>
                            <a:ea typeface="Times New Roman"/>
                            <a:cs typeface="Times New Roman"/>
                          </a:rPr>
                          <m:t>+$1,250,000</m:t>
                        </m:r>
                      </m:num>
                      <m:den>
                        <m:r>
                          <a:rPr lang="en-AU" sz="3200" i="1">
                            <a:effectLst/>
                            <a:latin typeface="Cambria Math"/>
                            <a:ea typeface="Times New Roman"/>
                            <a:cs typeface="Times New Roman"/>
                          </a:rPr>
                          <m:t>3,000,000+ 238,095</m:t>
                        </m:r>
                      </m:den>
                    </m:f>
                  </m:oMath>
                </a14:m>
                <a:r>
                  <a:rPr lang="en-AU" sz="3200" dirty="0">
                    <a:effectLst/>
                    <a:latin typeface="Times New Roman"/>
                    <a:ea typeface="Times New Roman"/>
                    <a:cs typeface="Times New Roman"/>
                  </a:rPr>
                  <a:t>  =  </a:t>
                </a:r>
                <a:r>
                  <a:rPr lang="en-AU" sz="3200" u="sng" dirty="0">
                    <a:effectLst/>
                    <a:latin typeface="Times New Roman"/>
                    <a:ea typeface="Times New Roman"/>
                    <a:cs typeface="Times New Roman"/>
                  </a:rPr>
                  <a:t>$4.52</a:t>
                </a:r>
                <a:r>
                  <a:rPr lang="en-AU" sz="3200" dirty="0" smtClean="0">
                    <a:effectLst/>
                    <a:latin typeface="Times New Roman"/>
                    <a:ea typeface="Times New Roman"/>
                    <a:cs typeface="Times New Roman"/>
                  </a:rPr>
                  <a:t>.</a:t>
                </a:r>
              </a:p>
              <a:p>
                <a:pPr>
                  <a:lnSpc>
                    <a:spcPct val="200000"/>
                  </a:lnSpc>
                  <a:spcAft>
                    <a:spcPts val="0"/>
                  </a:spcAft>
                </a:pPr>
                <a:r>
                  <a:rPr lang="en-AU" sz="3200" dirty="0" smtClean="0">
                    <a:latin typeface="Times New Roman"/>
                    <a:ea typeface="Calibri"/>
                    <a:cs typeface="Times New Roman"/>
                  </a:rPr>
                  <a:t>////</a:t>
                </a:r>
                <a:endParaRPr lang="en-AU" sz="28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524000"/>
                <a:ext cx="7772400" cy="4831560"/>
              </a:xfrm>
              <a:blipFill rotWithShape="1">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06213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4652</Words>
  <Application>Microsoft Office PowerPoint</Application>
  <PresentationFormat>On-screen Show (4:3)</PresentationFormat>
  <Paragraphs>244</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Metro</vt:lpstr>
      <vt:lpstr>PowerPoint Presentation</vt:lpstr>
      <vt:lpstr>The provision of equity finance </vt:lpstr>
      <vt:lpstr>The provision of equity finance  (cont)</vt:lpstr>
      <vt:lpstr>Share price response to new equity issues</vt:lpstr>
      <vt:lpstr>A Rights Issue</vt:lpstr>
      <vt:lpstr>Dividend retention plans</vt:lpstr>
      <vt:lpstr>Illustrative Example</vt:lpstr>
      <vt:lpstr>Illustrative Example (cont)</vt:lpstr>
      <vt:lpstr>Illustrative Example (cont)</vt:lpstr>
      <vt:lpstr>The dividend discount model of share valuation </vt:lpstr>
      <vt:lpstr>“Expected” return</vt:lpstr>
      <vt:lpstr>The dividend discount model of share valuation (cont)</vt:lpstr>
      <vt:lpstr>The cost of equity</vt:lpstr>
      <vt:lpstr>The dividend discount model of share valuation (cont)</vt:lpstr>
      <vt:lpstr>Illustrative Example</vt:lpstr>
      <vt:lpstr>The cum-dividend share price         </vt:lpstr>
      <vt:lpstr>A firm with fixed growth</vt:lpstr>
      <vt:lpstr>A firm with zero (real) growth</vt:lpstr>
      <vt:lpstr>Illustrative Example</vt:lpstr>
      <vt:lpstr>Illustrative Example (cont)</vt:lpstr>
      <vt:lpstr>Illustrative Example (cont)</vt:lpstr>
      <vt:lpstr>Break time</vt:lpstr>
      <vt:lpstr>Motivation for dividends</vt:lpstr>
      <vt:lpstr>Motivation for dividends (cont)</vt:lpstr>
      <vt:lpstr>Motivation for dividends cont)</vt:lpstr>
      <vt:lpstr>Motivation for dividends (cont)</vt:lpstr>
      <vt:lpstr>Self-sustaining growth</vt:lpstr>
      <vt:lpstr>Self-sustaining growth (cont)</vt:lpstr>
      <vt:lpstr>Illustrative Example</vt:lpstr>
      <vt:lpstr>Illustrative Example (cont)</vt:lpstr>
      <vt:lpstr>Illustrative Example (cont)</vt:lpstr>
      <vt:lpstr>Illustrative Example (cont)</vt:lpstr>
      <vt:lpstr>Break time</vt:lpstr>
      <vt:lpstr>The P/E ratio </vt:lpstr>
      <vt:lpstr>The P/E ratio (cont)</vt:lpstr>
      <vt:lpstr>The P/E ratio (cont)</vt:lpstr>
      <vt:lpstr>The P/E ratio (cont)</vt:lpstr>
      <vt:lpstr>The P/E ratio (cont)</vt:lpstr>
      <vt:lpstr>Share price determination in practice</vt:lpstr>
      <vt:lpstr>Share price determination in practice (cont)</vt:lpstr>
      <vt:lpstr>Share price determination in practice (cont)</vt:lpstr>
      <vt:lpstr>Share price determination in practice (cont)</vt:lpstr>
      <vt:lpstr>Share price determination in practice  (psychology of markets)</vt:lpstr>
      <vt:lpstr>Share price determination in practice  (psychology of markets) (cont)</vt:lpstr>
      <vt:lpstr>Review</vt:lpstr>
      <vt:lpstr>Review (cont)</vt:lpstr>
      <vt:lpstr>Review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Dempsey</dc:creator>
  <cp:lastModifiedBy>Michael Dempsey</cp:lastModifiedBy>
  <cp:revision>52</cp:revision>
  <dcterms:created xsi:type="dcterms:W3CDTF">2006-08-16T00:00:00Z</dcterms:created>
  <dcterms:modified xsi:type="dcterms:W3CDTF">2017-01-17T06:51:30Z</dcterms:modified>
</cp:coreProperties>
</file>