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1"/>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7" r:id="rId16"/>
    <p:sldId id="288" r:id="rId17"/>
    <p:sldId id="270" r:id="rId18"/>
    <p:sldId id="271" r:id="rId19"/>
    <p:sldId id="272" r:id="rId20"/>
    <p:sldId id="284" r:id="rId21"/>
    <p:sldId id="273" r:id="rId22"/>
    <p:sldId id="274" r:id="rId23"/>
    <p:sldId id="275" r:id="rId24"/>
    <p:sldId id="276" r:id="rId25"/>
    <p:sldId id="277" r:id="rId26"/>
    <p:sldId id="278" r:id="rId27"/>
    <p:sldId id="279" r:id="rId28"/>
    <p:sldId id="280" r:id="rId29"/>
    <p:sldId id="282"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B10BAA9-2A01-4868-80F8-DC9CC50D8CF9}" type="datetimeFigureOut">
              <a:rPr lang="en-AU" smtClean="0"/>
              <a:t>18/01/2017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61C0ED-3041-4FEF-970C-1D13B9F59955}" type="slidenum">
              <a:rPr lang="en-AU" smtClean="0"/>
              <a:t>‹#›</a:t>
            </a:fld>
            <a:endParaRPr lang="en-AU"/>
          </a:p>
        </p:txBody>
      </p:sp>
    </p:spTree>
    <p:extLst>
      <p:ext uri="{BB962C8B-B14F-4D97-AF65-F5344CB8AC3E}">
        <p14:creationId xmlns:p14="http://schemas.microsoft.com/office/powerpoint/2010/main" val="15727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61C0ED-3041-4FEF-970C-1D13B9F59955}" type="slidenum">
              <a:rPr lang="en-AU" smtClean="0"/>
              <a:t>1</a:t>
            </a:fld>
            <a:endParaRPr lang="en-AU"/>
          </a:p>
        </p:txBody>
      </p:sp>
    </p:spTree>
    <p:extLst>
      <p:ext uri="{BB962C8B-B14F-4D97-AF65-F5344CB8AC3E}">
        <p14:creationId xmlns:p14="http://schemas.microsoft.com/office/powerpoint/2010/main" val="425963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261C0ED-3041-4FEF-970C-1D13B9F59955}" type="slidenum">
              <a:rPr lang="en-AU" smtClean="0"/>
              <a:t>3</a:t>
            </a:fld>
            <a:endParaRPr lang="en-AU"/>
          </a:p>
        </p:txBody>
      </p:sp>
    </p:spTree>
    <p:extLst>
      <p:ext uri="{BB962C8B-B14F-4D97-AF65-F5344CB8AC3E}">
        <p14:creationId xmlns:p14="http://schemas.microsoft.com/office/powerpoint/2010/main" val="213505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4917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9988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59156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17" name="Footer Placeholder 16"/>
          <p:cNvSpPr>
            <a:spLocks noGrp="1"/>
          </p:cNvSpPr>
          <p:nvPr>
            <p:ph type="ftr" sz="quarter" idx="11"/>
          </p:nvPr>
        </p:nvSpPr>
        <p:spPr/>
        <p:txBody>
          <a:bodyPr/>
          <a:lstStyle>
            <a:extLst/>
          </a:lstStyle>
          <a:p>
            <a:endParaRPr lang="en-US">
              <a:solidFill>
                <a:srgbClr val="DBF5F9"/>
              </a:solidFill>
            </a:endParaRPr>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98587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15797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75326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547849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3193598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455827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054268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579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343417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4985273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07748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33578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5" name="Footer Placeholder 4"/>
          <p:cNvSpPr>
            <a:spLocks noGrp="1"/>
          </p:cNvSpPr>
          <p:nvPr>
            <p:ph type="ftr" sz="quarter" idx="11"/>
          </p:nvPr>
        </p:nvSpPr>
        <p:spPr/>
        <p:txBody>
          <a:bodyPr/>
          <a:lstStyle>
            <a:extLst/>
          </a:lstStyle>
          <a:p>
            <a:endParaRPr lang="en-US">
              <a:solidFill>
                <a:srgbClr val="DBF5F9"/>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136155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319156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8" name="Footer Placeholder 7"/>
          <p:cNvSpPr>
            <a:spLocks noGrp="1"/>
          </p:cNvSpPr>
          <p:nvPr>
            <p:ph type="ftr" sz="quarter" idx="11"/>
          </p:nvPr>
        </p:nvSpPr>
        <p:spPr/>
        <p:txBody>
          <a:bodyPr/>
          <a:lstStyle>
            <a:extLst/>
          </a:lstStyle>
          <a:p>
            <a:endParaRPr lang="en-US">
              <a:solidFill>
                <a:srgbClr val="DBF5F9"/>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Tree>
    <p:extLst>
      <p:ext uri="{BB962C8B-B14F-4D97-AF65-F5344CB8AC3E}">
        <p14:creationId xmlns:p14="http://schemas.microsoft.com/office/powerpoint/2010/main" val="44158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4" name="Footer Placeholder 3"/>
          <p:cNvSpPr>
            <a:spLocks noGrp="1"/>
          </p:cNvSpPr>
          <p:nvPr>
            <p:ph type="ftr" sz="quarter" idx="11"/>
          </p:nvPr>
        </p:nvSpPr>
        <p:spPr/>
        <p:txBody>
          <a:bodyPr/>
          <a:lstStyle>
            <a:extLst/>
          </a:lstStyle>
          <a:p>
            <a:endParaRPr lang="en-US">
              <a:solidFill>
                <a:srgbClr val="DBF5F9"/>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415644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11"/>
          </p:nvPr>
        </p:nvSpPr>
        <p:spPr/>
        <p:txBody>
          <a:bodyPr/>
          <a:lstStyle>
            <a:extLst/>
          </a:lstStyle>
          <a:p>
            <a:endParaRPr lang="en-US">
              <a:solidFill>
                <a:srgbClr val="DBF5F9"/>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92372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20665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solidFill>
                <a:srgbClr val="DBF5F9"/>
              </a:solidFill>
            </a:endParaRPr>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61989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14415013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solidFill>
                  <a:srgbClr val="DBF5F9"/>
                </a:solidFill>
              </a:rPr>
              <a:pPr/>
              <a:t>1/18/2017</a:t>
            </a:fld>
            <a:endParaRPr lang="en-US">
              <a:solidFill>
                <a:srgbClr val="DBF5F9"/>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BF5F9"/>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solidFill>
                  <a:srgbClr val="DBF5F9"/>
                </a:solidFill>
              </a:rPr>
              <a:pPr/>
              <a:t>‹#›</a:t>
            </a:fld>
            <a:endParaRPr lang="en-US">
              <a:solidFill>
                <a:srgbClr val="DBF5F9"/>
              </a:solidFill>
            </a:endParaRPr>
          </a:p>
        </p:txBody>
      </p:sp>
    </p:spTree>
    <p:extLst>
      <p:ext uri="{BB962C8B-B14F-4D97-AF65-F5344CB8AC3E}">
        <p14:creationId xmlns:p14="http://schemas.microsoft.com/office/powerpoint/2010/main" val="210622441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326136"/>
          </a:xfrm>
        </p:spPr>
        <p:txBody>
          <a:bodyPr/>
          <a:lstStyle/>
          <a:p>
            <a:endParaRPr lang="en-AU" i="1" dirty="0"/>
          </a:p>
        </p:txBody>
      </p:sp>
      <p:sp>
        <p:nvSpPr>
          <p:cNvPr id="3" name="Content Placeholder 2"/>
          <p:cNvSpPr>
            <a:spLocks noGrp="1"/>
          </p:cNvSpPr>
          <p:nvPr>
            <p:ph idx="1"/>
          </p:nvPr>
        </p:nvSpPr>
        <p:spPr>
          <a:xfrm>
            <a:off x="914400" y="76200"/>
            <a:ext cx="7772400" cy="6279360"/>
          </a:xfrm>
        </p:spPr>
        <p:txBody>
          <a:bodyPr>
            <a:normAutofit/>
          </a:bodyPr>
          <a:lstStyle/>
          <a:p>
            <a:pPr lvl="8" algn="ctr">
              <a:lnSpc>
                <a:spcPct val="150000"/>
              </a:lnSpc>
              <a:spcAft>
                <a:spcPts val="1000"/>
              </a:spcAft>
            </a:pPr>
            <a:r>
              <a:rPr lang="en-US" sz="2200" dirty="0">
                <a:latin typeface="Calibri"/>
                <a:ea typeface="Times New Roman"/>
                <a:cs typeface="Times New Roman"/>
              </a:rPr>
              <a:t>—</a:t>
            </a:r>
            <a:r>
              <a:rPr lang="en-US" sz="2600" b="1" dirty="0">
                <a:latin typeface="Times New Roman"/>
                <a:ea typeface="Times New Roman"/>
                <a:cs typeface="Times New Roman"/>
              </a:rPr>
              <a:t>Chapter 7</a:t>
            </a:r>
            <a:r>
              <a:rPr lang="en-US" sz="2200" dirty="0">
                <a:latin typeface="Calibri"/>
                <a:ea typeface="Times New Roman"/>
                <a:cs typeface="Times New Roman"/>
              </a:rPr>
              <a:t>—    </a:t>
            </a:r>
            <a:endParaRPr lang="en-AU" sz="2200" dirty="0">
              <a:latin typeface="Calibri"/>
              <a:ea typeface="Calibri"/>
              <a:cs typeface="Times New Roman"/>
            </a:endParaRPr>
          </a:p>
          <a:p>
            <a:pPr algn="ctr">
              <a:lnSpc>
                <a:spcPct val="115000"/>
              </a:lnSpc>
              <a:spcAft>
                <a:spcPts val="1000"/>
              </a:spcAft>
            </a:pPr>
            <a:r>
              <a:rPr lang="en-US" sz="4000" b="1" i="1" dirty="0">
                <a:latin typeface="Times New Roman"/>
                <a:ea typeface="Times New Roman"/>
                <a:cs typeface="Times New Roman"/>
              </a:rPr>
              <a:t>Accounting Statements and Ratio Analysis</a:t>
            </a:r>
            <a:r>
              <a:rPr lang="en-US" sz="3600" dirty="0">
                <a:solidFill>
                  <a:srgbClr val="000000"/>
                </a:solidFill>
                <a:latin typeface="Times New Roman"/>
                <a:ea typeface="Times New Roman"/>
                <a:cs typeface="Times New Roman"/>
              </a:rPr>
              <a:t> </a:t>
            </a:r>
            <a:endParaRPr lang="en-AU" sz="3600" dirty="0">
              <a:latin typeface="Calibri"/>
              <a:ea typeface="Calibri"/>
              <a:cs typeface="Times New Roman"/>
            </a:endParaRPr>
          </a:p>
          <a:p>
            <a:pPr algn="just">
              <a:lnSpc>
                <a:spcPct val="200000"/>
              </a:lnSpc>
              <a:spcAft>
                <a:spcPts val="0"/>
              </a:spcAft>
            </a:pP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6220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6999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latin typeface="Times New Roman"/>
                <a:ea typeface="Times New Roman"/>
              </a:rPr>
              <a:t>The Balance Sheet </a:t>
            </a:r>
            <a:endParaRPr lang="en-AU" dirty="0"/>
          </a:p>
        </p:txBody>
      </p:sp>
      <p:sp>
        <p:nvSpPr>
          <p:cNvPr id="3" name="Content Placeholder 2"/>
          <p:cNvSpPr>
            <a:spLocks noGrp="1"/>
          </p:cNvSpPr>
          <p:nvPr>
            <p:ph idx="1"/>
          </p:nvPr>
        </p:nvSpPr>
        <p:spPr>
          <a:xfrm>
            <a:off x="914400" y="1600200"/>
            <a:ext cx="7772400" cy="4755360"/>
          </a:xfrm>
        </p:spPr>
        <p:txBody>
          <a:bodyPr>
            <a:normAutofit fontScale="85000" lnSpcReduction="20000"/>
          </a:bodyPr>
          <a:lstStyle/>
          <a:p>
            <a:r>
              <a:rPr lang="en-AU" sz="3200" dirty="0">
                <a:latin typeface="Times New Roman"/>
                <a:ea typeface="Calibri"/>
              </a:rPr>
              <a:t>The </a:t>
            </a:r>
            <a:r>
              <a:rPr lang="en-AU" sz="3200" i="1" dirty="0">
                <a:latin typeface="Times New Roman"/>
                <a:ea typeface="Calibri"/>
              </a:rPr>
              <a:t>Balance Sheet </a:t>
            </a:r>
            <a:r>
              <a:rPr lang="en-AU" sz="3200" dirty="0">
                <a:latin typeface="Times New Roman"/>
                <a:ea typeface="Calibri"/>
              </a:rPr>
              <a:t>depicts the firm’s </a:t>
            </a:r>
            <a:r>
              <a:rPr lang="en-AU" sz="3200" u="sng" dirty="0">
                <a:latin typeface="Times New Roman"/>
                <a:ea typeface="Calibri"/>
              </a:rPr>
              <a:t>ASSETS</a:t>
            </a:r>
            <a:r>
              <a:rPr lang="en-AU" sz="3200" dirty="0">
                <a:latin typeface="Times New Roman"/>
                <a:ea typeface="Calibri"/>
              </a:rPr>
              <a:t> (</a:t>
            </a:r>
            <a:r>
              <a:rPr lang="en-AU" sz="3200" u="sng" dirty="0">
                <a:latin typeface="Times New Roman"/>
                <a:ea typeface="Calibri"/>
              </a:rPr>
              <a:t>left-hand side of the Balance Sheet</a:t>
            </a:r>
            <a:r>
              <a:rPr lang="en-AU" sz="3200" dirty="0">
                <a:latin typeface="Times New Roman"/>
                <a:ea typeface="Calibri"/>
              </a:rPr>
              <a:t>) as they have been funded </a:t>
            </a:r>
            <a:r>
              <a:rPr lang="en-AU" sz="3200" dirty="0" smtClean="0">
                <a:latin typeface="Times New Roman"/>
                <a:ea typeface="Calibri"/>
              </a:rPr>
              <a:t>either </a:t>
            </a:r>
          </a:p>
          <a:p>
            <a:endParaRPr lang="en-AU" sz="3200" dirty="0" smtClean="0">
              <a:latin typeface="Times New Roman"/>
              <a:ea typeface="Calibri"/>
            </a:endParaRPr>
          </a:p>
          <a:p>
            <a:r>
              <a:rPr lang="en-AU" sz="3200" dirty="0" smtClean="0">
                <a:latin typeface="Times New Roman"/>
                <a:ea typeface="Calibri"/>
              </a:rPr>
              <a:t>(</a:t>
            </a:r>
            <a:r>
              <a:rPr lang="en-AU" sz="3200" i="1" dirty="0" err="1">
                <a:latin typeface="Times New Roman"/>
                <a:ea typeface="Calibri"/>
              </a:rPr>
              <a:t>i</a:t>
            </a:r>
            <a:r>
              <a:rPr lang="en-AU" sz="3200" dirty="0">
                <a:latin typeface="Times New Roman"/>
                <a:ea typeface="Calibri"/>
              </a:rPr>
              <a:t>) by issuing </a:t>
            </a:r>
            <a:r>
              <a:rPr lang="en-AU" sz="3200" u="sng" dirty="0" smtClean="0">
                <a:latin typeface="Times New Roman"/>
                <a:ea typeface="Calibri"/>
              </a:rPr>
              <a:t>debt</a:t>
            </a:r>
            <a:r>
              <a:rPr lang="en-AU" sz="3200" dirty="0" smtClean="0">
                <a:latin typeface="Times New Roman"/>
                <a:ea typeface="Calibri"/>
              </a:rPr>
              <a:t>,  or </a:t>
            </a:r>
          </a:p>
          <a:p>
            <a:r>
              <a:rPr lang="en-AU" sz="3200" dirty="0" smtClean="0">
                <a:latin typeface="Times New Roman"/>
                <a:ea typeface="Calibri"/>
              </a:rPr>
              <a:t>(</a:t>
            </a:r>
            <a:r>
              <a:rPr lang="en-AU" sz="3200" i="1" dirty="0">
                <a:latin typeface="Times New Roman"/>
                <a:ea typeface="Calibri"/>
              </a:rPr>
              <a:t>ii</a:t>
            </a:r>
            <a:r>
              <a:rPr lang="en-AU" sz="3200" dirty="0">
                <a:latin typeface="Times New Roman"/>
                <a:ea typeface="Calibri"/>
              </a:rPr>
              <a:t>) as contributed by the firm’s </a:t>
            </a:r>
            <a:r>
              <a:rPr lang="en-AU" sz="3200" u="sng" dirty="0">
                <a:latin typeface="Times New Roman"/>
                <a:ea typeface="Calibri"/>
              </a:rPr>
              <a:t>shareholders</a:t>
            </a:r>
            <a:r>
              <a:rPr lang="en-AU" sz="3200" dirty="0">
                <a:latin typeface="Times New Roman"/>
                <a:ea typeface="Calibri"/>
              </a:rPr>
              <a:t>. </a:t>
            </a:r>
            <a:endParaRPr lang="en-AU" sz="3200" dirty="0" smtClean="0">
              <a:latin typeface="Times New Roman"/>
              <a:ea typeface="Calibri"/>
            </a:endParaRPr>
          </a:p>
          <a:p>
            <a:endParaRPr lang="en-AU" sz="3200" dirty="0" smtClean="0">
              <a:latin typeface="Times New Roman"/>
              <a:ea typeface="Calibri"/>
            </a:endParaRPr>
          </a:p>
          <a:p>
            <a:r>
              <a:rPr lang="en-AU" sz="3200" dirty="0" smtClean="0">
                <a:latin typeface="Times New Roman"/>
                <a:ea typeface="Calibri"/>
              </a:rPr>
              <a:t>The </a:t>
            </a:r>
            <a:r>
              <a:rPr lang="en-AU" sz="3200" dirty="0">
                <a:latin typeface="Times New Roman"/>
                <a:ea typeface="Calibri"/>
              </a:rPr>
              <a:t>firm’s bond holders and shareholders – which the firm is called on to satisfy financially - are together envisaged as the firm’s </a:t>
            </a:r>
            <a:endParaRPr lang="en-AU" sz="3200" dirty="0" smtClean="0">
              <a:latin typeface="Times New Roman"/>
              <a:ea typeface="Calibri"/>
            </a:endParaRPr>
          </a:p>
          <a:p>
            <a:r>
              <a:rPr lang="en-AU" sz="3200" u="sng" dirty="0" smtClean="0">
                <a:latin typeface="Times New Roman"/>
                <a:ea typeface="Calibri"/>
              </a:rPr>
              <a:t>LIABILITIES </a:t>
            </a:r>
            <a:r>
              <a:rPr lang="en-AU" sz="3200" u="sng" dirty="0">
                <a:latin typeface="Times New Roman"/>
                <a:ea typeface="Calibri"/>
              </a:rPr>
              <a:t>AND EQUITY</a:t>
            </a:r>
            <a:r>
              <a:rPr lang="en-AU" sz="3200" dirty="0">
                <a:latin typeface="Times New Roman"/>
                <a:ea typeface="Calibri"/>
              </a:rPr>
              <a:t> </a:t>
            </a:r>
            <a:endParaRPr lang="en-AU" sz="3200" dirty="0" smtClean="0">
              <a:latin typeface="Times New Roman"/>
              <a:ea typeface="Calibri"/>
            </a:endParaRPr>
          </a:p>
          <a:p>
            <a:r>
              <a:rPr lang="en-AU" sz="3200" dirty="0" smtClean="0">
                <a:latin typeface="Times New Roman"/>
                <a:ea typeface="Calibri"/>
              </a:rPr>
              <a:t>on </a:t>
            </a:r>
            <a:r>
              <a:rPr lang="en-AU" sz="3200" dirty="0">
                <a:latin typeface="Times New Roman"/>
                <a:ea typeface="Calibri"/>
              </a:rPr>
              <a:t>the </a:t>
            </a:r>
            <a:r>
              <a:rPr lang="en-AU" sz="3200" u="sng" dirty="0">
                <a:latin typeface="Times New Roman"/>
                <a:ea typeface="Calibri"/>
              </a:rPr>
              <a:t>right-hand-side of the Balance Sheet</a:t>
            </a:r>
            <a:r>
              <a:rPr lang="en-AU" sz="3200" dirty="0">
                <a:latin typeface="Times New Roman"/>
                <a:ea typeface="Calibri"/>
              </a:rPr>
              <a:t>. </a:t>
            </a:r>
            <a:endParaRPr lang="en-AU" dirty="0"/>
          </a:p>
        </p:txBody>
      </p:sp>
    </p:spTree>
    <p:extLst>
      <p:ext uri="{BB962C8B-B14F-4D97-AF65-F5344CB8AC3E}">
        <p14:creationId xmlns:p14="http://schemas.microsoft.com/office/powerpoint/2010/main" val="1420696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42"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381000"/>
          </a:xfrm>
        </p:spPr>
        <p:txBody>
          <a:bodyPr/>
          <a:lstStyle/>
          <a:p>
            <a:r>
              <a:rPr lang="en-AU" sz="2800" dirty="0" smtClean="0"/>
              <a:t>The Balance Sheet (</a:t>
            </a:r>
            <a:r>
              <a:rPr lang="en-AU" sz="2800" dirty="0" err="1" smtClean="0"/>
              <a:t>cont</a:t>
            </a:r>
            <a:r>
              <a:rPr lang="en-AU" sz="2800" dirty="0" smtClean="0"/>
              <a:t>)</a:t>
            </a:r>
            <a:endParaRPr lang="en-AU" sz="2800" dirty="0"/>
          </a:p>
        </p:txBody>
      </p:sp>
      <p:sp>
        <p:nvSpPr>
          <p:cNvPr id="3" name="Content Placeholder 2"/>
          <p:cNvSpPr>
            <a:spLocks noGrp="1"/>
          </p:cNvSpPr>
          <p:nvPr>
            <p:ph idx="1"/>
          </p:nvPr>
        </p:nvSpPr>
        <p:spPr>
          <a:xfrm>
            <a:off x="914400" y="914400"/>
            <a:ext cx="7772400" cy="5562600"/>
          </a:xfrm>
        </p:spPr>
        <p:txBody>
          <a:bodyPr>
            <a:normAutofit fontScale="25000" lnSpcReduction="20000"/>
          </a:bodyPr>
          <a:lstStyle/>
          <a:p>
            <a:pPr algn="just">
              <a:lnSpc>
                <a:spcPct val="120000"/>
              </a:lnSpc>
              <a:spcAft>
                <a:spcPts val="1000"/>
              </a:spcAft>
            </a:pPr>
            <a:r>
              <a:rPr lang="en-AU" sz="5600" dirty="0" smtClean="0">
                <a:latin typeface="Times New Roman"/>
                <a:ea typeface="Times New Roman"/>
                <a:cs typeface="Times New Roman"/>
              </a:rPr>
              <a:t>An addition </a:t>
            </a:r>
            <a:r>
              <a:rPr lang="en-AU" sz="5600" dirty="0">
                <a:latin typeface="Times New Roman"/>
                <a:ea typeface="Times New Roman"/>
                <a:cs typeface="Times New Roman"/>
              </a:rPr>
              <a:t>to the firm’s ASSETS on the left-hand side of the Balance Sheet is always matched by the </a:t>
            </a:r>
            <a:r>
              <a:rPr lang="en-AU" sz="5600" u="sng" dirty="0">
                <a:latin typeface="Times New Roman"/>
                <a:ea typeface="Times New Roman"/>
                <a:cs typeface="Times New Roman"/>
              </a:rPr>
              <a:t>source of financing</a:t>
            </a:r>
            <a:r>
              <a:rPr lang="en-AU" sz="5600" dirty="0">
                <a:latin typeface="Times New Roman"/>
                <a:ea typeface="Times New Roman"/>
                <a:cs typeface="Times New Roman"/>
              </a:rPr>
              <a:t> on the LIABILITIES AND EQUITY side of the Balance Sheet. </a:t>
            </a:r>
            <a:endParaRPr lang="en-AU" sz="5600" dirty="0" smtClean="0">
              <a:latin typeface="Times New Roman"/>
              <a:ea typeface="Times New Roman"/>
              <a:cs typeface="Times New Roman"/>
            </a:endParaRPr>
          </a:p>
          <a:p>
            <a:pPr algn="just">
              <a:lnSpc>
                <a:spcPct val="120000"/>
              </a:lnSpc>
              <a:spcAft>
                <a:spcPts val="1000"/>
              </a:spcAft>
            </a:pPr>
            <a:r>
              <a:rPr lang="en-AU" sz="5600" dirty="0" smtClean="0">
                <a:latin typeface="Times New Roman"/>
                <a:ea typeface="Times New Roman"/>
                <a:cs typeface="Times New Roman"/>
              </a:rPr>
              <a:t>Sources of finance might be:</a:t>
            </a:r>
          </a:p>
          <a:p>
            <a:pPr algn="just">
              <a:lnSpc>
                <a:spcPct val="200000"/>
              </a:lnSpc>
              <a:spcAft>
                <a:spcPts val="1000"/>
              </a:spcAft>
            </a:pPr>
            <a:r>
              <a:rPr lang="en-AU" sz="5600" dirty="0" smtClean="0">
                <a:latin typeface="Times New Roman"/>
                <a:ea typeface="Times New Roman"/>
                <a:cs typeface="Times New Roman"/>
              </a:rPr>
              <a:t>(</a:t>
            </a:r>
            <a:r>
              <a:rPr lang="en-AU" sz="5600" i="1" dirty="0" err="1">
                <a:latin typeface="Times New Roman"/>
                <a:ea typeface="Times New Roman"/>
                <a:cs typeface="Times New Roman"/>
              </a:rPr>
              <a:t>i</a:t>
            </a:r>
            <a:r>
              <a:rPr lang="en-AU" sz="5600" dirty="0">
                <a:latin typeface="Times New Roman"/>
                <a:ea typeface="Times New Roman"/>
                <a:cs typeface="Times New Roman"/>
              </a:rPr>
              <a:t>) by </a:t>
            </a:r>
            <a:r>
              <a:rPr lang="en-AU" sz="5600" u="sng" dirty="0">
                <a:latin typeface="Times New Roman"/>
                <a:ea typeface="Times New Roman"/>
                <a:cs typeface="Times New Roman"/>
              </a:rPr>
              <a:t>additional debt</a:t>
            </a:r>
            <a:r>
              <a:rPr lang="en-AU" sz="5600" dirty="0">
                <a:latin typeface="Times New Roman"/>
                <a:ea typeface="Times New Roman"/>
                <a:cs typeface="Times New Roman"/>
              </a:rPr>
              <a:t> (either short term borrowing or by a longer term issue of bonds) </a:t>
            </a:r>
            <a:r>
              <a:rPr lang="en-AU" sz="5600" dirty="0" smtClean="0">
                <a:latin typeface="Times New Roman"/>
                <a:ea typeface="Times New Roman"/>
                <a:cs typeface="Times New Roman"/>
              </a:rPr>
              <a:t>or</a:t>
            </a:r>
          </a:p>
          <a:p>
            <a:pPr algn="just">
              <a:lnSpc>
                <a:spcPct val="200000"/>
              </a:lnSpc>
              <a:spcAft>
                <a:spcPts val="1000"/>
              </a:spcAft>
            </a:pPr>
            <a:r>
              <a:rPr lang="en-AU" sz="5600" dirty="0" smtClean="0">
                <a:latin typeface="Times New Roman"/>
                <a:ea typeface="Times New Roman"/>
                <a:cs typeface="Times New Roman"/>
              </a:rPr>
              <a:t>(</a:t>
            </a:r>
            <a:r>
              <a:rPr lang="en-AU" sz="5600" i="1" dirty="0">
                <a:latin typeface="Times New Roman"/>
                <a:ea typeface="Times New Roman"/>
                <a:cs typeface="Times New Roman"/>
              </a:rPr>
              <a:t>ii</a:t>
            </a:r>
            <a:r>
              <a:rPr lang="en-AU" sz="5600" dirty="0">
                <a:latin typeface="Times New Roman"/>
                <a:ea typeface="Times New Roman"/>
                <a:cs typeface="Times New Roman"/>
              </a:rPr>
              <a:t>) by the firm’s </a:t>
            </a:r>
            <a:r>
              <a:rPr lang="en-AU" sz="5600" i="1" u="sng" dirty="0">
                <a:latin typeface="Times New Roman"/>
                <a:ea typeface="Times New Roman"/>
                <a:cs typeface="Times New Roman"/>
              </a:rPr>
              <a:t>Retained Earnings</a:t>
            </a:r>
            <a:r>
              <a:rPr lang="en-AU" sz="5600" i="1" dirty="0">
                <a:latin typeface="Times New Roman"/>
                <a:ea typeface="Times New Roman"/>
                <a:cs typeface="Times New Roman"/>
              </a:rPr>
              <a:t> </a:t>
            </a:r>
            <a:r>
              <a:rPr lang="en-AU" sz="5600" dirty="0">
                <a:latin typeface="Times New Roman"/>
                <a:ea typeface="Times New Roman"/>
                <a:cs typeface="Times New Roman"/>
              </a:rPr>
              <a:t>accumulated from the firm’s operations year by year, </a:t>
            </a:r>
            <a:endParaRPr lang="en-AU" sz="5600" dirty="0" smtClean="0">
              <a:latin typeface="Times New Roman"/>
              <a:ea typeface="Times New Roman"/>
              <a:cs typeface="Times New Roman"/>
            </a:endParaRPr>
          </a:p>
          <a:p>
            <a:pPr lvl="1" algn="just">
              <a:lnSpc>
                <a:spcPct val="200000"/>
              </a:lnSpc>
              <a:spcAft>
                <a:spcPts val="1000"/>
              </a:spcAft>
            </a:pPr>
            <a:r>
              <a:rPr lang="en-AU" sz="5200" dirty="0" smtClean="0">
                <a:latin typeface="Times New Roman"/>
                <a:ea typeface="Times New Roman"/>
                <a:cs typeface="Times New Roman"/>
              </a:rPr>
              <a:t>or </a:t>
            </a:r>
            <a:r>
              <a:rPr lang="en-AU" sz="5200" dirty="0">
                <a:latin typeface="Times New Roman"/>
                <a:ea typeface="Times New Roman"/>
                <a:cs typeface="Times New Roman"/>
              </a:rPr>
              <a:t>by current shareholders who contribute to a </a:t>
            </a:r>
            <a:r>
              <a:rPr lang="en-AU" sz="5200" u="sng" dirty="0">
                <a:latin typeface="Times New Roman"/>
                <a:ea typeface="Times New Roman"/>
                <a:cs typeface="Times New Roman"/>
              </a:rPr>
              <a:t>rights issue</a:t>
            </a:r>
            <a:r>
              <a:rPr lang="en-AU" sz="5200" dirty="0">
                <a:latin typeface="Times New Roman"/>
                <a:ea typeface="Times New Roman"/>
                <a:cs typeface="Times New Roman"/>
              </a:rPr>
              <a:t>, </a:t>
            </a:r>
            <a:endParaRPr lang="en-AU" sz="5200" dirty="0" smtClean="0">
              <a:latin typeface="Times New Roman"/>
              <a:ea typeface="Times New Roman"/>
              <a:cs typeface="Times New Roman"/>
            </a:endParaRPr>
          </a:p>
          <a:p>
            <a:pPr lvl="1" algn="just">
              <a:lnSpc>
                <a:spcPct val="200000"/>
              </a:lnSpc>
              <a:spcAft>
                <a:spcPts val="1000"/>
              </a:spcAft>
            </a:pPr>
            <a:r>
              <a:rPr lang="en-AU" sz="5200" dirty="0" smtClean="0">
                <a:latin typeface="Times New Roman"/>
                <a:ea typeface="Times New Roman"/>
                <a:cs typeface="Times New Roman"/>
              </a:rPr>
              <a:t>or </a:t>
            </a:r>
            <a:r>
              <a:rPr lang="en-AU" sz="5200" dirty="0">
                <a:latin typeface="Times New Roman"/>
                <a:ea typeface="Times New Roman"/>
                <a:cs typeface="Times New Roman"/>
              </a:rPr>
              <a:t>by having new shareholders who purchase the firm’s </a:t>
            </a:r>
            <a:r>
              <a:rPr lang="en-AU" sz="5200" u="sng" dirty="0">
                <a:latin typeface="Times New Roman"/>
                <a:ea typeface="Times New Roman"/>
                <a:cs typeface="Times New Roman"/>
              </a:rPr>
              <a:t>new issue of shares</a:t>
            </a:r>
            <a:r>
              <a:rPr lang="en-AU" sz="5200" dirty="0">
                <a:latin typeface="Times New Roman"/>
                <a:ea typeface="Times New Roman"/>
                <a:cs typeface="Times New Roman"/>
              </a:rPr>
              <a:t>. </a:t>
            </a:r>
            <a:endParaRPr lang="en-AU" sz="5200" dirty="0" smtClean="0">
              <a:latin typeface="Times New Roman"/>
              <a:ea typeface="Times New Roman"/>
              <a:cs typeface="Times New Roman"/>
            </a:endParaRPr>
          </a:p>
          <a:p>
            <a:pPr algn="just">
              <a:lnSpc>
                <a:spcPct val="200000"/>
              </a:lnSpc>
              <a:spcAft>
                <a:spcPts val="1000"/>
              </a:spcAft>
            </a:pPr>
            <a:r>
              <a:rPr lang="en-AU" sz="5600" dirty="0" smtClean="0">
                <a:latin typeface="Times New Roman"/>
                <a:ea typeface="Times New Roman"/>
                <a:cs typeface="Times New Roman"/>
              </a:rPr>
              <a:t>The </a:t>
            </a:r>
            <a:r>
              <a:rPr lang="en-AU" sz="5600" dirty="0">
                <a:latin typeface="Times New Roman"/>
                <a:ea typeface="Times New Roman"/>
                <a:cs typeface="Times New Roman"/>
              </a:rPr>
              <a:t>additional cash raised by either debt or equity thereby leads to an entry on the LIABILITIES AND EQUITY </a:t>
            </a:r>
            <a:r>
              <a:rPr lang="en-AU" sz="5600" dirty="0" smtClean="0">
                <a:latin typeface="Times New Roman"/>
                <a:ea typeface="Times New Roman"/>
                <a:cs typeface="Times New Roman"/>
              </a:rPr>
              <a:t>(right-hand) side </a:t>
            </a:r>
            <a:r>
              <a:rPr lang="en-AU" sz="5600" dirty="0">
                <a:latin typeface="Times New Roman"/>
                <a:ea typeface="Times New Roman"/>
                <a:cs typeface="Times New Roman"/>
              </a:rPr>
              <a:t>of the Balance Sheet and an equal amount on the </a:t>
            </a:r>
            <a:r>
              <a:rPr lang="en-AU" sz="5600" dirty="0" smtClean="0">
                <a:latin typeface="Times New Roman"/>
                <a:ea typeface="Times New Roman"/>
                <a:cs typeface="Times New Roman"/>
              </a:rPr>
              <a:t>(left-hand) ASSETS </a:t>
            </a:r>
            <a:r>
              <a:rPr lang="en-AU" sz="5600" dirty="0">
                <a:latin typeface="Times New Roman"/>
                <a:ea typeface="Times New Roman"/>
                <a:cs typeface="Times New Roman"/>
              </a:rPr>
              <a:t>side under </a:t>
            </a:r>
            <a:r>
              <a:rPr lang="en-AU" sz="5600" i="1" dirty="0">
                <a:latin typeface="Times New Roman"/>
                <a:ea typeface="Times New Roman"/>
                <a:cs typeface="Times New Roman"/>
              </a:rPr>
              <a:t>Cash and equivalents</a:t>
            </a:r>
            <a:r>
              <a:rPr lang="en-AU" sz="5600" dirty="0">
                <a:latin typeface="Times New Roman"/>
                <a:ea typeface="Times New Roman"/>
                <a:cs typeface="Times New Roman"/>
              </a:rPr>
              <a:t>. </a:t>
            </a:r>
            <a:endParaRPr lang="en-AU" sz="5600" dirty="0" smtClean="0">
              <a:latin typeface="Times New Roman"/>
              <a:ea typeface="Times New Roman"/>
              <a:cs typeface="Times New Roman"/>
            </a:endParaRPr>
          </a:p>
          <a:p>
            <a:pPr algn="just">
              <a:lnSpc>
                <a:spcPct val="200000"/>
              </a:lnSpc>
              <a:spcAft>
                <a:spcPts val="1000"/>
              </a:spcAft>
            </a:pPr>
            <a:r>
              <a:rPr lang="en-AU" sz="5600" dirty="0" smtClean="0">
                <a:latin typeface="Times New Roman"/>
                <a:ea typeface="Times New Roman"/>
                <a:cs typeface="Times New Roman"/>
              </a:rPr>
              <a:t>The </a:t>
            </a:r>
            <a:r>
              <a:rPr lang="en-AU" sz="5600" dirty="0">
                <a:latin typeface="Times New Roman"/>
                <a:ea typeface="Times New Roman"/>
                <a:cs typeface="Times New Roman"/>
              </a:rPr>
              <a:t>cash is transferred from </a:t>
            </a:r>
            <a:r>
              <a:rPr lang="en-AU" sz="5600" i="1" dirty="0">
                <a:latin typeface="Times New Roman"/>
                <a:ea typeface="Times New Roman"/>
                <a:cs typeface="Times New Roman"/>
              </a:rPr>
              <a:t>Cash and equivalents</a:t>
            </a:r>
            <a:r>
              <a:rPr lang="en-AU" sz="5600" dirty="0">
                <a:latin typeface="Times New Roman"/>
                <a:ea typeface="Times New Roman"/>
                <a:cs typeface="Times New Roman"/>
              </a:rPr>
              <a:t> as assets are acquired, the value of which again appears on the ASSETS side so as to maintain the balance of the Balance Sheet. </a:t>
            </a:r>
            <a:endParaRPr lang="en-AU" sz="5600" dirty="0">
              <a:latin typeface="Calibri"/>
              <a:ea typeface="Calibri"/>
              <a:cs typeface="Times New Roman"/>
            </a:endParaRPr>
          </a:p>
          <a:p>
            <a:endParaRPr lang="en-AU" dirty="0"/>
          </a:p>
        </p:txBody>
      </p:sp>
    </p:spTree>
    <p:extLst>
      <p:ext uri="{BB962C8B-B14F-4D97-AF65-F5344CB8AC3E}">
        <p14:creationId xmlns:p14="http://schemas.microsoft.com/office/powerpoint/2010/main" val="327045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838200"/>
          </a:xfrm>
        </p:spPr>
        <p:txBody>
          <a:bodyPr/>
          <a:lstStyle/>
          <a:p>
            <a:r>
              <a:rPr lang="en-AU" sz="3200" i="1" dirty="0" smtClean="0"/>
              <a:t>Depreciation</a:t>
            </a:r>
            <a:endParaRPr lang="en-AU" sz="3200" i="1" dirty="0"/>
          </a:p>
        </p:txBody>
      </p:sp>
      <p:sp>
        <p:nvSpPr>
          <p:cNvPr id="3" name="Content Placeholder 2"/>
          <p:cNvSpPr>
            <a:spLocks noGrp="1"/>
          </p:cNvSpPr>
          <p:nvPr>
            <p:ph idx="1"/>
          </p:nvPr>
        </p:nvSpPr>
        <p:spPr>
          <a:xfrm>
            <a:off x="914400" y="609600"/>
            <a:ext cx="7772400" cy="6324600"/>
          </a:xfrm>
        </p:spPr>
        <p:txBody>
          <a:bodyPr>
            <a:normAutofit fontScale="62500" lnSpcReduction="20000"/>
          </a:bodyPr>
          <a:lstStyle/>
          <a:p>
            <a:r>
              <a:rPr lang="en-AU" sz="3200" dirty="0" smtClean="0">
                <a:latin typeface="Times New Roman"/>
                <a:ea typeface="Times New Roman"/>
              </a:rPr>
              <a:t>           The </a:t>
            </a:r>
            <a:r>
              <a:rPr lang="en-AU" sz="3200" dirty="0">
                <a:latin typeface="Times New Roman"/>
                <a:ea typeface="Times New Roman"/>
              </a:rPr>
              <a:t>issue of </a:t>
            </a:r>
            <a:r>
              <a:rPr lang="en-AU" sz="3200" i="1" dirty="0">
                <a:latin typeface="Times New Roman"/>
                <a:ea typeface="Times New Roman"/>
              </a:rPr>
              <a:t>Depreciation</a:t>
            </a:r>
            <a:r>
              <a:rPr lang="en-AU" sz="3200" dirty="0">
                <a:latin typeface="Times New Roman"/>
                <a:ea typeface="Times New Roman"/>
              </a:rPr>
              <a:t> deserves a special attention. </a:t>
            </a:r>
            <a:endParaRPr lang="en-AU" sz="3200" dirty="0" smtClean="0">
              <a:latin typeface="Times New Roman"/>
              <a:ea typeface="Times New Roman"/>
            </a:endParaRPr>
          </a:p>
          <a:p>
            <a:endParaRPr lang="en-AU" sz="3200" dirty="0" smtClean="0">
              <a:latin typeface="Times New Roman"/>
              <a:ea typeface="Times New Roman"/>
            </a:endParaRPr>
          </a:p>
          <a:p>
            <a:r>
              <a:rPr lang="en-AU" sz="3200" dirty="0" smtClean="0">
                <a:latin typeface="Times New Roman"/>
                <a:ea typeface="Times New Roman"/>
              </a:rPr>
              <a:t>At </a:t>
            </a:r>
            <a:r>
              <a:rPr lang="en-AU" sz="3200" dirty="0">
                <a:latin typeface="Times New Roman"/>
                <a:ea typeface="Times New Roman"/>
              </a:rPr>
              <a:t>the end of the financial year, we add the </a:t>
            </a:r>
            <a:r>
              <a:rPr lang="en-AU" sz="3200" i="1" dirty="0">
                <a:latin typeface="Times New Roman"/>
                <a:ea typeface="Times New Roman"/>
              </a:rPr>
              <a:t>Addition to retained earnings</a:t>
            </a:r>
            <a:r>
              <a:rPr lang="en-AU" sz="3200" dirty="0">
                <a:latin typeface="Times New Roman"/>
                <a:ea typeface="Times New Roman"/>
              </a:rPr>
              <a:t> </a:t>
            </a:r>
            <a:r>
              <a:rPr lang="en-AU" sz="3200" dirty="0" smtClean="0">
                <a:latin typeface="Times New Roman"/>
                <a:ea typeface="Times New Roman"/>
              </a:rPr>
              <a:t>(from </a:t>
            </a:r>
            <a:r>
              <a:rPr lang="en-AU" sz="3200" dirty="0">
                <a:latin typeface="Times New Roman"/>
                <a:ea typeface="Times New Roman"/>
              </a:rPr>
              <a:t>the Income </a:t>
            </a:r>
            <a:r>
              <a:rPr lang="en-AU" sz="3200" dirty="0" smtClean="0">
                <a:latin typeface="Times New Roman"/>
                <a:ea typeface="Times New Roman"/>
              </a:rPr>
              <a:t>Statement) </a:t>
            </a:r>
            <a:r>
              <a:rPr lang="en-AU" sz="3200" dirty="0">
                <a:latin typeface="Times New Roman"/>
                <a:ea typeface="Times New Roman"/>
              </a:rPr>
              <a:t>to </a:t>
            </a:r>
            <a:r>
              <a:rPr lang="en-AU" sz="3200" i="1" dirty="0">
                <a:latin typeface="Times New Roman"/>
                <a:ea typeface="Times New Roman"/>
              </a:rPr>
              <a:t>Retained earnings</a:t>
            </a:r>
            <a:r>
              <a:rPr lang="en-AU" sz="3200" dirty="0">
                <a:latin typeface="Times New Roman"/>
                <a:ea typeface="Times New Roman"/>
              </a:rPr>
              <a:t> (which thereby contributes to Shareholders Equity) on the (</a:t>
            </a:r>
            <a:r>
              <a:rPr lang="en-AU" sz="3200" u="sng" dirty="0">
                <a:latin typeface="Times New Roman"/>
                <a:ea typeface="Times New Roman"/>
              </a:rPr>
              <a:t>right-hand side</a:t>
            </a:r>
            <a:r>
              <a:rPr lang="en-AU" sz="3200" dirty="0">
                <a:latin typeface="Times New Roman"/>
                <a:ea typeface="Times New Roman"/>
              </a:rPr>
              <a:t>) LIABILITIES AND EQUITY side of the Balance Sheet. </a:t>
            </a:r>
            <a:endParaRPr lang="en-AU" sz="3200" dirty="0" smtClean="0">
              <a:latin typeface="Times New Roman"/>
              <a:ea typeface="Times New Roman"/>
            </a:endParaRPr>
          </a:p>
          <a:p>
            <a:endParaRPr lang="en-AU" sz="3200" dirty="0" smtClean="0">
              <a:latin typeface="Times New Roman"/>
              <a:ea typeface="Times New Roman"/>
            </a:endParaRPr>
          </a:p>
          <a:p>
            <a:r>
              <a:rPr lang="en-AU" sz="3200" dirty="0" smtClean="0">
                <a:latin typeface="Times New Roman"/>
                <a:ea typeface="Times New Roman"/>
              </a:rPr>
              <a:t>We </a:t>
            </a:r>
            <a:r>
              <a:rPr lang="en-AU" sz="3200" dirty="0">
                <a:latin typeface="Times New Roman"/>
                <a:ea typeface="Times New Roman"/>
              </a:rPr>
              <a:t>also add </a:t>
            </a:r>
            <a:r>
              <a:rPr lang="en-AU" sz="3200" u="sng" dirty="0">
                <a:latin typeface="Times New Roman"/>
                <a:ea typeface="Times New Roman"/>
              </a:rPr>
              <a:t>both</a:t>
            </a:r>
            <a:r>
              <a:rPr lang="en-AU" sz="3200" dirty="0">
                <a:latin typeface="Times New Roman"/>
                <a:ea typeface="Times New Roman"/>
              </a:rPr>
              <a:t> the </a:t>
            </a:r>
            <a:r>
              <a:rPr lang="en-AU" sz="3200" i="1" dirty="0">
                <a:latin typeface="Times New Roman"/>
                <a:ea typeface="Times New Roman"/>
              </a:rPr>
              <a:t>Addition to retained earnings</a:t>
            </a:r>
            <a:r>
              <a:rPr lang="en-AU" sz="3200" dirty="0">
                <a:latin typeface="Times New Roman"/>
                <a:ea typeface="Times New Roman"/>
              </a:rPr>
              <a:t> </a:t>
            </a:r>
            <a:r>
              <a:rPr lang="en-AU" sz="3200" u="sng" dirty="0">
                <a:latin typeface="Times New Roman"/>
                <a:ea typeface="Times New Roman"/>
              </a:rPr>
              <a:t>and</a:t>
            </a:r>
            <a:r>
              <a:rPr lang="en-AU" sz="3200" dirty="0">
                <a:latin typeface="Times New Roman"/>
                <a:ea typeface="Times New Roman"/>
              </a:rPr>
              <a:t> </a:t>
            </a:r>
            <a:r>
              <a:rPr lang="en-AU" sz="3200" i="1" dirty="0">
                <a:latin typeface="Times New Roman"/>
                <a:ea typeface="Times New Roman"/>
              </a:rPr>
              <a:t>Depreciation</a:t>
            </a:r>
            <a:r>
              <a:rPr lang="en-AU" sz="3200" dirty="0">
                <a:latin typeface="Times New Roman"/>
                <a:ea typeface="Times New Roman"/>
              </a:rPr>
              <a:t> from the Income Statement for that year to the</a:t>
            </a:r>
            <a:r>
              <a:rPr lang="en-AU" sz="3200" i="1" dirty="0">
                <a:latin typeface="Times New Roman"/>
                <a:ea typeface="Times New Roman"/>
              </a:rPr>
              <a:t> Cash and equivalents</a:t>
            </a:r>
            <a:r>
              <a:rPr lang="en-AU" sz="3200" dirty="0">
                <a:latin typeface="Times New Roman"/>
                <a:ea typeface="Times New Roman"/>
              </a:rPr>
              <a:t> entry on the (</a:t>
            </a:r>
            <a:r>
              <a:rPr lang="en-AU" sz="3200" u="sng" dirty="0">
                <a:latin typeface="Times New Roman"/>
                <a:ea typeface="Times New Roman"/>
              </a:rPr>
              <a:t>left-hand side</a:t>
            </a:r>
            <a:r>
              <a:rPr lang="en-AU" sz="3200" dirty="0">
                <a:latin typeface="Times New Roman"/>
                <a:ea typeface="Times New Roman"/>
              </a:rPr>
              <a:t>) ASSETS side of the Balance Sheet. </a:t>
            </a:r>
            <a:endParaRPr lang="en-AU" sz="3200" dirty="0" smtClean="0">
              <a:latin typeface="Times New Roman"/>
              <a:ea typeface="Times New Roman"/>
            </a:endParaRPr>
          </a:p>
          <a:p>
            <a:r>
              <a:rPr lang="en-AU" sz="3200" dirty="0" smtClean="0">
                <a:latin typeface="Times New Roman"/>
                <a:ea typeface="Times New Roman"/>
              </a:rPr>
              <a:t>But </a:t>
            </a:r>
            <a:r>
              <a:rPr lang="en-AU" sz="3200" dirty="0">
                <a:latin typeface="Times New Roman"/>
                <a:ea typeface="Times New Roman"/>
              </a:rPr>
              <a:t>note also that on the ASSETS side of the Balance Sheet, the values of the firm’s assets under </a:t>
            </a:r>
            <a:r>
              <a:rPr lang="en-AU" sz="3200" i="1" dirty="0">
                <a:latin typeface="Times New Roman"/>
                <a:ea typeface="Times New Roman"/>
              </a:rPr>
              <a:t>Net plant and equipment</a:t>
            </a:r>
            <a:r>
              <a:rPr lang="en-AU" sz="3200" dirty="0">
                <a:latin typeface="Times New Roman"/>
                <a:ea typeface="Times New Roman"/>
              </a:rPr>
              <a:t> are correspondingly depreciated by </a:t>
            </a:r>
            <a:r>
              <a:rPr lang="en-AU" sz="3200" i="1" dirty="0">
                <a:latin typeface="Times New Roman"/>
                <a:ea typeface="Times New Roman"/>
              </a:rPr>
              <a:t>Depreciation</a:t>
            </a:r>
            <a:r>
              <a:rPr lang="en-AU" sz="3200" dirty="0">
                <a:latin typeface="Times New Roman"/>
                <a:ea typeface="Times New Roman"/>
              </a:rPr>
              <a:t> to recognise their deterioration and limited working life. </a:t>
            </a:r>
            <a:endParaRPr lang="en-AU" sz="3200" dirty="0" smtClean="0">
              <a:latin typeface="Times New Roman"/>
              <a:ea typeface="Times New Roman"/>
            </a:endParaRPr>
          </a:p>
          <a:p>
            <a:endParaRPr lang="en-AU" sz="3200" dirty="0" smtClean="0">
              <a:latin typeface="Times New Roman"/>
              <a:ea typeface="Times New Roman"/>
            </a:endParaRPr>
          </a:p>
          <a:p>
            <a:r>
              <a:rPr lang="en-AU" sz="3200" dirty="0" smtClean="0">
                <a:latin typeface="Times New Roman"/>
                <a:ea typeface="Times New Roman"/>
              </a:rPr>
              <a:t>Putting </a:t>
            </a:r>
            <a:r>
              <a:rPr lang="en-AU" sz="3200" dirty="0">
                <a:latin typeface="Times New Roman"/>
                <a:ea typeface="Times New Roman"/>
              </a:rPr>
              <a:t>the two together – adding </a:t>
            </a:r>
            <a:r>
              <a:rPr lang="en-AU" sz="3200" i="1" dirty="0">
                <a:latin typeface="Times New Roman"/>
                <a:ea typeface="Times New Roman"/>
              </a:rPr>
              <a:t>Addition to retained earnings</a:t>
            </a:r>
            <a:r>
              <a:rPr lang="en-AU" sz="3200" dirty="0">
                <a:latin typeface="Times New Roman"/>
                <a:ea typeface="Times New Roman"/>
              </a:rPr>
              <a:t> </a:t>
            </a:r>
            <a:r>
              <a:rPr lang="en-AU" sz="3200" u="sng" dirty="0">
                <a:latin typeface="Times New Roman"/>
                <a:ea typeface="Times New Roman"/>
              </a:rPr>
              <a:t>plus</a:t>
            </a:r>
            <a:r>
              <a:rPr lang="en-AU" sz="3200" dirty="0">
                <a:latin typeface="Times New Roman"/>
                <a:ea typeface="Times New Roman"/>
              </a:rPr>
              <a:t> </a:t>
            </a:r>
            <a:r>
              <a:rPr lang="en-AU" sz="3200" i="1" dirty="0">
                <a:latin typeface="Times New Roman"/>
                <a:ea typeface="Times New Roman"/>
              </a:rPr>
              <a:t>Depreciation</a:t>
            </a:r>
            <a:r>
              <a:rPr lang="en-AU" sz="3200" dirty="0">
                <a:latin typeface="Times New Roman"/>
                <a:ea typeface="Times New Roman"/>
              </a:rPr>
              <a:t> to </a:t>
            </a:r>
            <a:r>
              <a:rPr lang="en-AU" sz="3200" i="1" dirty="0">
                <a:latin typeface="Times New Roman"/>
                <a:ea typeface="Times New Roman"/>
              </a:rPr>
              <a:t>Cash and equivalents</a:t>
            </a:r>
            <a:r>
              <a:rPr lang="en-AU" sz="3200" dirty="0">
                <a:latin typeface="Times New Roman"/>
                <a:ea typeface="Times New Roman"/>
              </a:rPr>
              <a:t>, while </a:t>
            </a:r>
            <a:r>
              <a:rPr lang="en-AU" sz="3200" i="1" dirty="0">
                <a:latin typeface="Times New Roman"/>
                <a:ea typeface="Times New Roman"/>
              </a:rPr>
              <a:t>deducting</a:t>
            </a:r>
            <a:r>
              <a:rPr lang="en-AU" sz="3200" dirty="0">
                <a:latin typeface="Times New Roman"/>
                <a:ea typeface="Times New Roman"/>
              </a:rPr>
              <a:t> </a:t>
            </a:r>
            <a:r>
              <a:rPr lang="en-AU" sz="3200" i="1" dirty="0">
                <a:latin typeface="Times New Roman"/>
                <a:ea typeface="Times New Roman"/>
              </a:rPr>
              <a:t>Depreciation</a:t>
            </a:r>
            <a:r>
              <a:rPr lang="en-AU" sz="3200" dirty="0">
                <a:latin typeface="Times New Roman"/>
                <a:ea typeface="Times New Roman"/>
              </a:rPr>
              <a:t> from </a:t>
            </a:r>
            <a:r>
              <a:rPr lang="en-AU" sz="3200" i="1" dirty="0">
                <a:latin typeface="Times New Roman"/>
                <a:ea typeface="Times New Roman"/>
              </a:rPr>
              <a:t>Net plant and equipment</a:t>
            </a:r>
            <a:r>
              <a:rPr lang="en-AU" sz="3200" dirty="0">
                <a:latin typeface="Times New Roman"/>
                <a:ea typeface="Times New Roman"/>
              </a:rPr>
              <a:t> - we are effectively </a:t>
            </a:r>
            <a:r>
              <a:rPr lang="en-AU" sz="3200" dirty="0" smtClean="0">
                <a:latin typeface="Times New Roman"/>
                <a:ea typeface="Times New Roman"/>
              </a:rPr>
              <a:t>adding the item </a:t>
            </a:r>
            <a:r>
              <a:rPr lang="en-AU" sz="3200" i="1" dirty="0" smtClean="0">
                <a:latin typeface="Times New Roman"/>
                <a:ea typeface="Times New Roman"/>
              </a:rPr>
              <a:t>Addition </a:t>
            </a:r>
            <a:r>
              <a:rPr lang="en-AU" sz="3200" i="1" dirty="0">
                <a:latin typeface="Times New Roman"/>
                <a:ea typeface="Times New Roman"/>
              </a:rPr>
              <a:t>to retained earnings</a:t>
            </a:r>
            <a:r>
              <a:rPr lang="en-AU" sz="3200" dirty="0">
                <a:latin typeface="Times New Roman"/>
                <a:ea typeface="Times New Roman"/>
              </a:rPr>
              <a:t> on the ASSETS side, which then balances with the </a:t>
            </a:r>
            <a:r>
              <a:rPr lang="en-AU" sz="3200" i="1" dirty="0">
                <a:latin typeface="Times New Roman"/>
                <a:ea typeface="Times New Roman"/>
              </a:rPr>
              <a:t>Addition to retained earnings</a:t>
            </a:r>
            <a:r>
              <a:rPr lang="en-AU" sz="3200" dirty="0">
                <a:latin typeface="Times New Roman"/>
                <a:ea typeface="Times New Roman"/>
              </a:rPr>
              <a:t> to </a:t>
            </a:r>
            <a:r>
              <a:rPr lang="en-AU" sz="3200" i="1" dirty="0">
                <a:latin typeface="Times New Roman"/>
                <a:ea typeface="Times New Roman"/>
              </a:rPr>
              <a:t>Retained earnings</a:t>
            </a:r>
            <a:r>
              <a:rPr lang="en-AU" sz="3200" dirty="0">
                <a:latin typeface="Times New Roman"/>
                <a:ea typeface="Times New Roman"/>
              </a:rPr>
              <a:t> on the LIABILITIES AND EQUITY side of the Balance Sheet. </a:t>
            </a:r>
            <a:endParaRPr lang="en-AU" dirty="0"/>
          </a:p>
        </p:txBody>
      </p:sp>
    </p:spTree>
    <p:extLst>
      <p:ext uri="{BB962C8B-B14F-4D97-AF65-F5344CB8AC3E}">
        <p14:creationId xmlns:p14="http://schemas.microsoft.com/office/powerpoint/2010/main" val="284399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609600"/>
          </a:xfrm>
        </p:spPr>
        <p:txBody>
          <a:bodyPr/>
          <a:lstStyle/>
          <a:p>
            <a:r>
              <a:rPr lang="en-AU" sz="2800" i="1" dirty="0">
                <a:latin typeface="Times New Roman"/>
                <a:ea typeface="Times New Roman"/>
              </a:rPr>
              <a:t>The Self-locking nature </a:t>
            </a:r>
            <a:r>
              <a:rPr lang="en-AU" sz="2400" i="1" dirty="0">
                <a:latin typeface="Times New Roman"/>
                <a:ea typeface="Times New Roman"/>
              </a:rPr>
              <a:t>of the </a:t>
            </a:r>
            <a:r>
              <a:rPr lang="en-AU" sz="2800" i="1" dirty="0" smtClean="0">
                <a:latin typeface="Times New Roman"/>
                <a:ea typeface="Times New Roman"/>
              </a:rPr>
              <a:t>Income </a:t>
            </a:r>
            <a:r>
              <a:rPr lang="en-AU" sz="2800" i="1" dirty="0">
                <a:latin typeface="Times New Roman"/>
                <a:ea typeface="Times New Roman"/>
              </a:rPr>
              <a:t>Statement </a:t>
            </a:r>
            <a:r>
              <a:rPr lang="en-AU" sz="1800" i="1" dirty="0" smtClean="0">
                <a:latin typeface="Times New Roman"/>
                <a:ea typeface="Times New Roman"/>
              </a:rPr>
              <a:t>&amp;</a:t>
            </a:r>
            <a:r>
              <a:rPr lang="en-AU" sz="2800" i="1" dirty="0" smtClean="0">
                <a:latin typeface="Times New Roman"/>
                <a:ea typeface="Times New Roman"/>
              </a:rPr>
              <a:t> Balance Sheet</a:t>
            </a:r>
            <a:r>
              <a:rPr lang="en-AU" sz="2800" dirty="0" smtClean="0">
                <a:latin typeface="Times New Roman"/>
                <a:ea typeface="Times New Roman"/>
              </a:rPr>
              <a:t> </a:t>
            </a:r>
            <a:endParaRPr lang="en-AU" sz="2800" dirty="0"/>
          </a:p>
        </p:txBody>
      </p:sp>
      <p:sp>
        <p:nvSpPr>
          <p:cNvPr id="3" name="Content Placeholder 2"/>
          <p:cNvSpPr>
            <a:spLocks noGrp="1"/>
          </p:cNvSpPr>
          <p:nvPr>
            <p:ph idx="1"/>
          </p:nvPr>
        </p:nvSpPr>
        <p:spPr>
          <a:xfrm>
            <a:off x="914400" y="914400"/>
            <a:ext cx="7772400" cy="5791200"/>
          </a:xfrm>
        </p:spPr>
        <p:txBody>
          <a:bodyPr>
            <a:normAutofit fontScale="25000" lnSpcReduction="20000"/>
          </a:bodyPr>
          <a:lstStyle/>
          <a:p>
            <a:pPr algn="just">
              <a:lnSpc>
                <a:spcPct val="120000"/>
              </a:lnSpc>
              <a:spcAft>
                <a:spcPts val="1000"/>
              </a:spcAft>
            </a:pPr>
            <a:r>
              <a:rPr lang="en-AU" sz="6400" dirty="0" smtClean="0">
                <a:latin typeface="Times New Roman"/>
                <a:ea typeface="Times New Roman"/>
                <a:cs typeface="Times New Roman"/>
              </a:rPr>
              <a:t>We summarize as follows:</a:t>
            </a:r>
            <a:endParaRPr lang="en-AU" sz="6400" dirty="0">
              <a:latin typeface="Calibri"/>
              <a:ea typeface="Calibri"/>
              <a:cs typeface="Times New Roman"/>
            </a:endParaRPr>
          </a:p>
          <a:p>
            <a:pPr lvl="0" algn="just">
              <a:lnSpc>
                <a:spcPct val="200000"/>
              </a:lnSpc>
              <a:spcAft>
                <a:spcPts val="1000"/>
              </a:spcAft>
              <a:buClr>
                <a:srgbClr val="DBF5F9"/>
              </a:buClr>
            </a:pPr>
            <a:r>
              <a:rPr lang="en-AU" sz="6400" dirty="0" smtClean="0">
                <a:solidFill>
                  <a:prstClr val="white"/>
                </a:solidFill>
                <a:latin typeface="Times New Roman"/>
                <a:ea typeface="Times New Roman"/>
                <a:cs typeface="Times New Roman"/>
              </a:rPr>
              <a:t>(1) </a:t>
            </a:r>
            <a:r>
              <a:rPr lang="en-AU" sz="6400" dirty="0">
                <a:solidFill>
                  <a:prstClr val="white"/>
                </a:solidFill>
                <a:latin typeface="Times New Roman"/>
                <a:ea typeface="Times New Roman"/>
                <a:cs typeface="Times New Roman"/>
              </a:rPr>
              <a:t>the entry for </a:t>
            </a:r>
            <a:r>
              <a:rPr lang="en-AU" sz="6400" i="1" dirty="0" smtClean="0">
                <a:solidFill>
                  <a:prstClr val="white"/>
                </a:solidFill>
                <a:latin typeface="Times New Roman"/>
                <a:ea typeface="Times New Roman"/>
                <a:cs typeface="Times New Roman"/>
              </a:rPr>
              <a:t>Cash and equivalents </a:t>
            </a:r>
            <a:r>
              <a:rPr lang="en-AU" sz="6400" dirty="0" smtClean="0">
                <a:solidFill>
                  <a:prstClr val="white"/>
                </a:solidFill>
                <a:latin typeface="Times New Roman"/>
                <a:ea typeface="Times New Roman"/>
                <a:cs typeface="Times New Roman"/>
              </a:rPr>
              <a:t>(first entry in the left-hand side of the Balance Sheet) benefits from the firm’s </a:t>
            </a:r>
            <a:r>
              <a:rPr lang="en-AU" sz="6400" i="1" dirty="0">
                <a:solidFill>
                  <a:prstClr val="white"/>
                </a:solidFill>
                <a:latin typeface="Times New Roman"/>
                <a:ea typeface="Times New Roman"/>
                <a:cs typeface="Times New Roman"/>
              </a:rPr>
              <a:t>Addition to retained earnings </a:t>
            </a:r>
            <a:r>
              <a:rPr lang="en-AU" sz="6400" dirty="0" smtClean="0">
                <a:solidFill>
                  <a:prstClr val="white"/>
                </a:solidFill>
                <a:latin typeface="Times New Roman"/>
                <a:ea typeface="Times New Roman"/>
                <a:cs typeface="Times New Roman"/>
              </a:rPr>
              <a:t>plus </a:t>
            </a:r>
            <a:r>
              <a:rPr lang="en-AU" sz="6400" i="1" dirty="0" smtClean="0">
                <a:solidFill>
                  <a:prstClr val="white"/>
                </a:solidFill>
                <a:latin typeface="Times New Roman"/>
                <a:ea typeface="Times New Roman"/>
                <a:cs typeface="Times New Roman"/>
              </a:rPr>
              <a:t>Depreciation </a:t>
            </a:r>
            <a:r>
              <a:rPr lang="en-AU" sz="6400" dirty="0" smtClean="0">
                <a:solidFill>
                  <a:prstClr val="white"/>
                </a:solidFill>
                <a:latin typeface="Times New Roman"/>
                <a:ea typeface="Times New Roman"/>
                <a:cs typeface="Times New Roman"/>
              </a:rPr>
              <a:t>(both as recorded in the Income Statement for the current period).</a:t>
            </a:r>
            <a:endParaRPr lang="en-AU" sz="6400" dirty="0">
              <a:solidFill>
                <a:prstClr val="white"/>
              </a:solidFill>
              <a:latin typeface="Calibri"/>
              <a:ea typeface="Calibri"/>
              <a:cs typeface="Times New Roman"/>
            </a:endParaRPr>
          </a:p>
          <a:p>
            <a:pPr algn="just">
              <a:lnSpc>
                <a:spcPct val="200000"/>
              </a:lnSpc>
              <a:spcAft>
                <a:spcPts val="1000"/>
              </a:spcAft>
            </a:pPr>
            <a:r>
              <a:rPr lang="en-AU" sz="6400" dirty="0" smtClean="0">
                <a:latin typeface="Times New Roman"/>
                <a:ea typeface="Times New Roman"/>
                <a:cs typeface="Times New Roman"/>
              </a:rPr>
              <a:t>(2) </a:t>
            </a:r>
            <a:r>
              <a:rPr lang="en-AU" sz="6400" dirty="0">
                <a:latin typeface="Times New Roman"/>
                <a:ea typeface="Times New Roman"/>
                <a:cs typeface="Times New Roman"/>
              </a:rPr>
              <a:t>the entry for </a:t>
            </a:r>
            <a:r>
              <a:rPr lang="en-AU" sz="6400" i="1" dirty="0">
                <a:latin typeface="Times New Roman"/>
                <a:ea typeface="Times New Roman"/>
                <a:cs typeface="Times New Roman"/>
              </a:rPr>
              <a:t>Net plant and equipment</a:t>
            </a:r>
            <a:r>
              <a:rPr lang="en-AU" sz="6400" dirty="0">
                <a:latin typeface="Times New Roman"/>
                <a:ea typeface="Times New Roman"/>
                <a:cs typeface="Times New Roman"/>
              </a:rPr>
              <a:t> </a:t>
            </a:r>
            <a:r>
              <a:rPr lang="en-AU" sz="6400" dirty="0" smtClean="0">
                <a:latin typeface="Times New Roman"/>
                <a:ea typeface="Times New Roman"/>
                <a:cs typeface="Times New Roman"/>
              </a:rPr>
              <a:t>(left-hand side) is </a:t>
            </a:r>
            <a:r>
              <a:rPr lang="en-AU" sz="6400" dirty="0">
                <a:latin typeface="Times New Roman"/>
                <a:ea typeface="Times New Roman"/>
                <a:cs typeface="Times New Roman"/>
              </a:rPr>
              <a:t>determined as the entry for </a:t>
            </a:r>
            <a:r>
              <a:rPr lang="en-AU" sz="6400" dirty="0" smtClean="0">
                <a:latin typeface="Times New Roman"/>
                <a:ea typeface="Times New Roman"/>
                <a:cs typeface="Times New Roman"/>
              </a:rPr>
              <a:t>the previous year </a:t>
            </a:r>
            <a:r>
              <a:rPr lang="en-AU" sz="6400" i="1" dirty="0" smtClean="0">
                <a:latin typeface="Times New Roman"/>
                <a:ea typeface="Times New Roman"/>
                <a:cs typeface="Times New Roman"/>
              </a:rPr>
              <a:t>minus</a:t>
            </a:r>
            <a:r>
              <a:rPr lang="en-AU" sz="6400" dirty="0" smtClean="0">
                <a:latin typeface="Times New Roman"/>
                <a:ea typeface="Times New Roman"/>
                <a:cs typeface="Times New Roman"/>
              </a:rPr>
              <a:t> </a:t>
            </a:r>
            <a:r>
              <a:rPr lang="en-AU" sz="6400" i="1" dirty="0">
                <a:latin typeface="Times New Roman"/>
                <a:ea typeface="Times New Roman"/>
                <a:cs typeface="Times New Roman"/>
              </a:rPr>
              <a:t>Depreciation</a:t>
            </a:r>
            <a:r>
              <a:rPr lang="en-AU" sz="6400" dirty="0">
                <a:latin typeface="Times New Roman"/>
                <a:ea typeface="Times New Roman"/>
                <a:cs typeface="Times New Roman"/>
              </a:rPr>
              <a:t> as recorded in the Income Statement </a:t>
            </a:r>
            <a:r>
              <a:rPr lang="en-AU" sz="6400" i="1" dirty="0" smtClean="0">
                <a:latin typeface="Times New Roman"/>
                <a:ea typeface="Times New Roman"/>
                <a:cs typeface="Times New Roman"/>
              </a:rPr>
              <a:t>plus</a:t>
            </a:r>
            <a:r>
              <a:rPr lang="en-AU" sz="6400" dirty="0" smtClean="0">
                <a:latin typeface="Times New Roman"/>
                <a:ea typeface="Times New Roman"/>
                <a:cs typeface="Times New Roman"/>
              </a:rPr>
              <a:t> </a:t>
            </a:r>
            <a:r>
              <a:rPr lang="en-AU" sz="6400" dirty="0">
                <a:latin typeface="Times New Roman"/>
                <a:ea typeface="Times New Roman"/>
                <a:cs typeface="Times New Roman"/>
              </a:rPr>
              <a:t>whatever actual expenditure was made for </a:t>
            </a:r>
            <a:r>
              <a:rPr lang="en-AU" sz="6400" i="1" dirty="0">
                <a:latin typeface="Times New Roman"/>
                <a:ea typeface="Times New Roman"/>
                <a:cs typeface="Times New Roman"/>
              </a:rPr>
              <a:t>Net plant and equipment</a:t>
            </a:r>
            <a:r>
              <a:rPr lang="en-AU" sz="6400" dirty="0">
                <a:latin typeface="Times New Roman"/>
                <a:ea typeface="Times New Roman"/>
                <a:cs typeface="Times New Roman"/>
              </a:rPr>
              <a:t> in </a:t>
            </a:r>
            <a:r>
              <a:rPr lang="en-AU" sz="6400" dirty="0" smtClean="0">
                <a:latin typeface="Times New Roman"/>
                <a:ea typeface="Times New Roman"/>
                <a:cs typeface="Times New Roman"/>
              </a:rPr>
              <a:t>the period; </a:t>
            </a:r>
            <a:endParaRPr lang="en-AU" sz="6400" dirty="0">
              <a:latin typeface="Calibri"/>
              <a:ea typeface="Calibri"/>
              <a:cs typeface="Times New Roman"/>
            </a:endParaRPr>
          </a:p>
          <a:p>
            <a:pPr lvl="0" algn="just">
              <a:lnSpc>
                <a:spcPct val="200000"/>
              </a:lnSpc>
              <a:spcAft>
                <a:spcPts val="1000"/>
              </a:spcAft>
              <a:buClr>
                <a:srgbClr val="DBF5F9"/>
              </a:buClr>
            </a:pPr>
            <a:r>
              <a:rPr lang="en-AU" sz="6400" dirty="0" smtClean="0">
                <a:solidFill>
                  <a:prstClr val="white"/>
                </a:solidFill>
                <a:latin typeface="Times New Roman"/>
                <a:ea typeface="Times New Roman"/>
                <a:cs typeface="Times New Roman"/>
              </a:rPr>
              <a:t>(3) </a:t>
            </a:r>
            <a:r>
              <a:rPr lang="en-AU" sz="6400" dirty="0">
                <a:solidFill>
                  <a:prstClr val="white"/>
                </a:solidFill>
                <a:latin typeface="Times New Roman"/>
                <a:ea typeface="Times New Roman"/>
                <a:cs typeface="Times New Roman"/>
              </a:rPr>
              <a:t>the entry for </a:t>
            </a:r>
            <a:r>
              <a:rPr lang="en-AU" sz="6400" i="1" dirty="0">
                <a:solidFill>
                  <a:prstClr val="white"/>
                </a:solidFill>
                <a:latin typeface="Times New Roman"/>
                <a:ea typeface="Times New Roman"/>
                <a:cs typeface="Times New Roman"/>
              </a:rPr>
              <a:t>Retained Earnings</a:t>
            </a:r>
            <a:r>
              <a:rPr lang="en-AU" sz="6400" dirty="0">
                <a:solidFill>
                  <a:prstClr val="white"/>
                </a:solidFill>
                <a:latin typeface="Times New Roman"/>
                <a:ea typeface="Times New Roman"/>
                <a:cs typeface="Times New Roman"/>
              </a:rPr>
              <a:t> in the (right-hand side) of the Balance Sheet is determined as the entry for </a:t>
            </a:r>
            <a:r>
              <a:rPr lang="en-AU" sz="6400" dirty="0" smtClean="0">
                <a:solidFill>
                  <a:prstClr val="white"/>
                </a:solidFill>
                <a:latin typeface="Times New Roman"/>
                <a:ea typeface="Times New Roman"/>
                <a:cs typeface="Times New Roman"/>
              </a:rPr>
              <a:t>the previous </a:t>
            </a:r>
            <a:r>
              <a:rPr lang="en-AU" sz="6400" dirty="0">
                <a:solidFill>
                  <a:prstClr val="white"/>
                </a:solidFill>
                <a:latin typeface="Times New Roman"/>
                <a:ea typeface="Times New Roman"/>
                <a:cs typeface="Times New Roman"/>
              </a:rPr>
              <a:t>year </a:t>
            </a:r>
            <a:r>
              <a:rPr lang="en-AU" sz="6400" i="1" dirty="0">
                <a:solidFill>
                  <a:prstClr val="white"/>
                </a:solidFill>
                <a:latin typeface="Times New Roman"/>
                <a:ea typeface="Times New Roman"/>
                <a:cs typeface="Times New Roman"/>
              </a:rPr>
              <a:t>plus</a:t>
            </a:r>
            <a:r>
              <a:rPr lang="en-AU" sz="6400" dirty="0">
                <a:solidFill>
                  <a:prstClr val="white"/>
                </a:solidFill>
                <a:latin typeface="Times New Roman"/>
                <a:ea typeface="Times New Roman"/>
                <a:cs typeface="Times New Roman"/>
              </a:rPr>
              <a:t> the </a:t>
            </a:r>
            <a:r>
              <a:rPr lang="en-AU" sz="6400" i="1" dirty="0">
                <a:solidFill>
                  <a:prstClr val="white"/>
                </a:solidFill>
                <a:latin typeface="Times New Roman"/>
                <a:ea typeface="Times New Roman"/>
                <a:cs typeface="Times New Roman"/>
              </a:rPr>
              <a:t>Addition to retained </a:t>
            </a:r>
            <a:r>
              <a:rPr lang="en-AU" sz="6400" i="1" dirty="0" smtClean="0">
                <a:solidFill>
                  <a:prstClr val="white"/>
                </a:solidFill>
                <a:latin typeface="Times New Roman"/>
                <a:ea typeface="Times New Roman"/>
                <a:cs typeface="Times New Roman"/>
              </a:rPr>
              <a:t>earnings</a:t>
            </a:r>
            <a:r>
              <a:rPr lang="en-AU" sz="6400" dirty="0" smtClean="0">
                <a:solidFill>
                  <a:prstClr val="white"/>
                </a:solidFill>
                <a:latin typeface="Times New Roman"/>
                <a:ea typeface="Times New Roman"/>
                <a:cs typeface="Times New Roman"/>
              </a:rPr>
              <a:t>;</a:t>
            </a:r>
            <a:endParaRPr lang="en-AU" sz="6400" dirty="0">
              <a:solidFill>
                <a:prstClr val="white"/>
              </a:solidFill>
              <a:latin typeface="Calibri"/>
              <a:ea typeface="Calibri"/>
              <a:cs typeface="Times New Roman"/>
            </a:endParaRPr>
          </a:p>
          <a:p>
            <a:pPr algn="just">
              <a:lnSpc>
                <a:spcPct val="200000"/>
              </a:lnSpc>
              <a:spcAft>
                <a:spcPts val="1000"/>
              </a:spcAft>
            </a:pPr>
            <a:r>
              <a:rPr lang="en-AU" sz="6400" dirty="0" smtClean="0">
                <a:latin typeface="Times New Roman"/>
                <a:ea typeface="Times New Roman"/>
                <a:cs typeface="Times New Roman"/>
              </a:rPr>
              <a:t>(</a:t>
            </a:r>
            <a:r>
              <a:rPr lang="en-AU" sz="6400" dirty="0">
                <a:latin typeface="Times New Roman"/>
                <a:ea typeface="Times New Roman"/>
                <a:cs typeface="Times New Roman"/>
              </a:rPr>
              <a:t>4) all additional sources of funding on the right-hand-side of the Balance Sheet are matched by an allocation of those funds on the left-hand side of the Balance Sheet. </a:t>
            </a:r>
            <a:endParaRPr lang="en-AU" sz="6400" dirty="0">
              <a:latin typeface="Calibri"/>
              <a:ea typeface="Calibri"/>
              <a:cs typeface="Times New Roman"/>
            </a:endParaRPr>
          </a:p>
          <a:p>
            <a:endParaRPr lang="en-AU" dirty="0"/>
          </a:p>
        </p:txBody>
      </p:sp>
    </p:spTree>
    <p:extLst>
      <p:ext uri="{BB962C8B-B14F-4D97-AF65-F5344CB8AC3E}">
        <p14:creationId xmlns:p14="http://schemas.microsoft.com/office/powerpoint/2010/main" val="70187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i="1" dirty="0">
                <a:solidFill>
                  <a:srgbClr val="DBF5F9">
                    <a:satMod val="200000"/>
                  </a:srgbClr>
                </a:solidFill>
                <a:latin typeface="Times New Roman"/>
                <a:ea typeface="Calibri"/>
              </a:rPr>
              <a:t>Illustrative Example 7.1: Retained earnings and Depreciation in the Balance Sheet</a:t>
            </a:r>
            <a:endParaRPr lang="en-AU" dirty="0"/>
          </a:p>
        </p:txBody>
      </p:sp>
      <p:sp>
        <p:nvSpPr>
          <p:cNvPr id="3" name="Content Placeholder 2"/>
          <p:cNvSpPr>
            <a:spLocks noGrp="1"/>
          </p:cNvSpPr>
          <p:nvPr>
            <p:ph idx="1"/>
          </p:nvPr>
        </p:nvSpPr>
        <p:spPr/>
        <p:txBody>
          <a:bodyPr>
            <a:normAutofit lnSpcReduction="10000"/>
          </a:bodyPr>
          <a:lstStyle/>
          <a:p>
            <a:pPr lvl="0">
              <a:buClr>
                <a:srgbClr val="DBF5F9"/>
              </a:buClr>
            </a:pPr>
            <a:r>
              <a:rPr lang="en-AU" dirty="0">
                <a:solidFill>
                  <a:prstClr val="white"/>
                </a:solidFill>
                <a:latin typeface="Times New Roman" pitchFamily="18" charset="0"/>
                <a:cs typeface="Times New Roman" pitchFamily="18" charset="0"/>
              </a:rPr>
              <a:t>Suppose a firm retains </a:t>
            </a:r>
            <a:r>
              <a:rPr lang="en-AU" u="sng" dirty="0">
                <a:solidFill>
                  <a:prstClr val="white"/>
                </a:solidFill>
                <a:latin typeface="Times New Roman" pitchFamily="18" charset="0"/>
                <a:cs typeface="Times New Roman" pitchFamily="18" charset="0"/>
              </a:rPr>
              <a:t>$2.0 million</a:t>
            </a:r>
            <a:r>
              <a:rPr lang="en-AU" dirty="0">
                <a:solidFill>
                  <a:prstClr val="white"/>
                </a:solidFill>
                <a:latin typeface="Times New Roman" pitchFamily="18" charset="0"/>
                <a:cs typeface="Times New Roman" pitchFamily="18" charset="0"/>
              </a:rPr>
              <a:t> at the end of an accounting year (as denoted in the Income Statement for this period). Also, suppose that assets are depreciated by </a:t>
            </a:r>
            <a:r>
              <a:rPr lang="en-AU" u="sng" dirty="0">
                <a:solidFill>
                  <a:prstClr val="white"/>
                </a:solidFill>
                <a:latin typeface="Times New Roman" pitchFamily="18" charset="0"/>
                <a:cs typeface="Times New Roman" pitchFamily="18" charset="0"/>
              </a:rPr>
              <a:t>$4.0 million</a:t>
            </a:r>
            <a:r>
              <a:rPr lang="en-AU" dirty="0">
                <a:solidFill>
                  <a:prstClr val="white"/>
                </a:solidFill>
                <a:latin typeface="Times New Roman" pitchFamily="18" charset="0"/>
                <a:cs typeface="Times New Roman" pitchFamily="18" charset="0"/>
              </a:rPr>
              <a:t> for this accounting period. </a:t>
            </a:r>
            <a:r>
              <a:rPr lang="en-AU" dirty="0" smtClean="0">
                <a:solidFill>
                  <a:prstClr val="white"/>
                </a:solidFill>
                <a:latin typeface="Times New Roman" pitchFamily="18" charset="0"/>
                <a:cs typeface="Times New Roman" pitchFamily="18" charset="0"/>
              </a:rPr>
              <a:t>Suppose also that there </a:t>
            </a:r>
            <a:r>
              <a:rPr lang="en-AU" dirty="0">
                <a:solidFill>
                  <a:prstClr val="white"/>
                </a:solidFill>
                <a:latin typeface="Times New Roman" pitchFamily="18" charset="0"/>
                <a:cs typeface="Times New Roman" pitchFamily="18" charset="0"/>
              </a:rPr>
              <a:t>have been no other material changes in the accounting year.</a:t>
            </a:r>
          </a:p>
          <a:p>
            <a:pPr lvl="0">
              <a:buClr>
                <a:srgbClr val="DBF5F9"/>
              </a:buClr>
            </a:pPr>
            <a:endParaRPr lang="en-AU" dirty="0">
              <a:solidFill>
                <a:prstClr val="white"/>
              </a:solidFill>
              <a:latin typeface="Times New Roman" pitchFamily="18" charset="0"/>
              <a:cs typeface="Times New Roman" pitchFamily="18" charset="0"/>
            </a:endParaRPr>
          </a:p>
          <a:p>
            <a:pPr lvl="0">
              <a:buClr>
                <a:srgbClr val="DBF5F9"/>
              </a:buClr>
            </a:pPr>
            <a:r>
              <a:rPr lang="en-AU" dirty="0">
                <a:solidFill>
                  <a:prstClr val="white"/>
                </a:solidFill>
                <a:latin typeface="Times New Roman" pitchFamily="18" charset="0"/>
                <a:cs typeface="Times New Roman" pitchFamily="18" charset="0"/>
              </a:rPr>
              <a:t>How would you adjust the previous year’s Balance Sheet?         </a:t>
            </a:r>
            <a:r>
              <a:rPr lang="en-AU" i="1" dirty="0">
                <a:solidFill>
                  <a:prstClr val="white"/>
                </a:solidFill>
                <a:latin typeface="Times New Roman" pitchFamily="18" charset="0"/>
                <a:cs typeface="Times New Roman" pitchFamily="18" charset="0"/>
              </a:rPr>
              <a:t>See over</a:t>
            </a:r>
          </a:p>
          <a:p>
            <a:endParaRPr lang="en-AU" dirty="0"/>
          </a:p>
        </p:txBody>
      </p:sp>
    </p:spTree>
    <p:extLst>
      <p:ext uri="{BB962C8B-B14F-4D97-AF65-F5344CB8AC3E}">
        <p14:creationId xmlns:p14="http://schemas.microsoft.com/office/powerpoint/2010/main" val="22855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6200"/>
          </a:xfrm>
        </p:spPr>
        <p:txBody>
          <a:bodyPr/>
          <a:lstStyle/>
          <a:p>
            <a:r>
              <a:rPr lang="en-AU" sz="2000" i="1" smtClean="0"/>
              <a:t>                   </a:t>
            </a:r>
            <a:br>
              <a:rPr lang="en-AU" sz="2000" i="1" smtClean="0"/>
            </a:br>
            <a:r>
              <a:rPr lang="en-AU" sz="2000" i="1" smtClean="0"/>
              <a:t>        </a:t>
            </a:r>
            <a:r>
              <a:rPr lang="en-AU" sz="2000" i="1" dirty="0" smtClean="0"/>
              <a:t>ASSETS	</a:t>
            </a:r>
            <a:r>
              <a:rPr lang="en-AU" sz="2000" i="1" smtClean="0"/>
              <a:t>	 	      LIABILITIES</a:t>
            </a:r>
            <a:endParaRPr lang="en-AU" sz="2000" i="1" dirty="0"/>
          </a:p>
        </p:txBody>
      </p:sp>
      <p:pic>
        <p:nvPicPr>
          <p:cNvPr id="5"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4400"/>
            <a:ext cx="4191000" cy="4800600"/>
          </a:xfrm>
          <a:prstGeom prst="rect">
            <a:avLst/>
          </a:prstGeom>
          <a:solidFill>
            <a:schemeClr val="tx1"/>
          </a:soli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452" y="926506"/>
            <a:ext cx="4094148" cy="478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96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r>
              <a:rPr lang="en-US" i="1" dirty="0">
                <a:latin typeface="Times New Roman"/>
                <a:ea typeface="Times New Roman"/>
              </a:rPr>
              <a:t>The Statement of Cash Flows </a:t>
            </a:r>
            <a:endParaRPr lang="en-AU" dirty="0"/>
          </a:p>
        </p:txBody>
      </p:sp>
      <p:sp>
        <p:nvSpPr>
          <p:cNvPr id="3" name="Content Placeholder 2"/>
          <p:cNvSpPr>
            <a:spLocks noGrp="1"/>
          </p:cNvSpPr>
          <p:nvPr>
            <p:ph idx="1"/>
          </p:nvPr>
        </p:nvSpPr>
        <p:spPr>
          <a:xfrm>
            <a:off x="914400" y="1371600"/>
            <a:ext cx="7772400" cy="4983960"/>
          </a:xfrm>
        </p:spPr>
        <p:txBody>
          <a:bodyPr>
            <a:normAutofit fontScale="47500" lnSpcReduction="20000"/>
          </a:bodyPr>
          <a:lstStyle/>
          <a:p>
            <a:pPr algn="just">
              <a:lnSpc>
                <a:spcPct val="200000"/>
              </a:lnSpc>
              <a:spcAft>
                <a:spcPts val="1000"/>
              </a:spcAft>
            </a:pPr>
            <a:r>
              <a:rPr lang="en-AU" sz="3200" dirty="0">
                <a:latin typeface="Times New Roman"/>
                <a:ea typeface="Calibri"/>
                <a:cs typeface="Times New Roman"/>
              </a:rPr>
              <a:t>T</a:t>
            </a:r>
            <a:r>
              <a:rPr lang="en-AU" sz="3200" dirty="0">
                <a:latin typeface="Times New Roman"/>
                <a:ea typeface="Times New Roman"/>
                <a:cs typeface="Times New Roman"/>
              </a:rPr>
              <a:t>he Statement of Cash Flows reveals the sources and application of funds by the firm for the financial year. </a:t>
            </a:r>
            <a:endParaRPr lang="en-AU" sz="3200" dirty="0" smtClean="0">
              <a:latin typeface="Times New Roman"/>
              <a:ea typeface="Times New Roman"/>
              <a:cs typeface="Times New Roman"/>
            </a:endParaRPr>
          </a:p>
          <a:p>
            <a:pPr algn="just">
              <a:lnSpc>
                <a:spcPct val="200000"/>
              </a:lnSpc>
              <a:spcAft>
                <a:spcPts val="1000"/>
              </a:spcAft>
            </a:pPr>
            <a:r>
              <a:rPr lang="en-AU" sz="3200" dirty="0" smtClean="0">
                <a:latin typeface="Times New Roman"/>
                <a:ea typeface="Calibri"/>
                <a:cs typeface="Times New Roman"/>
              </a:rPr>
              <a:t>The </a:t>
            </a:r>
            <a:r>
              <a:rPr lang="en-AU" sz="3200" dirty="0">
                <a:latin typeface="Times New Roman"/>
                <a:ea typeface="Calibri"/>
                <a:cs typeface="Times New Roman"/>
              </a:rPr>
              <a:t>statement commences with </a:t>
            </a:r>
            <a:r>
              <a:rPr lang="en-AU" sz="3200" dirty="0">
                <a:latin typeface="Times New Roman"/>
                <a:ea typeface="Times New Roman"/>
                <a:cs typeface="Times New Roman"/>
              </a:rPr>
              <a:t>the funds that have been contributed at the end of the previous year as </a:t>
            </a:r>
            <a:r>
              <a:rPr lang="en-AU" sz="3200" i="1" dirty="0">
                <a:latin typeface="Times New Roman"/>
                <a:ea typeface="Times New Roman"/>
                <a:cs typeface="Times New Roman"/>
              </a:rPr>
              <a:t>Net income</a:t>
            </a:r>
            <a:r>
              <a:rPr lang="en-AU" sz="3200" dirty="0">
                <a:latin typeface="Times New Roman"/>
                <a:ea typeface="Times New Roman"/>
                <a:cs typeface="Times New Roman"/>
              </a:rPr>
              <a:t> in the Income Statement,</a:t>
            </a:r>
            <a:r>
              <a:rPr lang="en-AU" sz="3200" dirty="0">
                <a:latin typeface="Times New Roman"/>
                <a:ea typeface="Calibri"/>
                <a:cs typeface="Times New Roman"/>
              </a:rPr>
              <a:t> and proceeds to determine how these funds have either been augmented or disbursed by the firm’s activities in the financial year, so as to arrive at the addition (or subtraction) from the firm’s </a:t>
            </a:r>
            <a:r>
              <a:rPr lang="en-AU" sz="3200" i="1" dirty="0">
                <a:latin typeface="Times New Roman"/>
                <a:ea typeface="Calibri"/>
                <a:cs typeface="Times New Roman"/>
              </a:rPr>
              <a:t>Cash and equivalents</a:t>
            </a:r>
            <a:r>
              <a:rPr lang="en-AU" sz="3200" dirty="0">
                <a:latin typeface="Times New Roman"/>
                <a:ea typeface="Calibri"/>
                <a:cs typeface="Times New Roman"/>
              </a:rPr>
              <a:t> – the first entry in the ASSETS side of the Balance Sheet.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We </a:t>
            </a:r>
            <a:r>
              <a:rPr lang="en-AU" sz="3200" dirty="0">
                <a:latin typeface="Times New Roman"/>
                <a:ea typeface="Calibri"/>
                <a:cs typeface="Times New Roman"/>
              </a:rPr>
              <a:t>may, alternatively, think of the Statement of Cash Flows as revealing the correct adjustment to the firm’s </a:t>
            </a:r>
            <a:r>
              <a:rPr lang="en-AU" sz="3200" i="1" dirty="0">
                <a:latin typeface="Times New Roman"/>
                <a:ea typeface="Calibri"/>
                <a:cs typeface="Times New Roman"/>
              </a:rPr>
              <a:t>Cash and equivalents</a:t>
            </a:r>
            <a:r>
              <a:rPr lang="en-AU" sz="3200" dirty="0">
                <a:latin typeface="Times New Roman"/>
                <a:ea typeface="Calibri"/>
                <a:cs typeface="Times New Roman"/>
              </a:rPr>
              <a:t>, which is confirmed by observing that the Balance sheet then balances!</a:t>
            </a:r>
            <a:r>
              <a:rPr lang="en-AU" sz="3200" dirty="0">
                <a:latin typeface="Times New Roman"/>
                <a:ea typeface="Times New Roman"/>
                <a:cs typeface="Times New Roman"/>
              </a:rPr>
              <a: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318976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DBF5F9">
                    <a:satMod val="200000"/>
                  </a:srgbClr>
                </a:solidFill>
                <a:latin typeface="Times New Roman"/>
                <a:ea typeface="Times New Roman"/>
              </a:rPr>
              <a:t>The Statement of Cash Flows </a:t>
            </a:r>
            <a:r>
              <a:rPr lang="en-US" i="1" dirty="0" smtClean="0">
                <a:solidFill>
                  <a:srgbClr val="DBF5F9">
                    <a:satMod val="200000"/>
                  </a:srgbClr>
                </a:solidFill>
                <a:latin typeface="Times New Roman"/>
                <a:ea typeface="Times New Roman"/>
              </a:rPr>
              <a:t>(</a:t>
            </a:r>
            <a:r>
              <a:rPr lang="en-US" i="1" dirty="0" err="1" smtClean="0">
                <a:solidFill>
                  <a:srgbClr val="DBF5F9">
                    <a:satMod val="200000"/>
                  </a:srgbClr>
                </a:solidFill>
                <a:latin typeface="Times New Roman"/>
                <a:ea typeface="Times New Roman"/>
              </a:rPr>
              <a:t>cont</a:t>
            </a:r>
            <a:r>
              <a:rPr lang="en-US" i="1" dirty="0" smtClean="0">
                <a:solidFill>
                  <a:srgbClr val="DBF5F9">
                    <a:satMod val="200000"/>
                  </a:srgbClr>
                </a:solidFill>
                <a:latin typeface="Times New Roman"/>
                <a:ea typeface="Times New Roman"/>
              </a:rPr>
              <a:t>)</a:t>
            </a:r>
            <a:endParaRPr lang="en-AU" dirty="0"/>
          </a:p>
        </p:txBody>
      </p:sp>
      <p:sp>
        <p:nvSpPr>
          <p:cNvPr id="3" name="Content Placeholder 2"/>
          <p:cNvSpPr>
            <a:spLocks noGrp="1"/>
          </p:cNvSpPr>
          <p:nvPr>
            <p:ph idx="1"/>
          </p:nvPr>
        </p:nvSpPr>
        <p:spPr>
          <a:xfrm>
            <a:off x="914400" y="1752600"/>
            <a:ext cx="7772400" cy="4572000"/>
          </a:xfrm>
        </p:spPr>
        <p:txBody>
          <a:bodyPr>
            <a:normAutofit fontScale="77500" lnSpcReduction="20000"/>
          </a:bodyPr>
          <a:lstStyle/>
          <a:p>
            <a:pPr algn="just">
              <a:lnSpc>
                <a:spcPct val="200000"/>
              </a:lnSpc>
              <a:spcAft>
                <a:spcPts val="1000"/>
              </a:spcAft>
            </a:pPr>
            <a:r>
              <a:rPr lang="en-AU" sz="3200" dirty="0">
                <a:latin typeface="Times New Roman"/>
                <a:ea typeface="Times New Roman"/>
                <a:cs typeface="Times New Roman"/>
              </a:rPr>
              <a:t>We may note that having determined the firm’s Balance Sheet and Income Statement, NO new numbers enter the Statement of Cash Flows. </a:t>
            </a:r>
            <a:endParaRPr lang="en-AU" sz="3200" dirty="0" smtClean="0">
              <a:latin typeface="Times New Roman"/>
              <a:ea typeface="Times New Roman"/>
              <a:cs typeface="Times New Roman"/>
            </a:endParaRPr>
          </a:p>
          <a:p>
            <a:pPr algn="just">
              <a:lnSpc>
                <a:spcPct val="200000"/>
              </a:lnSpc>
              <a:spcAft>
                <a:spcPts val="1000"/>
              </a:spcAft>
            </a:pPr>
            <a:r>
              <a:rPr lang="en-AU" sz="3200" dirty="0" smtClean="0">
                <a:latin typeface="Times New Roman"/>
                <a:ea typeface="Times New Roman"/>
                <a:cs typeface="Times New Roman"/>
              </a:rPr>
              <a:t>In </a:t>
            </a:r>
            <a:r>
              <a:rPr lang="en-AU" sz="3200" dirty="0">
                <a:latin typeface="Times New Roman"/>
                <a:ea typeface="Times New Roman"/>
                <a:cs typeface="Times New Roman"/>
              </a:rPr>
              <a:t>other words, all the numbers in the Statement of Cash Flows are derived from the Balance Sheet and Income Statement.</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348143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533400"/>
          </a:xfrm>
        </p:spPr>
        <p:txBody>
          <a:bodyPr/>
          <a:lstStyle/>
          <a:p>
            <a:r>
              <a:rPr lang="en-US" sz="3200" i="1" dirty="0">
                <a:solidFill>
                  <a:srgbClr val="DBF5F9">
                    <a:satMod val="200000"/>
                  </a:srgbClr>
                </a:solidFill>
                <a:latin typeface="Times New Roman"/>
                <a:ea typeface="Times New Roman"/>
              </a:rPr>
              <a:t>The Statement of Cash Flows (</a:t>
            </a:r>
            <a:r>
              <a:rPr lang="en-US" sz="3200" i="1" dirty="0" err="1">
                <a:solidFill>
                  <a:srgbClr val="DBF5F9">
                    <a:satMod val="200000"/>
                  </a:srgbClr>
                </a:solidFill>
                <a:latin typeface="Times New Roman"/>
                <a:ea typeface="Times New Roman"/>
              </a:rPr>
              <a:t>cont</a:t>
            </a:r>
            <a:r>
              <a:rPr lang="en-US" sz="3200" i="1" dirty="0">
                <a:solidFill>
                  <a:srgbClr val="DBF5F9">
                    <a:satMod val="200000"/>
                  </a:srgbClr>
                </a:solidFill>
                <a:latin typeface="Times New Roman"/>
                <a:ea typeface="Times New Roman"/>
              </a:rPr>
              <a:t>)</a:t>
            </a:r>
            <a:endParaRPr lang="en-AU" sz="3200" dirty="0"/>
          </a:p>
        </p:txBody>
      </p:sp>
      <p:sp>
        <p:nvSpPr>
          <p:cNvPr id="3" name="Content Placeholder 2"/>
          <p:cNvSpPr>
            <a:spLocks noGrp="1"/>
          </p:cNvSpPr>
          <p:nvPr>
            <p:ph idx="1"/>
          </p:nvPr>
        </p:nvSpPr>
        <p:spPr>
          <a:xfrm>
            <a:off x="914400" y="685800"/>
            <a:ext cx="7772400" cy="5943600"/>
          </a:xfrm>
        </p:spPr>
        <p:txBody>
          <a:bodyPr>
            <a:normAutofit fontScale="62500" lnSpcReduction="20000"/>
          </a:bodyPr>
          <a:lstStyle/>
          <a:p>
            <a:pPr marL="68580" indent="0" algn="just">
              <a:lnSpc>
                <a:spcPct val="200000"/>
              </a:lnSpc>
              <a:spcAft>
                <a:spcPts val="1000"/>
              </a:spcAft>
              <a:buNone/>
            </a:pPr>
            <a:r>
              <a:rPr lang="en-AU" sz="2900" dirty="0">
                <a:latin typeface="Times New Roman"/>
                <a:ea typeface="Times New Roman"/>
                <a:cs typeface="Times New Roman"/>
              </a:rPr>
              <a:t>As stated, the </a:t>
            </a:r>
            <a:r>
              <a:rPr lang="en-US" sz="2900" dirty="0">
                <a:latin typeface="Times New Roman"/>
                <a:ea typeface="Times New Roman"/>
                <a:cs typeface="Times New Roman"/>
              </a:rPr>
              <a:t>Statement of Cash Flows</a:t>
            </a:r>
            <a:r>
              <a:rPr lang="en-AU" sz="2900" dirty="0">
                <a:latin typeface="Times New Roman"/>
                <a:ea typeface="Times New Roman"/>
                <a:cs typeface="Times New Roman"/>
              </a:rPr>
              <a:t> commences with the firm’s </a:t>
            </a:r>
            <a:r>
              <a:rPr lang="en-AU" sz="2900" i="1" dirty="0">
                <a:latin typeface="Times New Roman"/>
                <a:ea typeface="Times New Roman"/>
                <a:cs typeface="Times New Roman"/>
              </a:rPr>
              <a:t>Net income</a:t>
            </a:r>
            <a:r>
              <a:rPr lang="en-AU" sz="2900" dirty="0">
                <a:latin typeface="Times New Roman"/>
                <a:ea typeface="Times New Roman"/>
                <a:cs typeface="Times New Roman"/>
              </a:rPr>
              <a:t>. </a:t>
            </a:r>
            <a:endParaRPr lang="en-AU" sz="2900" dirty="0" smtClean="0">
              <a:latin typeface="Times New Roman"/>
              <a:ea typeface="Times New Roman"/>
              <a:cs typeface="Times New Roman"/>
            </a:endParaRPr>
          </a:p>
          <a:p>
            <a:pPr algn="just">
              <a:lnSpc>
                <a:spcPct val="200000"/>
              </a:lnSpc>
              <a:spcAft>
                <a:spcPts val="1000"/>
              </a:spcAft>
            </a:pPr>
            <a:r>
              <a:rPr lang="en-AU" sz="2900" dirty="0" smtClean="0">
                <a:latin typeface="Times New Roman"/>
                <a:ea typeface="Times New Roman"/>
                <a:cs typeface="Times New Roman"/>
              </a:rPr>
              <a:t>We </a:t>
            </a:r>
            <a:r>
              <a:rPr lang="en-AU" sz="2900" dirty="0">
                <a:latin typeface="Times New Roman"/>
                <a:ea typeface="Times New Roman"/>
                <a:cs typeface="Times New Roman"/>
              </a:rPr>
              <a:t>then proceed to follow the adjustments to this amount in relation to the </a:t>
            </a:r>
            <a:r>
              <a:rPr lang="en-AU" sz="2900" dirty="0" smtClean="0">
                <a:latin typeface="Times New Roman"/>
                <a:ea typeface="Times New Roman"/>
                <a:cs typeface="Times New Roman"/>
              </a:rPr>
              <a:t>firm’s:</a:t>
            </a:r>
            <a:endParaRPr lang="en-AU" sz="2900" dirty="0">
              <a:latin typeface="Calibri"/>
              <a:ea typeface="Calibri"/>
              <a:cs typeface="Times New Roman"/>
            </a:endParaRPr>
          </a:p>
          <a:p>
            <a:pPr algn="just">
              <a:lnSpc>
                <a:spcPct val="200000"/>
              </a:lnSpc>
              <a:spcAft>
                <a:spcPts val="1000"/>
              </a:spcAft>
            </a:pPr>
            <a:r>
              <a:rPr lang="en-AU" sz="2900" dirty="0">
                <a:latin typeface="Times New Roman"/>
                <a:ea typeface="Times New Roman"/>
                <a:cs typeface="Times New Roman"/>
              </a:rPr>
              <a:t>(1) “Operating activities</a:t>
            </a:r>
            <a:r>
              <a:rPr lang="en-AU" sz="2900" dirty="0" smtClean="0">
                <a:latin typeface="Times New Roman"/>
                <a:ea typeface="Times New Roman"/>
                <a:cs typeface="Times New Roman"/>
              </a:rPr>
              <a:t>” (changes to inventory, accounts receivable or accounts payable), </a:t>
            </a:r>
            <a:endParaRPr lang="en-AU" sz="2900" dirty="0">
              <a:latin typeface="Calibri"/>
              <a:ea typeface="Calibri"/>
              <a:cs typeface="Times New Roman"/>
            </a:endParaRPr>
          </a:p>
          <a:p>
            <a:pPr algn="just">
              <a:lnSpc>
                <a:spcPct val="200000"/>
              </a:lnSpc>
              <a:spcAft>
                <a:spcPts val="1000"/>
              </a:spcAft>
            </a:pPr>
            <a:r>
              <a:rPr lang="en-AU" sz="2900" dirty="0" smtClean="0">
                <a:latin typeface="Times New Roman"/>
                <a:ea typeface="Times New Roman"/>
                <a:cs typeface="Times New Roman"/>
              </a:rPr>
              <a:t>(2) </a:t>
            </a:r>
            <a:r>
              <a:rPr lang="en-AU" sz="2900" dirty="0">
                <a:latin typeface="Times New Roman"/>
                <a:ea typeface="Times New Roman"/>
                <a:cs typeface="Times New Roman"/>
              </a:rPr>
              <a:t>“Financing activities</a:t>
            </a:r>
            <a:r>
              <a:rPr lang="en-AU" sz="2900" dirty="0" smtClean="0">
                <a:latin typeface="Times New Roman"/>
                <a:ea typeface="Times New Roman"/>
                <a:cs typeface="Times New Roman"/>
              </a:rPr>
              <a:t>” </a:t>
            </a:r>
            <a:r>
              <a:rPr lang="en-AU" sz="2900" dirty="0" smtClean="0">
                <a:solidFill>
                  <a:prstClr val="white"/>
                </a:solidFill>
                <a:latin typeface="Times New Roman"/>
                <a:ea typeface="Times New Roman"/>
                <a:cs typeface="Times New Roman"/>
              </a:rPr>
              <a:t>(dividend payments, new </a:t>
            </a:r>
            <a:r>
              <a:rPr lang="en-AU" sz="2900" dirty="0">
                <a:solidFill>
                  <a:prstClr val="white"/>
                </a:solidFill>
                <a:latin typeface="Times New Roman"/>
                <a:ea typeface="Times New Roman"/>
                <a:cs typeface="Times New Roman"/>
              </a:rPr>
              <a:t>issues of debt or equity</a:t>
            </a:r>
            <a:r>
              <a:rPr lang="en-AU" sz="2900" dirty="0" smtClean="0">
                <a:solidFill>
                  <a:prstClr val="white"/>
                </a:solidFill>
                <a:latin typeface="Times New Roman"/>
                <a:ea typeface="Times New Roman"/>
                <a:cs typeface="Times New Roman"/>
              </a:rPr>
              <a:t>),  </a:t>
            </a:r>
            <a:r>
              <a:rPr lang="en-AU" sz="2900" dirty="0" smtClean="0">
                <a:latin typeface="Times New Roman"/>
                <a:ea typeface="Times New Roman"/>
                <a:cs typeface="Times New Roman"/>
              </a:rPr>
              <a:t> </a:t>
            </a:r>
            <a:endParaRPr lang="en-AU" sz="2900" dirty="0">
              <a:latin typeface="Calibri"/>
              <a:ea typeface="Calibri"/>
              <a:cs typeface="Times New Roman"/>
            </a:endParaRPr>
          </a:p>
          <a:p>
            <a:pPr lvl="0" algn="just">
              <a:lnSpc>
                <a:spcPct val="200000"/>
              </a:lnSpc>
              <a:spcAft>
                <a:spcPts val="1000"/>
              </a:spcAft>
              <a:buClr>
                <a:srgbClr val="DBF5F9"/>
              </a:buClr>
            </a:pPr>
            <a:r>
              <a:rPr lang="en-AU" sz="2900" dirty="0" smtClean="0">
                <a:solidFill>
                  <a:prstClr val="white"/>
                </a:solidFill>
                <a:latin typeface="Times New Roman"/>
                <a:ea typeface="Times New Roman"/>
                <a:cs typeface="Times New Roman"/>
              </a:rPr>
              <a:t>(3) </a:t>
            </a:r>
            <a:r>
              <a:rPr lang="en-AU" sz="2900" dirty="0">
                <a:solidFill>
                  <a:prstClr val="white"/>
                </a:solidFill>
                <a:latin typeface="Times New Roman"/>
                <a:ea typeface="Times New Roman"/>
                <a:cs typeface="Times New Roman"/>
              </a:rPr>
              <a:t>“Long-term investment activities” (investments not classified as operational “</a:t>
            </a:r>
            <a:r>
              <a:rPr lang="en-AU" sz="2900" dirty="0" smtClean="0">
                <a:solidFill>
                  <a:prstClr val="white"/>
                </a:solidFill>
                <a:latin typeface="Times New Roman"/>
                <a:ea typeface="Times New Roman"/>
                <a:cs typeface="Times New Roman"/>
              </a:rPr>
              <a:t>costs”),</a:t>
            </a:r>
            <a:endParaRPr lang="en-AU" sz="2900" dirty="0">
              <a:solidFill>
                <a:prstClr val="white"/>
              </a:solidFill>
              <a:latin typeface="Calibri"/>
              <a:ea typeface="Calibri"/>
              <a:cs typeface="Times New Roman"/>
            </a:endParaRPr>
          </a:p>
          <a:p>
            <a:r>
              <a:rPr lang="en-AU" sz="2900" dirty="0" smtClean="0">
                <a:latin typeface="Times New Roman"/>
                <a:ea typeface="Times New Roman"/>
              </a:rPr>
              <a:t>so </a:t>
            </a:r>
            <a:r>
              <a:rPr lang="en-AU" sz="2900" dirty="0">
                <a:latin typeface="Times New Roman"/>
                <a:ea typeface="Times New Roman"/>
              </a:rPr>
              <a:t>as to arrive ultimately at the final adjustment to </a:t>
            </a:r>
            <a:r>
              <a:rPr lang="en-AU" sz="2900" i="1" u="sng" dirty="0">
                <a:latin typeface="Times New Roman"/>
                <a:ea typeface="Times New Roman"/>
              </a:rPr>
              <a:t>Cash and equivalents</a:t>
            </a:r>
            <a:r>
              <a:rPr lang="en-AU" sz="3200" dirty="0">
                <a:latin typeface="Times New Roman"/>
                <a:ea typeface="Times New Roman"/>
              </a:rPr>
              <a:t>. </a:t>
            </a:r>
            <a:endParaRPr lang="en-AU" dirty="0"/>
          </a:p>
        </p:txBody>
      </p:sp>
    </p:spTree>
    <p:extLst>
      <p:ext uri="{BB962C8B-B14F-4D97-AF65-F5344CB8AC3E}">
        <p14:creationId xmlns:p14="http://schemas.microsoft.com/office/powerpoint/2010/main" val="34418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5"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21664"/>
          </a:xfrm>
        </p:spPr>
        <p:txBody>
          <a:bodyPr/>
          <a:lstStyle/>
          <a:p>
            <a:r>
              <a:rPr lang="en-AU" i="1" dirty="0" smtClean="0"/>
              <a:t>Break time</a:t>
            </a:r>
            <a:endParaRPr lang="en-AU" i="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69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4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164336"/>
          </a:xfrm>
        </p:spPr>
        <p:txBody>
          <a:bodyPr/>
          <a:lstStyle/>
          <a:p>
            <a:r>
              <a:rPr lang="en-AU" dirty="0" smtClean="0"/>
              <a:t>Legal requirement for the firm’s financial reporting</a:t>
            </a:r>
            <a:endParaRPr lang="en-AU" dirty="0"/>
          </a:p>
        </p:txBody>
      </p:sp>
      <p:sp>
        <p:nvSpPr>
          <p:cNvPr id="3" name="Content Placeholder 2"/>
          <p:cNvSpPr>
            <a:spLocks noGrp="1"/>
          </p:cNvSpPr>
          <p:nvPr>
            <p:ph idx="1"/>
          </p:nvPr>
        </p:nvSpPr>
        <p:spPr>
          <a:xfrm>
            <a:off x="990600" y="1981200"/>
            <a:ext cx="7772400" cy="4724400"/>
          </a:xfrm>
        </p:spPr>
        <p:txBody>
          <a:bodyPr>
            <a:normAutofit fontScale="77500" lnSpcReduction="20000"/>
          </a:bodyPr>
          <a:lstStyle/>
          <a:p>
            <a:r>
              <a:rPr lang="en-AU" sz="3200" dirty="0">
                <a:latin typeface="Times New Roman"/>
                <a:ea typeface="Calibri"/>
              </a:rPr>
              <a:t>A publically incorporated company is legally obliged to issue accounts of its financial position for public scrutiny (in addition to an annual report, the firm may choose to provide semi-annual or even quarterly reports). </a:t>
            </a:r>
            <a:endParaRPr lang="en-AU" sz="3200" dirty="0" smtClean="0">
              <a:latin typeface="Times New Roman"/>
              <a:ea typeface="Calibri"/>
            </a:endParaRPr>
          </a:p>
          <a:p>
            <a:r>
              <a:rPr lang="en-AU" sz="3200" dirty="0" smtClean="0">
                <a:latin typeface="Times New Roman"/>
                <a:ea typeface="Calibri"/>
              </a:rPr>
              <a:t>The </a:t>
            </a:r>
            <a:r>
              <a:rPr lang="en-AU" sz="3200" dirty="0">
                <a:latin typeface="Times New Roman"/>
                <a:ea typeface="Calibri"/>
              </a:rPr>
              <a:t>reports should conform to the accepted standards of Accounting reporting and be reviewed – “audited” - by an independent auditing firm, which signs off on the reports as providing a true and correct representation of the company’s financial position. </a:t>
            </a:r>
            <a:endParaRPr lang="en-AU" sz="3200" dirty="0" smtClean="0">
              <a:latin typeface="Times New Roman"/>
              <a:ea typeface="Calibri"/>
            </a:endParaRPr>
          </a:p>
          <a:p>
            <a:r>
              <a:rPr lang="en-AU" sz="3200" dirty="0" smtClean="0">
                <a:latin typeface="Times New Roman"/>
                <a:ea typeface="Calibri"/>
              </a:rPr>
              <a:t>As </a:t>
            </a:r>
            <a:r>
              <a:rPr lang="en-AU" sz="3200" dirty="0">
                <a:latin typeface="Times New Roman"/>
                <a:ea typeface="Calibri"/>
              </a:rPr>
              <a:t>such, the reports are expected to highlight the </a:t>
            </a:r>
            <a:r>
              <a:rPr lang="en-AU" sz="3200" i="1" dirty="0">
                <a:latin typeface="Times New Roman"/>
                <a:ea typeface="Calibri"/>
              </a:rPr>
              <a:t>financial health </a:t>
            </a:r>
            <a:r>
              <a:rPr lang="en-AU" sz="3200" dirty="0">
                <a:latin typeface="Times New Roman"/>
                <a:ea typeface="Calibri"/>
              </a:rPr>
              <a:t>of the company to investors, who are thereby provided with a measure of protection on their investments.</a:t>
            </a:r>
            <a:endParaRPr lang="en-AU" dirty="0"/>
          </a:p>
        </p:txBody>
      </p:sp>
    </p:spTree>
    <p:extLst>
      <p:ext uri="{BB962C8B-B14F-4D97-AF65-F5344CB8AC3E}">
        <p14:creationId xmlns:p14="http://schemas.microsoft.com/office/powerpoint/2010/main" val="24892170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a:latin typeface="Times New Roman"/>
                <a:ea typeface="Times New Roman"/>
              </a:rPr>
              <a:t>Ratio Analysis</a:t>
            </a:r>
            <a:endParaRPr lang="en-AU" dirty="0"/>
          </a:p>
        </p:txBody>
      </p:sp>
      <p:sp>
        <p:nvSpPr>
          <p:cNvPr id="3" name="Content Placeholder 2"/>
          <p:cNvSpPr>
            <a:spLocks noGrp="1"/>
          </p:cNvSpPr>
          <p:nvPr>
            <p:ph idx="1"/>
          </p:nvPr>
        </p:nvSpPr>
        <p:spPr/>
        <p:txBody>
          <a:bodyPr>
            <a:normAutofit lnSpcReduction="10000"/>
          </a:bodyPr>
          <a:lstStyle/>
          <a:p>
            <a:r>
              <a:rPr lang="en-AU" sz="3200" dirty="0" smtClean="0">
                <a:latin typeface="Times New Roman"/>
                <a:ea typeface="Times New Roman"/>
              </a:rPr>
              <a:t>A ratio analysis allows for the data in the accounting statements to be aggregated in a more orderly manner. </a:t>
            </a:r>
          </a:p>
          <a:p>
            <a:r>
              <a:rPr lang="en-AU" sz="3200" dirty="0" smtClean="0">
                <a:latin typeface="Times New Roman"/>
                <a:ea typeface="Times New Roman"/>
              </a:rPr>
              <a:t>In addition, the ratios facilitate comparisons of the ratios with (</a:t>
            </a:r>
            <a:r>
              <a:rPr lang="en-AU" sz="3200" i="1" dirty="0" err="1" smtClean="0">
                <a:latin typeface="Times New Roman"/>
                <a:ea typeface="Times New Roman"/>
              </a:rPr>
              <a:t>i</a:t>
            </a:r>
            <a:r>
              <a:rPr lang="en-AU" sz="3200" dirty="0" smtClean="0">
                <a:latin typeface="Times New Roman"/>
                <a:ea typeface="Times New Roman"/>
              </a:rPr>
              <a:t>) the firm’s previously recorded ratios, and (</a:t>
            </a:r>
            <a:r>
              <a:rPr lang="en-AU" sz="3200" i="1" dirty="0" smtClean="0">
                <a:latin typeface="Times New Roman"/>
                <a:ea typeface="Times New Roman"/>
              </a:rPr>
              <a:t>ii</a:t>
            </a:r>
            <a:r>
              <a:rPr lang="en-AU" sz="3200" dirty="0" smtClean="0">
                <a:latin typeface="Times New Roman"/>
                <a:ea typeface="Times New Roman"/>
              </a:rPr>
              <a:t>) the ratios of other firms in the firm’s sector.</a:t>
            </a:r>
          </a:p>
          <a:p>
            <a:r>
              <a:rPr lang="en-AU" sz="3200" dirty="0" smtClean="0">
                <a:solidFill>
                  <a:prstClr val="white"/>
                </a:solidFill>
                <a:latin typeface="Times New Roman"/>
                <a:ea typeface="Times New Roman"/>
              </a:rPr>
              <a:t>Calculation </a:t>
            </a:r>
            <a:r>
              <a:rPr lang="en-AU" sz="3200" dirty="0">
                <a:solidFill>
                  <a:prstClr val="white"/>
                </a:solidFill>
                <a:latin typeface="Times New Roman"/>
                <a:ea typeface="Times New Roman"/>
              </a:rPr>
              <a:t>of the ratios follows </a:t>
            </a:r>
            <a:r>
              <a:rPr lang="en-AU" sz="3200" dirty="0" smtClean="0">
                <a:solidFill>
                  <a:prstClr val="white"/>
                </a:solidFill>
                <a:latin typeface="Times New Roman"/>
                <a:ea typeface="Times New Roman"/>
              </a:rPr>
              <a:t>directly from the </a:t>
            </a:r>
            <a:r>
              <a:rPr lang="en-AU" sz="3200" dirty="0">
                <a:solidFill>
                  <a:prstClr val="white"/>
                </a:solidFill>
                <a:latin typeface="Times New Roman"/>
                <a:ea typeface="Times New Roman"/>
              </a:rPr>
              <a:t>definitions.</a:t>
            </a:r>
            <a:endParaRPr lang="en-AU" dirty="0"/>
          </a:p>
        </p:txBody>
      </p:sp>
    </p:spTree>
    <p:extLst>
      <p:ext uri="{BB962C8B-B14F-4D97-AF65-F5344CB8AC3E}">
        <p14:creationId xmlns:p14="http://schemas.microsoft.com/office/powerpoint/2010/main" val="21223655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83336"/>
          </a:xfrm>
          <a:noFill/>
          <a:effectLst>
            <a:glow rad="63500">
              <a:schemeClr val="accent1">
                <a:satMod val="175000"/>
                <a:alpha val="40000"/>
              </a:schemeClr>
            </a:glow>
          </a:effectLst>
        </p:spPr>
        <p:txBody>
          <a:bodyPr/>
          <a:lstStyle/>
          <a:p>
            <a:pPr marL="411480" lvl="0" indent="-342900">
              <a:lnSpc>
                <a:spcPct val="115000"/>
              </a:lnSpc>
              <a:spcBef>
                <a:spcPts val="700"/>
              </a:spcBef>
              <a:spcAft>
                <a:spcPts val="1000"/>
              </a:spcAft>
            </a:pPr>
            <a:r>
              <a:rPr lang="en-AU" i="1" dirty="0" smtClean="0">
                <a:solidFill>
                  <a:srgbClr val="DBF5F9">
                    <a:satMod val="200000"/>
                  </a:srgbClr>
                </a:solidFill>
              </a:rPr>
              <a:t>PROFITABILITY Ratios</a:t>
            </a:r>
            <a:br>
              <a:rPr lang="en-AU" i="1" dirty="0" smtClean="0">
                <a:solidFill>
                  <a:srgbClr val="DBF5F9">
                    <a:satMod val="200000"/>
                  </a:srgbClr>
                </a:solidFill>
              </a:rPr>
            </a:b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676400"/>
                <a:ext cx="7772400" cy="4648200"/>
              </a:xfrm>
            </p:spPr>
            <p:txBody>
              <a:bodyPr>
                <a:normAutofit/>
              </a:bodyPr>
              <a:lstStyle/>
              <a:p>
                <a:r>
                  <a:rPr lang="en-AU" sz="2800" dirty="0" smtClean="0">
                    <a:effectLst/>
                    <a:latin typeface="Times New Roman" pitchFamily="18" charset="0"/>
                    <a:ea typeface="Calibri"/>
                    <a:cs typeface="Times New Roman" pitchFamily="18" charset="0"/>
                  </a:rPr>
                  <a:t>Net </a:t>
                </a:r>
                <a:r>
                  <a:rPr lang="en-AU" sz="2800" dirty="0">
                    <a:effectLst/>
                    <a:latin typeface="Times New Roman" pitchFamily="18" charset="0"/>
                    <a:ea typeface="Calibri"/>
                    <a:cs typeface="Times New Roman" pitchFamily="18" charset="0"/>
                  </a:rPr>
                  <a:t>profit </a:t>
                </a:r>
                <a:r>
                  <a:rPr lang="en-AU" sz="2800" dirty="0" smtClean="0">
                    <a:effectLst/>
                    <a:latin typeface="Times New Roman" pitchFamily="18" charset="0"/>
                    <a:ea typeface="Calibri"/>
                    <a:cs typeface="Times New Roman" pitchFamily="18" charset="0"/>
                  </a:rPr>
                  <a:t>margin   = </a:t>
                </a:r>
                <a:r>
                  <a:rPr lang="en-AU" sz="2800" dirty="0">
                    <a:effectLst/>
                    <a:latin typeface="Times New Roman" pitchFamily="18" charset="0"/>
                    <a:ea typeface="Calibri"/>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𝑁𝑒𝑡</m:t>
                        </m:r>
                        <m:r>
                          <a:rPr lang="en-AU" sz="2800" i="1">
                            <a:effectLst/>
                            <a:latin typeface="Cambria Math"/>
                            <a:ea typeface="Calibri"/>
                            <a:cs typeface="Times New Roman"/>
                          </a:rPr>
                          <m:t> </m:t>
                        </m:r>
                        <m:r>
                          <a:rPr lang="en-AU" sz="2800" i="1">
                            <a:effectLst/>
                            <a:latin typeface="Cambria Math"/>
                            <a:ea typeface="Calibri"/>
                            <a:cs typeface="Times New Roman"/>
                          </a:rPr>
                          <m:t>𝑖𝑛𝑐𝑜𝑚𝑒</m:t>
                        </m:r>
                      </m:num>
                      <m:den>
                        <m:r>
                          <a:rPr lang="en-AU" sz="2800" i="1">
                            <a:effectLst/>
                            <a:latin typeface="Cambria Math"/>
                            <a:ea typeface="Calibri"/>
                            <a:cs typeface="Times New Roman"/>
                          </a:rPr>
                          <m:t>𝑆𝑎𝑙𝑒𝑠</m:t>
                        </m:r>
                      </m:den>
                    </m:f>
                  </m:oMath>
                </a14:m>
                <a:r>
                  <a:rPr lang="en-AU" sz="2800" dirty="0" smtClean="0">
                    <a:latin typeface="Times New Roman" pitchFamily="18" charset="0"/>
                    <a:cs typeface="Times New Roman" pitchFamily="18" charset="0"/>
                  </a:rPr>
                  <a:t>            =   5.5%</a:t>
                </a:r>
              </a:p>
              <a:p>
                <a:endParaRPr lang="en-AU" sz="2800" dirty="0" smtClean="0">
                  <a:latin typeface="Times New Roman" pitchFamily="18" charset="0"/>
                  <a:ea typeface="Times New Roman"/>
                  <a:cs typeface="Times New Roman" pitchFamily="18" charset="0"/>
                </a:endParaRPr>
              </a:p>
              <a:p>
                <a:r>
                  <a:rPr lang="en-AU" sz="2800" dirty="0" smtClean="0">
                    <a:latin typeface="Times New Roman" pitchFamily="18" charset="0"/>
                    <a:ea typeface="Times New Roman"/>
                    <a:cs typeface="Times New Roman" pitchFamily="18" charset="0"/>
                  </a:rPr>
                  <a:t>Return </a:t>
                </a:r>
                <a:r>
                  <a:rPr lang="en-AU" sz="2800" dirty="0">
                    <a:latin typeface="Times New Roman" pitchFamily="18" charset="0"/>
                    <a:ea typeface="Times New Roman"/>
                    <a:cs typeface="Times New Roman" pitchFamily="18" charset="0"/>
                  </a:rPr>
                  <a:t>on Assets (</a:t>
                </a:r>
                <a:r>
                  <a:rPr lang="en-AU" sz="2800" dirty="0" err="1">
                    <a:latin typeface="Times New Roman" pitchFamily="18" charset="0"/>
                    <a:ea typeface="Times New Roman"/>
                    <a:cs typeface="Times New Roman" pitchFamily="18" charset="0"/>
                  </a:rPr>
                  <a:t>ROA</a:t>
                </a:r>
                <a:r>
                  <a:rPr lang="en-AU" sz="2800" dirty="0">
                    <a:latin typeface="Times New Roman" pitchFamily="18" charset="0"/>
                    <a:ea typeface="Times New Roman"/>
                    <a:cs typeface="Times New Roman" pitchFamily="18" charset="0"/>
                  </a:rPr>
                  <a:t>) = 		</a:t>
                </a:r>
                <a:r>
                  <a:rPr lang="en-AU" sz="2800" dirty="0" smtClean="0">
                    <a:latin typeface="Times New Roman" pitchFamily="18" charset="0"/>
                    <a:ea typeface="Times New Roman"/>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𝑁𝑒𝑡</m:t>
                        </m:r>
                        <m:r>
                          <a:rPr lang="en-AU" sz="2800" i="1">
                            <a:effectLst/>
                            <a:latin typeface="Cambria Math"/>
                            <a:ea typeface="Calibri"/>
                            <a:cs typeface="Times New Roman"/>
                          </a:rPr>
                          <m:t> </m:t>
                        </m:r>
                        <m:r>
                          <a:rPr lang="en-AU" sz="2800" i="1">
                            <a:effectLst/>
                            <a:latin typeface="Cambria Math"/>
                            <a:ea typeface="Calibri"/>
                            <a:cs typeface="Times New Roman"/>
                          </a:rPr>
                          <m:t>𝑖𝑛𝑐𝑜𝑚𝑒</m:t>
                        </m:r>
                      </m:num>
                      <m:den>
                        <m:r>
                          <a:rPr lang="en-AU" sz="2800" i="1">
                            <a:effectLst/>
                            <a:latin typeface="Cambria Math"/>
                            <a:ea typeface="Calibri"/>
                            <a:cs typeface="Times New Roman"/>
                          </a:rPr>
                          <m:t>𝑇𝑜𝑡𝑎𝑙</m:t>
                        </m:r>
                        <m:r>
                          <a:rPr lang="en-AU" sz="2800" i="1">
                            <a:effectLst/>
                            <a:latin typeface="Cambria Math"/>
                            <a:ea typeface="Calibri"/>
                            <a:cs typeface="Times New Roman"/>
                          </a:rPr>
                          <m:t> </m:t>
                        </m:r>
                        <m:r>
                          <a:rPr lang="en-AU" sz="2800" i="1">
                            <a:effectLst/>
                            <a:latin typeface="Cambria Math"/>
                            <a:ea typeface="Calibri"/>
                            <a:cs typeface="Times New Roman"/>
                          </a:rPr>
                          <m:t>𝑎𝑠𝑠𝑒𝑡𝑠</m:t>
                        </m:r>
                      </m:den>
                    </m:f>
                  </m:oMath>
                </a14:m>
                <a:r>
                  <a:rPr lang="en-AU" sz="2800" dirty="0" smtClean="0">
                    <a:latin typeface="Times New Roman" pitchFamily="18" charset="0"/>
                    <a:cs typeface="Times New Roman" pitchFamily="18" charset="0"/>
                  </a:rPr>
                  <a:t>        =  11.0%</a:t>
                </a:r>
              </a:p>
              <a:p>
                <a:endParaRPr lang="en-AU" sz="2800" dirty="0" smtClean="0">
                  <a:latin typeface="Times New Roman" pitchFamily="18" charset="0"/>
                  <a:ea typeface="Times New Roman"/>
                  <a:cs typeface="Times New Roman" pitchFamily="18" charset="0"/>
                </a:endParaRPr>
              </a:p>
              <a:p>
                <a:r>
                  <a:rPr lang="en-AU" sz="2800" dirty="0" smtClean="0">
                    <a:latin typeface="Times New Roman" pitchFamily="18" charset="0"/>
                    <a:ea typeface="Times New Roman"/>
                    <a:cs typeface="Times New Roman" pitchFamily="18" charset="0"/>
                  </a:rPr>
                  <a:t>Return </a:t>
                </a:r>
                <a:r>
                  <a:rPr lang="en-AU" sz="2800" dirty="0">
                    <a:latin typeface="Times New Roman" pitchFamily="18" charset="0"/>
                    <a:ea typeface="Times New Roman"/>
                    <a:cs typeface="Times New Roman" pitchFamily="18" charset="0"/>
                  </a:rPr>
                  <a:t>on Equity (ROE) = 	</a:t>
                </a:r>
                <a:r>
                  <a:rPr lang="en-AU" sz="2800" dirty="0" smtClean="0">
                    <a:latin typeface="Times New Roman" pitchFamily="18" charset="0"/>
                    <a:ea typeface="Times New Roman"/>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𝑁𝑒𝑡</m:t>
                        </m:r>
                        <m:r>
                          <a:rPr lang="en-AU" sz="2800" i="1">
                            <a:effectLst/>
                            <a:latin typeface="Cambria Math"/>
                            <a:ea typeface="Calibri"/>
                            <a:cs typeface="Times New Roman"/>
                          </a:rPr>
                          <m:t> </m:t>
                        </m:r>
                        <m:r>
                          <a:rPr lang="en-AU" sz="2800" i="1">
                            <a:effectLst/>
                            <a:latin typeface="Cambria Math"/>
                            <a:ea typeface="Calibri"/>
                            <a:cs typeface="Times New Roman"/>
                          </a:rPr>
                          <m:t>𝑖𝑛𝑐𝑜𝑚𝑒</m:t>
                        </m:r>
                      </m:num>
                      <m:den>
                        <m:r>
                          <a:rPr lang="en-AU" sz="2800" i="1">
                            <a:effectLst/>
                            <a:latin typeface="Cambria Math"/>
                            <a:ea typeface="Calibri"/>
                            <a:cs typeface="Times New Roman"/>
                          </a:rPr>
                          <m:t>𝑆h𝑎𝑟𝑒h𝑜𝑙𝑑𝑒𝑟</m:t>
                        </m:r>
                        <m:sSup>
                          <m:sSupPr>
                            <m:ctrlPr>
                              <a:rPr lang="en-AU" sz="2800" i="1">
                                <a:effectLst/>
                                <a:latin typeface="Cambria Math"/>
                                <a:cs typeface="Times New Roman"/>
                              </a:rPr>
                            </m:ctrlPr>
                          </m:sSupPr>
                          <m:e>
                            <m:r>
                              <a:rPr lang="en-AU" sz="2800" i="1">
                                <a:effectLst/>
                                <a:latin typeface="Cambria Math"/>
                                <a:ea typeface="Calibri"/>
                                <a:cs typeface="Times New Roman"/>
                              </a:rPr>
                              <m:t>𝑠</m:t>
                            </m:r>
                          </m:e>
                          <m:sup>
                            <m:r>
                              <a:rPr lang="en-AU" sz="2800" i="1">
                                <a:effectLst/>
                                <a:latin typeface="Cambria Math"/>
                                <a:ea typeface="Calibri"/>
                                <a:cs typeface="Times New Roman"/>
                              </a:rPr>
                              <m:t>′</m:t>
                            </m:r>
                          </m:sup>
                        </m:sSup>
                        <m:r>
                          <a:rPr lang="en-AU" sz="2800" i="1">
                            <a:effectLst/>
                            <a:latin typeface="Cambria Math"/>
                            <a:ea typeface="Calibri"/>
                            <a:cs typeface="Times New Roman"/>
                          </a:rPr>
                          <m:t>𝑒𝑞𝑢𝑖𝑡𝑦</m:t>
                        </m:r>
                      </m:den>
                    </m:f>
                  </m:oMath>
                </a14:m>
                <a:r>
                  <a:rPr lang="en-AU" sz="2800" dirty="0" smtClean="0">
                    <a:latin typeface="Times New Roman" pitchFamily="18" charset="0"/>
                    <a:cs typeface="Times New Roman" pitchFamily="18" charset="0"/>
                  </a:rPr>
                  <a:t>      =  12.0%</a:t>
                </a:r>
                <a:endParaRPr lang="en-AU"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676400"/>
                <a:ext cx="7772400" cy="4648200"/>
              </a:xfrm>
              <a:blipFill rotWithShape="1">
                <a:blip r:embed="rId2"/>
                <a:stretch>
                  <a:fillRect l="-314" r="-314"/>
                </a:stretch>
              </a:blipFill>
            </p:spPr>
            <p:txBody>
              <a:bodyPr/>
              <a:lstStyle/>
              <a:p>
                <a:r>
                  <a:rPr lang="en-AU">
                    <a:noFill/>
                  </a:rPr>
                  <a:t> </a:t>
                </a:r>
              </a:p>
            </p:txBody>
          </p:sp>
        </mc:Fallback>
      </mc:AlternateContent>
    </p:spTree>
    <p:extLst>
      <p:ext uri="{BB962C8B-B14F-4D97-AF65-F5344CB8AC3E}">
        <p14:creationId xmlns:p14="http://schemas.microsoft.com/office/powerpoint/2010/main" val="2676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5000"/>
              </a:lnSpc>
              <a:spcAft>
                <a:spcPts val="1000"/>
              </a:spcAft>
            </a:pPr>
            <a:r>
              <a:rPr lang="en-AU" i="1" dirty="0">
                <a:latin typeface="Times New Roman"/>
                <a:ea typeface="Times New Roman"/>
                <a:cs typeface="Times New Roman"/>
              </a:rPr>
              <a:t>ASSET </a:t>
            </a:r>
            <a:r>
              <a:rPr lang="en-AU" i="1" dirty="0" smtClean="0">
                <a:latin typeface="Times New Roman"/>
                <a:ea typeface="Times New Roman"/>
                <a:cs typeface="Times New Roman"/>
              </a:rPr>
              <a:t>MANAGEMENT Ratios</a:t>
            </a:r>
            <a:r>
              <a:rPr lang="en-AU" dirty="0">
                <a:latin typeface="Calibri"/>
                <a:ea typeface="Calibri"/>
                <a:cs typeface="Times New Roman"/>
              </a:rPr>
              <a:t/>
            </a:r>
            <a:br>
              <a:rPr lang="en-AU" dirty="0">
                <a:latin typeface="Calibri"/>
                <a:ea typeface="Calibri"/>
                <a:cs typeface="Times New Roman"/>
              </a:rPr>
            </a:b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371600"/>
                <a:ext cx="7772400" cy="4983960"/>
              </a:xfrm>
            </p:spPr>
            <p:txBody>
              <a:bodyPr>
                <a:normAutofit/>
              </a:bodyPr>
              <a:lstStyle/>
              <a:p>
                <a:r>
                  <a:rPr lang="en-AU" sz="2800" dirty="0" smtClean="0">
                    <a:latin typeface="Times New Roman" pitchFamily="18" charset="0"/>
                    <a:ea typeface="Calibri"/>
                    <a:cs typeface="Times New Roman" pitchFamily="18" charset="0"/>
                  </a:rPr>
                  <a:t>Inventory turnover =							</a:t>
                </a:r>
                <a:r>
                  <a:rPr lang="en-AU" sz="2800" dirty="0">
                    <a:latin typeface="Times New Roman" pitchFamily="18" charset="0"/>
                    <a:ea typeface="Calibri"/>
                    <a:cs typeface="Times New Roman" pitchFamily="18" charset="0"/>
                  </a:rPr>
                  <a:t>	</a:t>
                </a:r>
                <a:r>
                  <a:rPr lang="en-AU" sz="2800" dirty="0" smtClean="0">
                    <a:latin typeface="Times New Roman" pitchFamily="18" charset="0"/>
                    <a:ea typeface="Calibri"/>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𝐶𝑜𝑠𝑡</m:t>
                        </m:r>
                        <m:r>
                          <a:rPr lang="en-AU" sz="2800" i="1">
                            <a:effectLst/>
                            <a:latin typeface="Cambria Math"/>
                            <a:ea typeface="Calibri"/>
                            <a:cs typeface="Times New Roman"/>
                          </a:rPr>
                          <m:t> </m:t>
                        </m:r>
                        <m:r>
                          <a:rPr lang="en-AU" sz="2800" i="1">
                            <a:effectLst/>
                            <a:latin typeface="Cambria Math"/>
                            <a:ea typeface="Calibri"/>
                            <a:cs typeface="Times New Roman"/>
                          </a:rPr>
                          <m:t>𝑜𝑓</m:t>
                        </m:r>
                        <m:r>
                          <a:rPr lang="en-AU" sz="2800" i="1">
                            <a:effectLst/>
                            <a:latin typeface="Cambria Math"/>
                            <a:ea typeface="Calibri"/>
                            <a:cs typeface="Times New Roman"/>
                          </a:rPr>
                          <m:t> </m:t>
                        </m:r>
                        <m:r>
                          <a:rPr lang="en-AU" sz="2800" i="1">
                            <a:effectLst/>
                            <a:latin typeface="Cambria Math"/>
                            <a:ea typeface="Calibri"/>
                            <a:cs typeface="Times New Roman"/>
                          </a:rPr>
                          <m:t>𝑔𝑜𝑜𝑑𝑠</m:t>
                        </m:r>
                        <m:r>
                          <a:rPr lang="en-AU" sz="2800" i="1">
                            <a:effectLst/>
                            <a:latin typeface="Cambria Math"/>
                            <a:ea typeface="Calibri"/>
                            <a:cs typeface="Times New Roman"/>
                          </a:rPr>
                          <m:t> </m:t>
                        </m:r>
                        <m:r>
                          <a:rPr lang="en-AU" sz="2800" i="1">
                            <a:effectLst/>
                            <a:latin typeface="Cambria Math"/>
                            <a:ea typeface="Calibri"/>
                            <a:cs typeface="Times New Roman"/>
                          </a:rPr>
                          <m:t>𝑠𝑜𝑙𝑑</m:t>
                        </m:r>
                      </m:num>
                      <m:den>
                        <m:r>
                          <a:rPr lang="en-AU" sz="2800" i="1">
                            <a:effectLst/>
                            <a:latin typeface="Cambria Math"/>
                            <a:ea typeface="Calibri"/>
                            <a:cs typeface="Times New Roman"/>
                          </a:rPr>
                          <m:t>𝐼𝑛𝑣𝑒𝑛𝑡𝑜𝑟𝑦</m:t>
                        </m:r>
                      </m:den>
                    </m:f>
                  </m:oMath>
                </a14:m>
                <a:r>
                  <a:rPr lang="en-AU" sz="2800" dirty="0">
                    <a:effectLst/>
                    <a:latin typeface="Times New Roman" pitchFamily="18" charset="0"/>
                    <a:ea typeface="Times New Roman"/>
                    <a:cs typeface="Times New Roman" pitchFamily="18" charset="0"/>
                  </a:rPr>
                  <a:t> </a:t>
                </a:r>
                <a:r>
                  <a:rPr lang="en-AU" sz="2800" dirty="0" smtClean="0">
                    <a:effectLst/>
                    <a:latin typeface="Times New Roman" pitchFamily="18" charset="0"/>
                    <a:ea typeface="Times New Roman"/>
                    <a:cs typeface="Times New Roman" pitchFamily="18" charset="0"/>
                  </a:rPr>
                  <a:t>     = 6.0</a:t>
                </a:r>
              </a:p>
              <a:p>
                <a:r>
                  <a:rPr lang="en-AU" sz="2800" dirty="0">
                    <a:latin typeface="Times New Roman" pitchFamily="18" charset="0"/>
                    <a:ea typeface="Calibri"/>
                    <a:cs typeface="Times New Roman" pitchFamily="18" charset="0"/>
                  </a:rPr>
                  <a:t>Days sales outstanding (DSO) =	</a:t>
                </a:r>
                <a:r>
                  <a:rPr lang="en-AU" sz="2800" dirty="0" smtClean="0">
                    <a:latin typeface="Times New Roman" pitchFamily="18" charset="0"/>
                    <a:ea typeface="Calibri"/>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𝐴𝑐𝑐𝑜𝑢𝑛𝑡𝑠</m:t>
                        </m:r>
                        <m:r>
                          <a:rPr lang="en-AU" sz="2800" i="1">
                            <a:effectLst/>
                            <a:latin typeface="Cambria Math"/>
                            <a:ea typeface="Calibri"/>
                            <a:cs typeface="Times New Roman"/>
                          </a:rPr>
                          <m:t> </m:t>
                        </m:r>
                        <m:r>
                          <a:rPr lang="en-AU" sz="2800" i="1">
                            <a:effectLst/>
                            <a:latin typeface="Cambria Math"/>
                            <a:ea typeface="Calibri"/>
                            <a:cs typeface="Times New Roman"/>
                          </a:rPr>
                          <m:t>𝑟𝑒𝑐𝑒𝑖𝑣𝑎𝑏𝑙𝑒</m:t>
                        </m:r>
                      </m:num>
                      <m:den>
                        <m:r>
                          <a:rPr lang="en-AU" sz="2800" i="1">
                            <a:effectLst/>
                            <a:latin typeface="Cambria Math"/>
                            <a:ea typeface="Calibri"/>
                            <a:cs typeface="Times New Roman"/>
                          </a:rPr>
                          <m:t>𝐴𝑛𝑛𝑢𝑎𝑙</m:t>
                        </m:r>
                        <m:r>
                          <a:rPr lang="en-AU" sz="2800" i="1">
                            <a:effectLst/>
                            <a:latin typeface="Cambria Math"/>
                            <a:ea typeface="Calibri"/>
                            <a:cs typeface="Times New Roman"/>
                          </a:rPr>
                          <m:t> </m:t>
                        </m:r>
                        <m:r>
                          <a:rPr lang="en-AU" sz="2800" i="1">
                            <a:effectLst/>
                            <a:latin typeface="Cambria Math"/>
                            <a:ea typeface="Calibri"/>
                            <a:cs typeface="Times New Roman"/>
                          </a:rPr>
                          <m:t>𝑠𝑎𝑙𝑒𝑠</m:t>
                        </m:r>
                        <m:r>
                          <a:rPr lang="en-AU" sz="2800" i="1">
                            <a:effectLst/>
                            <a:latin typeface="Cambria Math"/>
                            <a:ea typeface="Calibri"/>
                            <a:cs typeface="Times New Roman"/>
                          </a:rPr>
                          <m:t>/365</m:t>
                        </m:r>
                      </m:den>
                    </m:f>
                  </m:oMath>
                </a14:m>
                <a:r>
                  <a:rPr lang="en-AU" sz="2800" dirty="0" smtClean="0">
                    <a:latin typeface="Times New Roman" pitchFamily="18" charset="0"/>
                    <a:cs typeface="Times New Roman" pitchFamily="18" charset="0"/>
                  </a:rPr>
                  <a:t>         = 30.0</a:t>
                </a:r>
              </a:p>
              <a:p>
                <a:endParaRPr lang="en-AU" sz="2800" dirty="0" smtClean="0">
                  <a:latin typeface="Times New Roman" pitchFamily="18" charset="0"/>
                  <a:ea typeface="Calibri"/>
                  <a:cs typeface="Times New Roman" pitchFamily="18" charset="0"/>
                </a:endParaRPr>
              </a:p>
              <a:p>
                <a:r>
                  <a:rPr lang="en-AU" sz="2800" dirty="0" smtClean="0">
                    <a:latin typeface="Times New Roman" pitchFamily="18" charset="0"/>
                    <a:ea typeface="Calibri"/>
                    <a:cs typeface="Times New Roman" pitchFamily="18" charset="0"/>
                  </a:rPr>
                  <a:t>Fixed </a:t>
                </a:r>
                <a:r>
                  <a:rPr lang="en-AU" sz="2800" dirty="0">
                    <a:latin typeface="Times New Roman" pitchFamily="18" charset="0"/>
                    <a:ea typeface="Calibri"/>
                    <a:cs typeface="Times New Roman" pitchFamily="18" charset="0"/>
                  </a:rPr>
                  <a:t>assets turnover =</a:t>
                </a:r>
                <a14:m>
                  <m:oMath xmlns:m="http://schemas.openxmlformats.org/officeDocument/2006/math">
                    <m:r>
                      <a:rPr lang="en-AU" sz="2800" b="0" i="0" smtClean="0">
                        <a:effectLst/>
                        <a:latin typeface="Cambria Math"/>
                        <a:cs typeface="Times New Roman"/>
                      </a:rPr>
                      <m:t>   </m:t>
                    </m:r>
                    <m:f>
                      <m:fPr>
                        <m:ctrlPr>
                          <a:rPr lang="en-AU" sz="2800" i="1">
                            <a:effectLst/>
                            <a:latin typeface="Cambria Math"/>
                            <a:cs typeface="Times New Roman"/>
                          </a:rPr>
                        </m:ctrlPr>
                      </m:fPr>
                      <m:num>
                        <m:r>
                          <a:rPr lang="en-AU" sz="2800" i="1">
                            <a:effectLst/>
                            <a:latin typeface="Cambria Math"/>
                            <a:ea typeface="Calibri"/>
                            <a:cs typeface="Times New Roman"/>
                          </a:rPr>
                          <m:t>𝑆𝑎𝑙𝑒𝑠</m:t>
                        </m:r>
                      </m:num>
                      <m:den>
                        <m:r>
                          <a:rPr lang="en-AU" sz="2800" i="1">
                            <a:effectLst/>
                            <a:latin typeface="Cambria Math"/>
                            <a:ea typeface="Calibri"/>
                            <a:cs typeface="Times New Roman"/>
                          </a:rPr>
                          <m:t>𝑁𝑒𝑡</m:t>
                        </m:r>
                        <m:r>
                          <a:rPr lang="en-AU" sz="2800" i="1">
                            <a:effectLst/>
                            <a:latin typeface="Cambria Math"/>
                            <a:ea typeface="Calibri"/>
                            <a:cs typeface="Times New Roman"/>
                          </a:rPr>
                          <m:t> </m:t>
                        </m:r>
                        <m:r>
                          <a:rPr lang="en-AU" sz="2800" i="1">
                            <a:effectLst/>
                            <a:latin typeface="Cambria Math"/>
                            <a:ea typeface="Calibri"/>
                            <a:cs typeface="Times New Roman"/>
                          </a:rPr>
                          <m:t>𝑓𝑖𝑥𝑒𝑑</m:t>
                        </m:r>
                        <m:r>
                          <a:rPr lang="en-AU" sz="2800" i="1">
                            <a:effectLst/>
                            <a:latin typeface="Cambria Math"/>
                            <a:ea typeface="Calibri"/>
                            <a:cs typeface="Times New Roman"/>
                          </a:rPr>
                          <m:t> </m:t>
                        </m:r>
                        <m:r>
                          <a:rPr lang="en-AU" sz="2800" i="1">
                            <a:effectLst/>
                            <a:latin typeface="Cambria Math"/>
                            <a:ea typeface="Calibri"/>
                            <a:cs typeface="Times New Roman"/>
                          </a:rPr>
                          <m:t>𝑎𝑠𝑠𝑒𝑡𝑠</m:t>
                        </m:r>
                      </m:den>
                    </m:f>
                  </m:oMath>
                </a14:m>
                <a:r>
                  <a:rPr lang="en-AU" sz="2800" dirty="0" smtClean="0">
                    <a:latin typeface="Times New Roman" pitchFamily="18" charset="0"/>
                    <a:cs typeface="Times New Roman" pitchFamily="18" charset="0"/>
                  </a:rPr>
                  <a:t>      = 2.2</a:t>
                </a:r>
              </a:p>
              <a:p>
                <a:endParaRPr lang="en-AU" sz="2800" dirty="0" smtClean="0">
                  <a:latin typeface="Times New Roman" pitchFamily="18" charset="0"/>
                  <a:ea typeface="Calibri"/>
                  <a:cs typeface="Times New Roman" pitchFamily="18" charset="0"/>
                </a:endParaRPr>
              </a:p>
              <a:p>
                <a:r>
                  <a:rPr lang="en-AU" sz="2800" dirty="0" smtClean="0">
                    <a:latin typeface="Times New Roman" pitchFamily="18" charset="0"/>
                    <a:ea typeface="Calibri"/>
                    <a:cs typeface="Times New Roman" pitchFamily="18" charset="0"/>
                  </a:rPr>
                  <a:t>Total </a:t>
                </a:r>
                <a:r>
                  <a:rPr lang="en-AU" sz="2800" dirty="0">
                    <a:latin typeface="Times New Roman" pitchFamily="18" charset="0"/>
                    <a:ea typeface="Calibri"/>
                    <a:cs typeface="Times New Roman" pitchFamily="18" charset="0"/>
                  </a:rPr>
                  <a:t>assets turnover =	</a:t>
                </a:r>
                <a:r>
                  <a:rPr lang="en-AU" sz="2800" dirty="0" smtClean="0">
                    <a:latin typeface="Times New Roman" pitchFamily="18" charset="0"/>
                    <a:ea typeface="Calibri"/>
                    <a:cs typeface="Times New Roman" pitchFamily="18" charset="0"/>
                  </a:rPr>
                  <a:t>     </a:t>
                </a:r>
                <a14:m>
                  <m:oMath xmlns:m="http://schemas.openxmlformats.org/officeDocument/2006/math">
                    <m:f>
                      <m:fPr>
                        <m:ctrlPr>
                          <a:rPr lang="en-AU" sz="2800" i="1">
                            <a:effectLst/>
                            <a:latin typeface="Cambria Math"/>
                            <a:cs typeface="Times New Roman"/>
                          </a:rPr>
                        </m:ctrlPr>
                      </m:fPr>
                      <m:num>
                        <m:r>
                          <a:rPr lang="en-AU" sz="2800" i="1">
                            <a:effectLst/>
                            <a:latin typeface="Cambria Math"/>
                            <a:ea typeface="Calibri"/>
                            <a:cs typeface="Times New Roman"/>
                          </a:rPr>
                          <m:t>𝑆𝑎𝑙𝑒𝑠</m:t>
                        </m:r>
                      </m:num>
                      <m:den>
                        <m:r>
                          <a:rPr lang="en-AU" sz="2800" i="1">
                            <a:effectLst/>
                            <a:latin typeface="Cambria Math"/>
                            <a:ea typeface="Calibri"/>
                            <a:cs typeface="Times New Roman"/>
                          </a:rPr>
                          <m:t>𝑇𝑜𝑡𝑎𝑙</m:t>
                        </m:r>
                        <m:r>
                          <a:rPr lang="en-AU" sz="2800" i="1">
                            <a:effectLst/>
                            <a:latin typeface="Cambria Math"/>
                            <a:ea typeface="Calibri"/>
                            <a:cs typeface="Times New Roman"/>
                          </a:rPr>
                          <m:t> </m:t>
                        </m:r>
                        <m:r>
                          <a:rPr lang="en-AU" sz="2800" i="1">
                            <a:effectLst/>
                            <a:latin typeface="Cambria Math"/>
                            <a:ea typeface="Calibri"/>
                            <a:cs typeface="Times New Roman"/>
                          </a:rPr>
                          <m:t>𝑎𝑠𝑠𝑒𝑡𝑠</m:t>
                        </m:r>
                      </m:den>
                    </m:f>
                  </m:oMath>
                </a14:m>
                <a:r>
                  <a:rPr lang="en-AU" sz="2800" dirty="0">
                    <a:effectLst/>
                    <a:latin typeface="Times New Roman" pitchFamily="18" charset="0"/>
                    <a:ea typeface="Times New Roman"/>
                    <a:cs typeface="Times New Roman" pitchFamily="18" charset="0"/>
                  </a:rPr>
                  <a:t> </a:t>
                </a:r>
                <a:r>
                  <a:rPr lang="en-AU" sz="2800" dirty="0" smtClean="0">
                    <a:effectLst/>
                    <a:latin typeface="Times New Roman" pitchFamily="18" charset="0"/>
                    <a:ea typeface="Times New Roman"/>
                    <a:cs typeface="Times New Roman" pitchFamily="18" charset="0"/>
                  </a:rPr>
                  <a:t>          = 2.0</a:t>
                </a:r>
                <a:endParaRPr lang="en-AU"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371600"/>
                <a:ext cx="7772400" cy="4983960"/>
              </a:xfrm>
              <a:blipFill rotWithShape="1">
                <a:blip r:embed="rId2"/>
                <a:stretch>
                  <a:fillRect l="-314" t="-1222"/>
                </a:stretch>
              </a:blipFill>
            </p:spPr>
            <p:txBody>
              <a:bodyPr/>
              <a:lstStyle/>
              <a:p>
                <a:r>
                  <a:rPr lang="en-AU">
                    <a:noFill/>
                  </a:rPr>
                  <a:t> </a:t>
                </a:r>
              </a:p>
            </p:txBody>
          </p:sp>
        </mc:Fallback>
      </mc:AlternateContent>
    </p:spTree>
    <p:extLst>
      <p:ext uri="{BB962C8B-B14F-4D97-AF65-F5344CB8AC3E}">
        <p14:creationId xmlns:p14="http://schemas.microsoft.com/office/powerpoint/2010/main" val="9724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i="1" dirty="0" smtClean="0">
                <a:latin typeface="Times New Roman"/>
                <a:ea typeface="Times New Roman"/>
              </a:rPr>
              <a:t>LIQUIDITY Ratios</a:t>
            </a: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3200" dirty="0" smtClean="0">
                    <a:latin typeface="Times New Roman" pitchFamily="18" charset="0"/>
                    <a:ea typeface="Times New Roman"/>
                    <a:cs typeface="Times New Roman" pitchFamily="18" charset="0"/>
                  </a:rPr>
                  <a:t>Current liquidity ratio =		                				</a:t>
                </a:r>
                <a14:m>
                  <m:oMath xmlns:m="http://schemas.openxmlformats.org/officeDocument/2006/math">
                    <m:f>
                      <m:fPr>
                        <m:ctrlPr>
                          <a:rPr lang="en-AU" sz="3200" i="1">
                            <a:effectLst/>
                            <a:latin typeface="Cambria Math"/>
                            <a:cs typeface="Times New Roman"/>
                          </a:rPr>
                        </m:ctrlPr>
                      </m:fPr>
                      <m:num>
                        <m:r>
                          <a:rPr lang="en-AU" sz="3200" i="1">
                            <a:effectLst/>
                            <a:latin typeface="Cambria Math"/>
                            <a:ea typeface="Calibri"/>
                            <a:cs typeface="Times New Roman"/>
                          </a:rPr>
                          <m:t>𝐶𝑢𝑟𝑟𝑒𝑛𝑡</m:t>
                        </m:r>
                        <m:r>
                          <a:rPr lang="en-AU" sz="3200" i="1">
                            <a:effectLst/>
                            <a:latin typeface="Cambria Math"/>
                            <a:ea typeface="Calibri"/>
                            <a:cs typeface="Times New Roman"/>
                          </a:rPr>
                          <m:t> </m:t>
                        </m:r>
                        <m:r>
                          <a:rPr lang="en-AU" sz="3200" i="1">
                            <a:effectLst/>
                            <a:latin typeface="Cambria Math"/>
                            <a:ea typeface="Calibri"/>
                            <a:cs typeface="Times New Roman"/>
                          </a:rPr>
                          <m:t>𝑎𝑠𝑠𝑒𝑡𝑠</m:t>
                        </m:r>
                      </m:num>
                      <m:den>
                        <m:r>
                          <a:rPr lang="en-AU" sz="3200" i="1">
                            <a:effectLst/>
                            <a:latin typeface="Cambria Math"/>
                            <a:ea typeface="Calibri"/>
                            <a:cs typeface="Times New Roman"/>
                          </a:rPr>
                          <m:t>𝐶𝑢𝑟𝑟𝑒𝑛𝑡</m:t>
                        </m:r>
                        <m:r>
                          <a:rPr lang="en-AU" sz="3200" i="1">
                            <a:effectLst/>
                            <a:latin typeface="Cambria Math"/>
                            <a:ea typeface="Calibri"/>
                            <a:cs typeface="Times New Roman"/>
                          </a:rPr>
                          <m:t> </m:t>
                        </m:r>
                        <m:r>
                          <a:rPr lang="en-AU" sz="3200" i="1">
                            <a:effectLst/>
                            <a:latin typeface="Cambria Math"/>
                            <a:ea typeface="Calibri"/>
                            <a:cs typeface="Times New Roman"/>
                          </a:rPr>
                          <m:t>𝑙𝑖𝑎𝑏𝑖𝑙𝑖𝑡𝑖𝑒𝑠</m:t>
                        </m:r>
                      </m:den>
                    </m:f>
                  </m:oMath>
                </a14:m>
                <a:r>
                  <a:rPr lang="en-AU" sz="3200" dirty="0">
                    <a:effectLst/>
                    <a:latin typeface="Times New Roman" pitchFamily="18" charset="0"/>
                    <a:ea typeface="Times New Roman"/>
                    <a:cs typeface="Times New Roman" pitchFamily="18" charset="0"/>
                  </a:rPr>
                  <a:t> </a:t>
                </a:r>
                <a:r>
                  <a:rPr lang="en-AU" sz="3200" dirty="0" smtClean="0">
                    <a:effectLst/>
                    <a:latin typeface="Times New Roman" pitchFamily="18" charset="0"/>
                    <a:ea typeface="Times New Roman"/>
                    <a:cs typeface="Times New Roman" pitchFamily="18" charset="0"/>
                  </a:rPr>
                  <a:t>           = 4.0</a:t>
                </a:r>
              </a:p>
              <a:p>
                <a:endParaRPr lang="en-AU" sz="3200" dirty="0" smtClean="0">
                  <a:effectLst/>
                  <a:latin typeface="Times New Roman" pitchFamily="18" charset="0"/>
                  <a:ea typeface="Times New Roman"/>
                  <a:cs typeface="Times New Roman" pitchFamily="18" charset="0"/>
                </a:endParaRPr>
              </a:p>
              <a:p>
                <a:r>
                  <a:rPr lang="en-AU" sz="3200" dirty="0">
                    <a:latin typeface="Times New Roman" pitchFamily="18" charset="0"/>
                    <a:ea typeface="Times New Roman"/>
                    <a:cs typeface="Times New Roman" pitchFamily="18" charset="0"/>
                  </a:rPr>
                  <a:t>Quick liquidity ratio =		</a:t>
                </a:r>
                <a:r>
                  <a:rPr lang="en-AU" sz="3200" dirty="0" smtClean="0">
                    <a:latin typeface="Times New Roman" pitchFamily="18" charset="0"/>
                    <a:ea typeface="Times New Roman"/>
                    <a:cs typeface="Times New Roman" pitchFamily="18" charset="0"/>
                  </a:rPr>
                  <a:t>				</a:t>
                </a:r>
                <a14:m>
                  <m:oMath xmlns:m="http://schemas.openxmlformats.org/officeDocument/2006/math">
                    <m:r>
                      <a:rPr lang="en-AU" sz="3200" b="0" i="0" smtClean="0">
                        <a:effectLst/>
                        <a:latin typeface="Cambria Math"/>
                        <a:cs typeface="Times New Roman"/>
                      </a:rPr>
                      <m:t> </m:t>
                    </m:r>
                    <m:f>
                      <m:fPr>
                        <m:ctrlPr>
                          <a:rPr lang="en-AU" sz="3200" i="1">
                            <a:effectLst/>
                            <a:latin typeface="Cambria Math"/>
                            <a:cs typeface="Times New Roman"/>
                          </a:rPr>
                        </m:ctrlPr>
                      </m:fPr>
                      <m:num>
                        <m:r>
                          <a:rPr lang="en-AU" sz="3200" i="1">
                            <a:effectLst/>
                            <a:latin typeface="Cambria Math"/>
                            <a:ea typeface="Calibri"/>
                            <a:cs typeface="Times New Roman"/>
                          </a:rPr>
                          <m:t>𝐶𝑢𝑟𝑟𝑒𝑛𝑡</m:t>
                        </m:r>
                        <m:r>
                          <a:rPr lang="en-AU" sz="3200" i="1">
                            <a:effectLst/>
                            <a:latin typeface="Cambria Math"/>
                            <a:ea typeface="Calibri"/>
                            <a:cs typeface="Times New Roman"/>
                          </a:rPr>
                          <m:t> </m:t>
                        </m:r>
                        <m:r>
                          <a:rPr lang="en-AU" sz="3200" i="1">
                            <a:effectLst/>
                            <a:latin typeface="Cambria Math"/>
                            <a:ea typeface="Calibri"/>
                            <a:cs typeface="Times New Roman"/>
                          </a:rPr>
                          <m:t>𝑎𝑠𝑠𝑒𝑡𝑠</m:t>
                        </m:r>
                        <m:r>
                          <a:rPr lang="en-AU" sz="3200" i="1">
                            <a:effectLst/>
                            <a:latin typeface="Cambria Math"/>
                            <a:ea typeface="Calibri"/>
                            <a:cs typeface="Times New Roman"/>
                          </a:rPr>
                          <m:t>− </m:t>
                        </m:r>
                        <m:r>
                          <a:rPr lang="en-AU" sz="3200" i="1">
                            <a:effectLst/>
                            <a:latin typeface="Cambria Math"/>
                            <a:ea typeface="Calibri"/>
                            <a:cs typeface="Times New Roman"/>
                          </a:rPr>
                          <m:t>𝐼𝑛𝑣𝑒𝑛𝑡𝑜𝑟𝑦</m:t>
                        </m:r>
                      </m:num>
                      <m:den>
                        <m:r>
                          <a:rPr lang="en-AU" sz="3200" i="1">
                            <a:effectLst/>
                            <a:latin typeface="Cambria Math"/>
                            <a:ea typeface="Calibri"/>
                            <a:cs typeface="Times New Roman"/>
                          </a:rPr>
                          <m:t>𝐶𝑢𝑟𝑟𝑒𝑛𝑡</m:t>
                        </m:r>
                        <m:r>
                          <a:rPr lang="en-AU" sz="3200" i="1">
                            <a:effectLst/>
                            <a:latin typeface="Cambria Math"/>
                            <a:ea typeface="Calibri"/>
                            <a:cs typeface="Times New Roman"/>
                          </a:rPr>
                          <m:t> </m:t>
                        </m:r>
                        <m:r>
                          <a:rPr lang="en-AU" sz="3200" i="1">
                            <a:effectLst/>
                            <a:latin typeface="Cambria Math"/>
                            <a:ea typeface="Calibri"/>
                            <a:cs typeface="Times New Roman"/>
                          </a:rPr>
                          <m:t>𝑙𝑖𝑎𝑏𝑖𝑙𝑖𝑡𝑖𝑒𝑠</m:t>
                        </m:r>
                      </m:den>
                    </m:f>
                  </m:oMath>
                </a14:m>
                <a:r>
                  <a:rPr lang="en-AU" dirty="0" smtClean="0">
                    <a:latin typeface="Times New Roman" pitchFamily="18" charset="0"/>
                    <a:cs typeface="Times New Roman" pitchFamily="18" charset="0"/>
                  </a:rPr>
                  <a:t>        = 2.0</a:t>
                </a:r>
                <a:endParaRPr lang="en-AU"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6" t="-1867" r="-627"/>
                </a:stretch>
              </a:blipFill>
            </p:spPr>
            <p:txBody>
              <a:bodyPr/>
              <a:lstStyle/>
              <a:p>
                <a:r>
                  <a:rPr lang="en-AU">
                    <a:noFill/>
                  </a:rPr>
                  <a:t> </a:t>
                </a:r>
              </a:p>
            </p:txBody>
          </p:sp>
        </mc:Fallback>
      </mc:AlternateContent>
    </p:spTree>
    <p:extLst>
      <p:ext uri="{BB962C8B-B14F-4D97-AF65-F5344CB8AC3E}">
        <p14:creationId xmlns:p14="http://schemas.microsoft.com/office/powerpoint/2010/main" val="10339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5000"/>
              </a:lnSpc>
              <a:spcAft>
                <a:spcPts val="1000"/>
              </a:spcAft>
            </a:pPr>
            <a:r>
              <a:rPr lang="en-AU" b="1" i="1" dirty="0">
                <a:latin typeface="Times New Roman"/>
                <a:ea typeface="Calibri"/>
                <a:cs typeface="Times New Roman"/>
              </a:rPr>
              <a:t>DEBT </a:t>
            </a:r>
            <a:r>
              <a:rPr lang="en-AU" b="1" i="1" dirty="0" smtClean="0">
                <a:latin typeface="Times New Roman"/>
                <a:ea typeface="Calibri"/>
                <a:cs typeface="Times New Roman"/>
              </a:rPr>
              <a:t>MANAGEMENT Ratios</a:t>
            </a:r>
            <a:r>
              <a:rPr lang="en-AU" dirty="0">
                <a:latin typeface="Calibri"/>
                <a:ea typeface="Calibri"/>
                <a:cs typeface="Times New Roman"/>
              </a:rPr>
              <a:t/>
            </a:r>
            <a:br>
              <a:rPr lang="en-AU" dirty="0">
                <a:latin typeface="Calibri"/>
                <a:ea typeface="Calibri"/>
                <a:cs typeface="Times New Roman"/>
              </a:rPr>
            </a:b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3200" dirty="0">
                    <a:latin typeface="Times New Roman" pitchFamily="18" charset="0"/>
                    <a:ea typeface="Times New Roman"/>
                    <a:cs typeface="Times New Roman" pitchFamily="18" charset="0"/>
                  </a:rPr>
                  <a:t>Debt ratio =		 		</a:t>
                </a:r>
                <a:r>
                  <a:rPr lang="en-AU" sz="3200" dirty="0" smtClean="0">
                    <a:latin typeface="Times New Roman" pitchFamily="18" charset="0"/>
                    <a:ea typeface="Times New Roman"/>
                    <a:cs typeface="Times New Roman" pitchFamily="18" charset="0"/>
                  </a:rPr>
                  <a:t>    						</a:t>
                </a:r>
                <a14:m>
                  <m:oMath xmlns:m="http://schemas.openxmlformats.org/officeDocument/2006/math">
                    <m:f>
                      <m:fPr>
                        <m:ctrlPr>
                          <a:rPr lang="en-AU" sz="3200" i="1">
                            <a:effectLst/>
                            <a:latin typeface="Cambria Math"/>
                            <a:cs typeface="Times New Roman"/>
                          </a:rPr>
                        </m:ctrlPr>
                      </m:fPr>
                      <m:num>
                        <m:r>
                          <a:rPr lang="en-AU" sz="3200" i="1">
                            <a:effectLst/>
                            <a:latin typeface="Cambria Math"/>
                            <a:ea typeface="Calibri"/>
                            <a:cs typeface="Times New Roman"/>
                          </a:rPr>
                          <m:t>𝑇𝑜𝑡𝑎𝑙</m:t>
                        </m:r>
                        <m:r>
                          <a:rPr lang="en-AU" sz="3200" i="1">
                            <a:effectLst/>
                            <a:latin typeface="Cambria Math"/>
                            <a:ea typeface="Calibri"/>
                            <a:cs typeface="Times New Roman"/>
                          </a:rPr>
                          <m:t> </m:t>
                        </m:r>
                        <m:r>
                          <a:rPr lang="en-AU" sz="3200" i="1">
                            <a:effectLst/>
                            <a:latin typeface="Cambria Math"/>
                            <a:ea typeface="Calibri"/>
                            <a:cs typeface="Times New Roman"/>
                          </a:rPr>
                          <m:t>𝑙𝑖𝑎𝑏𝑖𝑙𝑖𝑡𝑖𝑒𝑠</m:t>
                        </m:r>
                      </m:num>
                      <m:den>
                        <m:r>
                          <a:rPr lang="en-AU" sz="3200" i="1">
                            <a:effectLst/>
                            <a:latin typeface="Cambria Math"/>
                            <a:ea typeface="Calibri"/>
                            <a:cs typeface="Times New Roman"/>
                          </a:rPr>
                          <m:t>𝑇𝑜𝑡𝑎𝑙</m:t>
                        </m:r>
                        <m:r>
                          <a:rPr lang="en-AU" sz="3200" i="1">
                            <a:effectLst/>
                            <a:latin typeface="Cambria Math"/>
                            <a:ea typeface="Calibri"/>
                            <a:cs typeface="Times New Roman"/>
                          </a:rPr>
                          <m:t> </m:t>
                        </m:r>
                        <m:r>
                          <a:rPr lang="en-AU" sz="3200" i="1">
                            <a:effectLst/>
                            <a:latin typeface="Cambria Math"/>
                            <a:ea typeface="Calibri"/>
                            <a:cs typeface="Times New Roman"/>
                          </a:rPr>
                          <m:t>𝑎𝑠𝑠𝑒𝑡𝑠</m:t>
                        </m:r>
                      </m:den>
                    </m:f>
                  </m:oMath>
                </a14:m>
                <a:r>
                  <a:rPr lang="en-AU" sz="3200" dirty="0">
                    <a:effectLst/>
                    <a:latin typeface="Times New Roman" pitchFamily="18" charset="0"/>
                    <a:ea typeface="Times New Roman"/>
                    <a:cs typeface="Times New Roman" pitchFamily="18" charset="0"/>
                  </a:rPr>
                  <a:t> </a:t>
                </a:r>
                <a:r>
                  <a:rPr lang="en-AU" sz="3200" dirty="0" smtClean="0">
                    <a:effectLst/>
                    <a:latin typeface="Times New Roman" pitchFamily="18" charset="0"/>
                    <a:ea typeface="Times New Roman"/>
                    <a:cs typeface="Times New Roman" pitchFamily="18" charset="0"/>
                  </a:rPr>
                  <a:t> = 40%</a:t>
                </a:r>
                <a:endParaRPr lang="en-AU" sz="3200" dirty="0" smtClean="0">
                  <a:latin typeface="Times New Roman" pitchFamily="18" charset="0"/>
                  <a:ea typeface="Times New Roman"/>
                  <a:cs typeface="Times New Roman" pitchFamily="18" charset="0"/>
                </a:endParaRPr>
              </a:p>
              <a:p>
                <a:endParaRPr lang="en-AU" sz="3200" dirty="0" smtClean="0">
                  <a:latin typeface="Times New Roman" pitchFamily="18" charset="0"/>
                  <a:ea typeface="Times New Roman"/>
                  <a:cs typeface="Times New Roman" pitchFamily="18" charset="0"/>
                </a:endParaRPr>
              </a:p>
              <a:p>
                <a:r>
                  <a:rPr lang="en-AU" sz="3200" dirty="0" smtClean="0">
                    <a:latin typeface="Times New Roman" pitchFamily="18" charset="0"/>
                    <a:ea typeface="Times New Roman"/>
                    <a:cs typeface="Times New Roman" pitchFamily="18" charset="0"/>
                  </a:rPr>
                  <a:t>Times </a:t>
                </a:r>
                <a:r>
                  <a:rPr lang="en-AU" sz="3200" dirty="0">
                    <a:latin typeface="Times New Roman" pitchFamily="18" charset="0"/>
                    <a:ea typeface="Times New Roman"/>
                    <a:cs typeface="Times New Roman" pitchFamily="18" charset="0"/>
                  </a:rPr>
                  <a:t>interest earned (TIE) =		</a:t>
                </a:r>
                <a:r>
                  <a:rPr lang="en-AU" sz="3200" dirty="0" smtClean="0">
                    <a:latin typeface="Times New Roman" pitchFamily="18" charset="0"/>
                    <a:ea typeface="Times New Roman"/>
                    <a:cs typeface="Times New Roman" pitchFamily="18" charset="0"/>
                  </a:rPr>
                  <a:t>					</a:t>
                </a:r>
                <a14:m>
                  <m:oMath xmlns:m="http://schemas.openxmlformats.org/officeDocument/2006/math">
                    <m:f>
                      <m:fPr>
                        <m:ctrlPr>
                          <a:rPr lang="en-AU" sz="3200" i="1">
                            <a:effectLst/>
                            <a:latin typeface="Cambria Math"/>
                            <a:cs typeface="Times New Roman"/>
                          </a:rPr>
                        </m:ctrlPr>
                      </m:fPr>
                      <m:num>
                        <m:r>
                          <a:rPr lang="en-AU" sz="3200" i="1">
                            <a:effectLst/>
                            <a:latin typeface="Cambria Math"/>
                            <a:ea typeface="Calibri"/>
                            <a:cs typeface="Times New Roman"/>
                          </a:rPr>
                          <m:t>𝐸𝐵𝐼𝑇</m:t>
                        </m:r>
                      </m:num>
                      <m:den>
                        <m:r>
                          <a:rPr lang="en-AU" sz="3200" i="1">
                            <a:effectLst/>
                            <a:latin typeface="Cambria Math"/>
                            <a:ea typeface="Calibri"/>
                            <a:cs typeface="Times New Roman"/>
                          </a:rPr>
                          <m:t>𝐼𝑛𝑡𝑒𝑟𝑒𝑠𝑡</m:t>
                        </m:r>
                        <m:r>
                          <a:rPr lang="en-AU" sz="3200" i="1">
                            <a:effectLst/>
                            <a:latin typeface="Cambria Math"/>
                            <a:ea typeface="Calibri"/>
                            <a:cs typeface="Times New Roman"/>
                          </a:rPr>
                          <m:t> </m:t>
                        </m:r>
                        <m:r>
                          <a:rPr lang="en-AU" sz="3200" i="1">
                            <a:effectLst/>
                            <a:latin typeface="Cambria Math"/>
                            <a:ea typeface="Calibri"/>
                            <a:cs typeface="Times New Roman"/>
                          </a:rPr>
                          <m:t>𝑐h𝑎𝑟𝑔𝑒𝑠</m:t>
                        </m:r>
                      </m:den>
                    </m:f>
                  </m:oMath>
                </a14:m>
                <a:r>
                  <a:rPr lang="en-AU" sz="3200" dirty="0">
                    <a:effectLst/>
                    <a:latin typeface="Times New Roman" pitchFamily="18" charset="0"/>
                    <a:ea typeface="Times New Roman"/>
                    <a:cs typeface="Times New Roman" pitchFamily="18" charset="0"/>
                  </a:rPr>
                  <a:t> </a:t>
                </a:r>
                <a:r>
                  <a:rPr lang="en-AU" sz="3200" dirty="0" smtClean="0">
                    <a:effectLst/>
                    <a:latin typeface="Times New Roman" pitchFamily="18" charset="0"/>
                    <a:ea typeface="Times New Roman"/>
                    <a:cs typeface="Times New Roman" pitchFamily="18" charset="0"/>
                  </a:rPr>
                  <a:t> = 6.0</a:t>
                </a:r>
                <a:endParaRPr lang="en-AU"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6" t="-1867"/>
                </a:stretch>
              </a:blipFill>
            </p:spPr>
            <p:txBody>
              <a:bodyPr/>
              <a:lstStyle/>
              <a:p>
                <a:r>
                  <a:rPr lang="en-AU">
                    <a:noFill/>
                  </a:rPr>
                  <a:t> </a:t>
                </a:r>
              </a:p>
            </p:txBody>
          </p:sp>
        </mc:Fallback>
      </mc:AlternateContent>
    </p:spTree>
    <p:extLst>
      <p:ext uri="{BB962C8B-B14F-4D97-AF65-F5344CB8AC3E}">
        <p14:creationId xmlns:p14="http://schemas.microsoft.com/office/powerpoint/2010/main" val="38953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5000"/>
              </a:lnSpc>
              <a:spcAft>
                <a:spcPts val="1000"/>
              </a:spcAft>
            </a:pPr>
            <a:r>
              <a:rPr lang="en-AU" b="1" i="1" dirty="0">
                <a:latin typeface="Times New Roman"/>
                <a:ea typeface="Calibri"/>
                <a:cs typeface="Times New Roman"/>
              </a:rPr>
              <a:t>MARKET </a:t>
            </a:r>
            <a:r>
              <a:rPr lang="en-AU" b="1" i="1" dirty="0" smtClean="0">
                <a:latin typeface="Times New Roman"/>
                <a:ea typeface="Calibri"/>
                <a:cs typeface="Times New Roman"/>
              </a:rPr>
              <a:t>VALUE Ratios</a:t>
            </a:r>
            <a:r>
              <a:rPr lang="en-AU" i="1" dirty="0">
                <a:latin typeface="Calibri"/>
                <a:ea typeface="Calibri"/>
                <a:cs typeface="Times New Roman"/>
              </a:rPr>
              <a:t/>
            </a:r>
            <a:br>
              <a:rPr lang="en-AU" i="1" dirty="0">
                <a:latin typeface="Calibri"/>
                <a:ea typeface="Calibri"/>
                <a:cs typeface="Times New Roman"/>
              </a:rPr>
            </a:br>
            <a:endParaRPr lang="en-AU"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3200" dirty="0">
                    <a:latin typeface="Times New Roman" pitchFamily="18" charset="0"/>
                    <a:ea typeface="Calibri"/>
                    <a:cs typeface="Times New Roman" pitchFamily="18" charset="0"/>
                  </a:rPr>
                  <a:t>Price/Earnings (P/E)	=		</a:t>
                </a:r>
                <a:r>
                  <a:rPr lang="en-AU" sz="3200" dirty="0" smtClean="0">
                    <a:latin typeface="Times New Roman" pitchFamily="18" charset="0"/>
                    <a:ea typeface="Calibri"/>
                    <a:cs typeface="Times New Roman" pitchFamily="18" charset="0"/>
                  </a:rPr>
                  <a:t> 			      </a:t>
                </a:r>
                <a14:m>
                  <m:oMath xmlns:m="http://schemas.openxmlformats.org/officeDocument/2006/math">
                    <m:f>
                      <m:fPr>
                        <m:ctrlPr>
                          <a:rPr lang="en-AU" sz="3200" i="1">
                            <a:effectLst/>
                            <a:latin typeface="Cambria Math"/>
                            <a:cs typeface="Times New Roman"/>
                          </a:rPr>
                        </m:ctrlPr>
                      </m:fPr>
                      <m:num>
                        <m:r>
                          <a:rPr lang="en-AU" sz="3200" i="1">
                            <a:effectLst/>
                            <a:latin typeface="Cambria Math"/>
                            <a:ea typeface="Calibri"/>
                            <a:cs typeface="Times New Roman"/>
                          </a:rPr>
                          <m:t>𝑀𝑎𝑟𝑘𝑒𝑡</m:t>
                        </m:r>
                        <m:r>
                          <a:rPr lang="en-AU" sz="3200" i="1">
                            <a:effectLst/>
                            <a:latin typeface="Cambria Math"/>
                            <a:ea typeface="Calibri"/>
                            <a:cs typeface="Times New Roman"/>
                          </a:rPr>
                          <m:t> </m:t>
                        </m:r>
                        <m:r>
                          <a:rPr lang="en-AU" sz="3200" i="1">
                            <a:effectLst/>
                            <a:latin typeface="Cambria Math"/>
                            <a:ea typeface="Calibri"/>
                            <a:cs typeface="Times New Roman"/>
                          </a:rPr>
                          <m:t>𝑝𝑟𝑖𝑐𝑒</m:t>
                        </m:r>
                        <m:r>
                          <a:rPr lang="en-AU" sz="3200" i="1">
                            <a:effectLst/>
                            <a:latin typeface="Cambria Math"/>
                            <a:ea typeface="Calibri"/>
                            <a:cs typeface="Times New Roman"/>
                          </a:rPr>
                          <m:t> </m:t>
                        </m:r>
                        <m:r>
                          <a:rPr lang="en-AU" sz="3200" i="1">
                            <a:effectLst/>
                            <a:latin typeface="Cambria Math"/>
                            <a:ea typeface="Calibri"/>
                            <a:cs typeface="Times New Roman"/>
                          </a:rPr>
                          <m:t>𝑜𝑓</m:t>
                        </m:r>
                        <m:r>
                          <a:rPr lang="en-AU" sz="3200" i="1">
                            <a:effectLst/>
                            <a:latin typeface="Cambria Math"/>
                            <a:ea typeface="Calibri"/>
                            <a:cs typeface="Times New Roman"/>
                          </a:rPr>
                          <m:t> </m:t>
                        </m:r>
                        <m:r>
                          <a:rPr lang="en-AU" sz="3200" i="1">
                            <a:effectLst/>
                            <a:latin typeface="Cambria Math"/>
                            <a:ea typeface="Calibri"/>
                            <a:cs typeface="Times New Roman"/>
                          </a:rPr>
                          <m:t>𝑠h𝑎𝑟𝑒</m:t>
                        </m:r>
                      </m:num>
                      <m:den>
                        <m:r>
                          <a:rPr lang="en-AU" sz="3200" i="1">
                            <a:effectLst/>
                            <a:latin typeface="Cambria Math"/>
                            <a:ea typeface="Calibri"/>
                            <a:cs typeface="Times New Roman"/>
                          </a:rPr>
                          <m:t>𝐸𝑎𝑟𝑛𝑖𝑛𝑔𝑠</m:t>
                        </m:r>
                        <m:r>
                          <a:rPr lang="en-AU" sz="3200" i="1">
                            <a:effectLst/>
                            <a:latin typeface="Cambria Math"/>
                            <a:ea typeface="Calibri"/>
                            <a:cs typeface="Times New Roman"/>
                          </a:rPr>
                          <m:t> </m:t>
                        </m:r>
                        <m:r>
                          <a:rPr lang="en-AU" sz="3200" i="1">
                            <a:effectLst/>
                            <a:latin typeface="Cambria Math"/>
                            <a:ea typeface="Calibri"/>
                            <a:cs typeface="Times New Roman"/>
                          </a:rPr>
                          <m:t>𝑝𝑒𝑟</m:t>
                        </m:r>
                        <m:r>
                          <a:rPr lang="en-AU" sz="3200" i="1">
                            <a:effectLst/>
                            <a:latin typeface="Cambria Math"/>
                            <a:ea typeface="Calibri"/>
                            <a:cs typeface="Times New Roman"/>
                          </a:rPr>
                          <m:t> </m:t>
                        </m:r>
                        <m:r>
                          <a:rPr lang="en-AU" sz="3200" i="1">
                            <a:effectLst/>
                            <a:latin typeface="Cambria Math"/>
                            <a:ea typeface="Calibri"/>
                            <a:cs typeface="Times New Roman"/>
                          </a:rPr>
                          <m:t>𝑠h𝑎𝑟𝑒</m:t>
                        </m:r>
                      </m:den>
                    </m:f>
                  </m:oMath>
                </a14:m>
                <a:r>
                  <a:rPr lang="en-AU" dirty="0" smtClean="0">
                    <a:latin typeface="Times New Roman" pitchFamily="18" charset="0"/>
                    <a:cs typeface="Times New Roman" pitchFamily="18" charset="0"/>
                  </a:rPr>
                  <a:t>          = 18</a:t>
                </a:r>
              </a:p>
              <a:p>
                <a:endParaRPr lang="en-AU" dirty="0">
                  <a:latin typeface="Times New Roman" pitchFamily="18" charset="0"/>
                  <a:cs typeface="Times New Roman" pitchFamily="18" charset="0"/>
                </a:endParaRPr>
              </a:p>
              <a:p>
                <a:r>
                  <a:rPr lang="en-AU" sz="3200" dirty="0">
                    <a:latin typeface="Times New Roman" pitchFamily="18" charset="0"/>
                    <a:ea typeface="Calibri"/>
                    <a:cs typeface="Times New Roman" pitchFamily="18" charset="0"/>
                  </a:rPr>
                  <a:t>Market/Book (M/B)	= 	</a:t>
                </a:r>
                <a:r>
                  <a:rPr lang="en-AU" sz="3200" dirty="0" smtClean="0">
                    <a:latin typeface="Times New Roman" pitchFamily="18" charset="0"/>
                    <a:ea typeface="Calibri"/>
                    <a:cs typeface="Times New Roman" pitchFamily="18" charset="0"/>
                  </a:rPr>
                  <a:t>                  	</a:t>
                </a:r>
                <a:r>
                  <a:rPr lang="en-AU" sz="3200" dirty="0">
                    <a:latin typeface="Times New Roman" pitchFamily="18" charset="0"/>
                    <a:ea typeface="Calibri"/>
                    <a:cs typeface="Times New Roman" pitchFamily="18" charset="0"/>
                  </a:rPr>
                  <a:t>	</a:t>
                </a:r>
                <a:r>
                  <a:rPr lang="en-AU" sz="3200" dirty="0" smtClean="0">
                    <a:latin typeface="Times New Roman" pitchFamily="18" charset="0"/>
                    <a:ea typeface="Calibri"/>
                    <a:cs typeface="Times New Roman" pitchFamily="18" charset="0"/>
                  </a:rPr>
                  <a:t>    </a:t>
                </a:r>
                <a14:m>
                  <m:oMath xmlns:m="http://schemas.openxmlformats.org/officeDocument/2006/math">
                    <m:f>
                      <m:fPr>
                        <m:ctrlPr>
                          <a:rPr lang="en-AU" sz="3200" i="1">
                            <a:effectLst/>
                            <a:latin typeface="Cambria Math"/>
                            <a:cs typeface="Times New Roman"/>
                          </a:rPr>
                        </m:ctrlPr>
                      </m:fPr>
                      <m:num>
                        <m:r>
                          <a:rPr lang="en-AU" sz="3200" i="1">
                            <a:effectLst/>
                            <a:latin typeface="Cambria Math"/>
                            <a:ea typeface="Calibri"/>
                            <a:cs typeface="Times New Roman"/>
                          </a:rPr>
                          <m:t>𝑀𝑎𝑟𝑘𝑒𝑡</m:t>
                        </m:r>
                        <m:r>
                          <a:rPr lang="en-AU" sz="3200" i="1">
                            <a:effectLst/>
                            <a:latin typeface="Cambria Math"/>
                            <a:ea typeface="Calibri"/>
                            <a:cs typeface="Times New Roman"/>
                          </a:rPr>
                          <m:t> </m:t>
                        </m:r>
                        <m:r>
                          <a:rPr lang="en-AU" sz="3200" i="1">
                            <a:effectLst/>
                            <a:latin typeface="Cambria Math"/>
                            <a:ea typeface="Calibri"/>
                            <a:cs typeface="Times New Roman"/>
                          </a:rPr>
                          <m:t>𝑝𝑟𝑖𝑐𝑒</m:t>
                        </m:r>
                        <m:r>
                          <a:rPr lang="en-AU" sz="3200" i="1">
                            <a:effectLst/>
                            <a:latin typeface="Cambria Math"/>
                            <a:ea typeface="Calibri"/>
                            <a:cs typeface="Times New Roman"/>
                          </a:rPr>
                          <m:t> </m:t>
                        </m:r>
                        <m:r>
                          <a:rPr lang="en-AU" sz="3200" i="1">
                            <a:effectLst/>
                            <a:latin typeface="Cambria Math"/>
                            <a:ea typeface="Calibri"/>
                            <a:cs typeface="Times New Roman"/>
                          </a:rPr>
                          <m:t>𝑜𝑓</m:t>
                        </m:r>
                        <m:r>
                          <a:rPr lang="en-AU" sz="3200" i="1">
                            <a:effectLst/>
                            <a:latin typeface="Cambria Math"/>
                            <a:ea typeface="Calibri"/>
                            <a:cs typeface="Times New Roman"/>
                          </a:rPr>
                          <m:t> </m:t>
                        </m:r>
                        <m:r>
                          <a:rPr lang="en-AU" sz="3200" i="1">
                            <a:effectLst/>
                            <a:latin typeface="Cambria Math"/>
                            <a:ea typeface="Calibri"/>
                            <a:cs typeface="Times New Roman"/>
                          </a:rPr>
                          <m:t>𝑠h𝑎𝑟𝑒</m:t>
                        </m:r>
                      </m:num>
                      <m:den>
                        <m:r>
                          <a:rPr lang="en-AU" sz="3200" i="1">
                            <a:effectLst/>
                            <a:latin typeface="Cambria Math"/>
                            <a:ea typeface="Calibri"/>
                            <a:cs typeface="Times New Roman"/>
                          </a:rPr>
                          <m:t>𝐵𝑜𝑜𝑘</m:t>
                        </m:r>
                        <m:r>
                          <a:rPr lang="en-AU" sz="3200" i="1">
                            <a:effectLst/>
                            <a:latin typeface="Cambria Math"/>
                            <a:ea typeface="Calibri"/>
                            <a:cs typeface="Times New Roman"/>
                          </a:rPr>
                          <m:t> </m:t>
                        </m:r>
                        <m:r>
                          <a:rPr lang="en-AU" sz="3200" i="1">
                            <a:effectLst/>
                            <a:latin typeface="Cambria Math"/>
                            <a:ea typeface="Calibri"/>
                            <a:cs typeface="Times New Roman"/>
                          </a:rPr>
                          <m:t>𝑣𝑎𝑙𝑢𝑒</m:t>
                        </m:r>
                        <m:r>
                          <a:rPr lang="en-AU" sz="3200" i="1">
                            <a:effectLst/>
                            <a:latin typeface="Cambria Math"/>
                            <a:ea typeface="Calibri"/>
                            <a:cs typeface="Times New Roman"/>
                          </a:rPr>
                          <m:t> </m:t>
                        </m:r>
                        <m:r>
                          <a:rPr lang="en-AU" sz="3200" i="1">
                            <a:effectLst/>
                            <a:latin typeface="Cambria Math"/>
                            <a:ea typeface="Calibri"/>
                            <a:cs typeface="Times New Roman"/>
                          </a:rPr>
                          <m:t>𝑝𝑒𝑟</m:t>
                        </m:r>
                        <m:r>
                          <a:rPr lang="en-AU" sz="3200" i="1">
                            <a:effectLst/>
                            <a:latin typeface="Cambria Math"/>
                            <a:ea typeface="Calibri"/>
                            <a:cs typeface="Times New Roman"/>
                          </a:rPr>
                          <m:t> </m:t>
                        </m:r>
                        <m:r>
                          <a:rPr lang="en-AU" sz="3200" i="1">
                            <a:effectLst/>
                            <a:latin typeface="Cambria Math"/>
                            <a:ea typeface="Calibri"/>
                            <a:cs typeface="Times New Roman"/>
                          </a:rPr>
                          <m:t>𝑠h𝑎𝑟𝑒</m:t>
                        </m:r>
                      </m:den>
                    </m:f>
                    <m:r>
                      <a:rPr lang="en-AU" sz="3200" i="1">
                        <a:effectLst/>
                        <a:latin typeface="Cambria Math"/>
                        <a:ea typeface="Times New Roman"/>
                        <a:cs typeface="Times New Roman"/>
                      </a:rPr>
                      <m:t> </m:t>
                    </m:r>
                  </m:oMath>
                </a14:m>
                <a:r>
                  <a:rPr lang="en-AU" sz="3200" dirty="0">
                    <a:effectLst/>
                    <a:latin typeface="Times New Roman" pitchFamily="18" charset="0"/>
                    <a:ea typeface="Times New Roman"/>
                    <a:cs typeface="Times New Roman" pitchFamily="18" charset="0"/>
                  </a:rPr>
                  <a:t>  </a:t>
                </a:r>
                <a:r>
                  <a:rPr lang="en-AU" sz="3200" dirty="0" smtClean="0">
                    <a:effectLst/>
                    <a:latin typeface="Times New Roman" pitchFamily="18" charset="0"/>
                    <a:ea typeface="Times New Roman"/>
                    <a:cs typeface="Times New Roman" pitchFamily="18" charset="0"/>
                  </a:rPr>
                  <a:t>         = 2.0</a:t>
                </a:r>
                <a:endParaRPr lang="en-AU"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06" t="-1867" r="-1255"/>
                </a:stretch>
              </a:blipFill>
            </p:spPr>
            <p:txBody>
              <a:bodyPr/>
              <a:lstStyle/>
              <a:p>
                <a:r>
                  <a:rPr lang="en-AU">
                    <a:noFill/>
                  </a:rPr>
                  <a:t> </a:t>
                </a:r>
              </a:p>
            </p:txBody>
          </p:sp>
        </mc:Fallback>
      </mc:AlternateContent>
    </p:spTree>
    <p:extLst>
      <p:ext uri="{BB962C8B-B14F-4D97-AF65-F5344CB8AC3E}">
        <p14:creationId xmlns:p14="http://schemas.microsoft.com/office/powerpoint/2010/main" val="6463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Care in interpreting the ratios</a:t>
            </a:r>
            <a:endParaRPr lang="en-AU" dirty="0"/>
          </a:p>
        </p:txBody>
      </p:sp>
      <p:sp>
        <p:nvSpPr>
          <p:cNvPr id="3" name="Content Placeholder 2"/>
          <p:cNvSpPr>
            <a:spLocks noGrp="1"/>
          </p:cNvSpPr>
          <p:nvPr>
            <p:ph idx="1"/>
          </p:nvPr>
        </p:nvSpPr>
        <p:spPr>
          <a:xfrm>
            <a:off x="914400" y="1295400"/>
            <a:ext cx="7772400" cy="5257800"/>
          </a:xfrm>
        </p:spPr>
        <p:txBody>
          <a:bodyPr>
            <a:normAutofit fontScale="47500" lnSpcReduction="20000"/>
          </a:bodyPr>
          <a:lstStyle/>
          <a:p>
            <a:pPr algn="just">
              <a:lnSpc>
                <a:spcPct val="200000"/>
              </a:lnSpc>
              <a:spcAft>
                <a:spcPts val="1000"/>
              </a:spcAft>
            </a:pPr>
            <a:r>
              <a:rPr lang="en-AU" sz="3200" dirty="0" smtClean="0">
                <a:latin typeface="Times New Roman"/>
                <a:ea typeface="Calibri"/>
              </a:rPr>
              <a:t>The </a:t>
            </a:r>
            <a:r>
              <a:rPr lang="en-AU" sz="3200" dirty="0">
                <a:latin typeface="Times New Roman"/>
                <a:ea typeface="Calibri"/>
              </a:rPr>
              <a:t>analyst </a:t>
            </a:r>
            <a:r>
              <a:rPr lang="en-AU" sz="3200" dirty="0" smtClean="0">
                <a:latin typeface="Times New Roman"/>
                <a:ea typeface="Calibri"/>
              </a:rPr>
              <a:t>must have an intimate </a:t>
            </a:r>
            <a:r>
              <a:rPr lang="en-AU" sz="3200" dirty="0">
                <a:latin typeface="Times New Roman"/>
                <a:ea typeface="Calibri"/>
              </a:rPr>
              <a:t>knowledge of the firm, its sector and the </a:t>
            </a:r>
            <a:r>
              <a:rPr lang="en-AU" sz="3200" dirty="0" smtClean="0">
                <a:latin typeface="Times New Roman"/>
                <a:ea typeface="Calibri"/>
              </a:rPr>
              <a:t>prospects for the sector and the firm in the context of its sector. </a:t>
            </a:r>
          </a:p>
          <a:p>
            <a:pPr algn="just">
              <a:lnSpc>
                <a:spcPct val="200000"/>
              </a:lnSpc>
              <a:spcAft>
                <a:spcPts val="1000"/>
              </a:spcAft>
            </a:pPr>
            <a:r>
              <a:rPr lang="en-AU" sz="3200" dirty="0" smtClean="0">
                <a:latin typeface="Times New Roman"/>
                <a:ea typeface="Calibri"/>
                <a:cs typeface="Times New Roman"/>
              </a:rPr>
              <a:t>It is not always obvious what is an acceptable – or even a preferred - ratio. </a:t>
            </a:r>
          </a:p>
          <a:p>
            <a:pPr algn="just">
              <a:lnSpc>
                <a:spcPct val="200000"/>
              </a:lnSpc>
              <a:spcAft>
                <a:spcPts val="1000"/>
              </a:spcAft>
            </a:pPr>
            <a:r>
              <a:rPr lang="en-AU" sz="3200" dirty="0" smtClean="0">
                <a:latin typeface="Times New Roman"/>
                <a:ea typeface="Calibri"/>
                <a:cs typeface="Times New Roman"/>
              </a:rPr>
              <a:t>For example, too high a </a:t>
            </a:r>
            <a:r>
              <a:rPr lang="en-AU" sz="3200" i="1" dirty="0" smtClean="0">
                <a:latin typeface="Times New Roman"/>
                <a:ea typeface="Calibri"/>
                <a:cs typeface="Times New Roman"/>
              </a:rPr>
              <a:t>Current </a:t>
            </a:r>
            <a:r>
              <a:rPr lang="en-AU" sz="3200" i="1" dirty="0">
                <a:latin typeface="Times New Roman"/>
                <a:ea typeface="Calibri"/>
                <a:cs typeface="Times New Roman"/>
              </a:rPr>
              <a:t>liquidity ratio </a:t>
            </a:r>
            <a:r>
              <a:rPr lang="en-AU" sz="3200" dirty="0" smtClean="0">
                <a:latin typeface="Times New Roman"/>
                <a:ea typeface="Calibri"/>
                <a:cs typeface="Times New Roman"/>
              </a:rPr>
              <a:t>or </a:t>
            </a:r>
            <a:r>
              <a:rPr lang="en-AU" sz="3200" i="1" dirty="0" smtClean="0">
                <a:latin typeface="Times New Roman"/>
                <a:ea typeface="Calibri"/>
                <a:cs typeface="Times New Roman"/>
              </a:rPr>
              <a:t>Quick </a:t>
            </a:r>
            <a:r>
              <a:rPr lang="en-AU" sz="3200" i="1" dirty="0">
                <a:latin typeface="Times New Roman"/>
                <a:ea typeface="Calibri"/>
                <a:cs typeface="Times New Roman"/>
              </a:rPr>
              <a:t>liquidity ratio</a:t>
            </a:r>
            <a:r>
              <a:rPr lang="en-AU" sz="3200" dirty="0">
                <a:latin typeface="Times New Roman"/>
                <a:ea typeface="Calibri"/>
                <a:cs typeface="Times New Roman"/>
              </a:rPr>
              <a:t> </a:t>
            </a:r>
            <a:r>
              <a:rPr lang="en-AU" sz="3200" dirty="0" smtClean="0">
                <a:latin typeface="Times New Roman"/>
                <a:ea typeface="Calibri"/>
                <a:cs typeface="Times New Roman"/>
              </a:rPr>
              <a:t>may be “</a:t>
            </a:r>
            <a:r>
              <a:rPr lang="en-AU" sz="3200" dirty="0">
                <a:latin typeface="Times New Roman"/>
                <a:ea typeface="Calibri"/>
                <a:cs typeface="Times New Roman"/>
              </a:rPr>
              <a:t>too much of a good thing”.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In </a:t>
            </a:r>
            <a:r>
              <a:rPr lang="en-AU" sz="3200" dirty="0">
                <a:latin typeface="Times New Roman"/>
                <a:ea typeface="Calibri"/>
                <a:cs typeface="Times New Roman"/>
              </a:rPr>
              <a:t>other words</a:t>
            </a:r>
            <a:r>
              <a:rPr lang="en-AU" sz="3200" dirty="0" smtClean="0">
                <a:latin typeface="Times New Roman"/>
                <a:ea typeface="Calibri"/>
                <a:cs typeface="Times New Roman"/>
              </a:rPr>
              <a:t>, for the “liquidity” ratios, we </a:t>
            </a:r>
            <a:r>
              <a:rPr lang="en-AU" sz="3200" dirty="0">
                <a:latin typeface="Times New Roman"/>
                <a:ea typeface="Calibri"/>
                <a:cs typeface="Times New Roman"/>
              </a:rPr>
              <a:t>should be careful before interpreting a higher number for these ratios as “better”. </a:t>
            </a:r>
            <a:r>
              <a:rPr lang="en-AU" sz="3200" dirty="0" smtClean="0">
                <a:latin typeface="Times New Roman"/>
                <a:ea typeface="Calibri"/>
                <a:cs typeface="Times New Roman"/>
              </a:rPr>
              <a:t>Perhaps the </a:t>
            </a:r>
            <a:r>
              <a:rPr lang="en-AU" sz="3200" dirty="0">
                <a:latin typeface="Times New Roman"/>
                <a:ea typeface="Calibri"/>
                <a:cs typeface="Times New Roman"/>
              </a:rPr>
              <a:t>firm </a:t>
            </a:r>
            <a:r>
              <a:rPr lang="en-AU" sz="3200" dirty="0" smtClean="0">
                <a:latin typeface="Times New Roman"/>
                <a:ea typeface="Calibri"/>
                <a:cs typeface="Times New Roman"/>
              </a:rPr>
              <a:t>is holding </a:t>
            </a:r>
            <a:r>
              <a:rPr lang="en-AU" sz="3200" i="1" dirty="0">
                <a:latin typeface="Times New Roman"/>
                <a:ea typeface="Calibri"/>
                <a:cs typeface="Times New Roman"/>
              </a:rPr>
              <a:t>too much </a:t>
            </a:r>
            <a:r>
              <a:rPr lang="en-AU" sz="3200" dirty="0">
                <a:latin typeface="Times New Roman"/>
                <a:ea typeface="Calibri"/>
                <a:cs typeface="Times New Roman"/>
              </a:rPr>
              <a:t>cash and allowing its debtors too long to pay on their invoices (Accounts receivable) compared with the firm’s own more rapid paying on its </a:t>
            </a:r>
            <a:r>
              <a:rPr lang="en-AU" sz="3200" dirty="0" smtClean="0">
                <a:latin typeface="Times New Roman"/>
                <a:ea typeface="Calibri"/>
                <a:cs typeface="Times New Roman"/>
              </a:rPr>
              <a:t>invoices (Accounts payable)? </a:t>
            </a:r>
          </a:p>
          <a:p>
            <a:pPr algn="just">
              <a:lnSpc>
                <a:spcPct val="200000"/>
              </a:lnSpc>
              <a:spcAft>
                <a:spcPts val="1000"/>
              </a:spcAft>
            </a:pPr>
            <a:r>
              <a:rPr lang="en-AU" sz="3200" dirty="0" smtClean="0">
                <a:latin typeface="Times New Roman"/>
                <a:cs typeface="Times New Roman"/>
              </a:rPr>
              <a:t>///</a:t>
            </a:r>
            <a:endParaRPr lang="en-AU" dirty="0"/>
          </a:p>
        </p:txBody>
      </p:sp>
    </p:spTree>
    <p:extLst>
      <p:ext uri="{BB962C8B-B14F-4D97-AF65-F5344CB8AC3E}">
        <p14:creationId xmlns:p14="http://schemas.microsoft.com/office/powerpoint/2010/main" val="30808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Review</a:t>
            </a:r>
            <a:endParaRPr lang="en-AU" i="1" dirty="0"/>
          </a:p>
        </p:txBody>
      </p:sp>
      <p:sp>
        <p:nvSpPr>
          <p:cNvPr id="3" name="Content Placeholder 2"/>
          <p:cNvSpPr>
            <a:spLocks noGrp="1"/>
          </p:cNvSpPr>
          <p:nvPr>
            <p:ph idx="1"/>
          </p:nvPr>
        </p:nvSpPr>
        <p:spPr>
          <a:xfrm>
            <a:off x="914400" y="1371600"/>
            <a:ext cx="7772400" cy="4983960"/>
          </a:xfrm>
        </p:spPr>
        <p:txBody>
          <a:bodyPr>
            <a:normAutofit lnSpcReduction="10000"/>
          </a:bodyPr>
          <a:lstStyle/>
          <a:p>
            <a:r>
              <a:rPr lang="en-AU" dirty="0" smtClean="0">
                <a:latin typeface="Times New Roman" pitchFamily="18" charset="0"/>
                <a:cs typeface="Times New Roman" pitchFamily="18" charset="0"/>
              </a:rPr>
              <a:t>The company’s financial statements provide the analyst with data with which to assess the firm’s financial viability. </a:t>
            </a: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A good deal of experience and care, however, must be applied in interpreting the accounts.</a:t>
            </a:r>
          </a:p>
          <a:p>
            <a:endParaRPr lang="en-AU" dirty="0" smtClean="0">
              <a:latin typeface="Times New Roman" pitchFamily="18" charset="0"/>
              <a:cs typeface="Times New Roman" pitchFamily="18" charset="0"/>
            </a:endParaRPr>
          </a:p>
          <a:p>
            <a:r>
              <a:rPr lang="en-AU" dirty="0" smtClean="0">
                <a:latin typeface="Times New Roman" pitchFamily="18" charset="0"/>
                <a:cs typeface="Times New Roman" pitchFamily="18" charset="0"/>
              </a:rPr>
              <a:t>The examples presented in this chapter are undoubtedly much simplified compared with the complexity of reports for a large company.</a:t>
            </a:r>
          </a:p>
          <a:p>
            <a:endParaRPr lang="en-AU" dirty="0"/>
          </a:p>
        </p:txBody>
      </p:sp>
    </p:spTree>
    <p:extLst>
      <p:ext uri="{BB962C8B-B14F-4D97-AF65-F5344CB8AC3E}">
        <p14:creationId xmlns:p14="http://schemas.microsoft.com/office/powerpoint/2010/main" val="276292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476672"/>
            <a:ext cx="7848872" cy="5879678"/>
          </a:xfrm>
        </p:spPr>
      </p:pic>
    </p:spTree>
    <p:extLst>
      <p:ext uri="{BB962C8B-B14F-4D97-AF65-F5344CB8AC3E}">
        <p14:creationId xmlns:p14="http://schemas.microsoft.com/office/powerpoint/2010/main" val="17502670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762000"/>
          </a:xfrm>
        </p:spPr>
        <p:txBody>
          <a:bodyPr/>
          <a:lstStyle/>
          <a:p>
            <a:r>
              <a:rPr lang="en-US" i="1" dirty="0">
                <a:latin typeface="Times New Roman"/>
                <a:ea typeface="Times New Roman"/>
              </a:rPr>
              <a:t>The Income Statement </a:t>
            </a:r>
            <a:endParaRPr lang="en-AU" dirty="0"/>
          </a:p>
        </p:txBody>
      </p:sp>
      <p:sp>
        <p:nvSpPr>
          <p:cNvPr id="3" name="Content Placeholder 2"/>
          <p:cNvSpPr>
            <a:spLocks noGrp="1"/>
          </p:cNvSpPr>
          <p:nvPr>
            <p:ph idx="1"/>
          </p:nvPr>
        </p:nvSpPr>
        <p:spPr>
          <a:xfrm>
            <a:off x="609600" y="914400"/>
            <a:ext cx="8001000" cy="5867400"/>
          </a:xfrm>
        </p:spPr>
        <p:txBody>
          <a:bodyPr>
            <a:normAutofit fontScale="32500" lnSpcReduction="20000"/>
          </a:bodyPr>
          <a:lstStyle/>
          <a:p>
            <a:pPr algn="just">
              <a:lnSpc>
                <a:spcPct val="200000"/>
              </a:lnSpc>
              <a:spcAft>
                <a:spcPts val="1000"/>
              </a:spcAft>
            </a:pPr>
            <a:r>
              <a:rPr lang="en-AU" sz="4200" dirty="0">
                <a:latin typeface="Times New Roman"/>
                <a:ea typeface="Calibri"/>
                <a:cs typeface="Times New Roman"/>
              </a:rPr>
              <a:t>The firm’s annual </a:t>
            </a:r>
            <a:r>
              <a:rPr lang="en-AU" sz="4200" i="1" dirty="0">
                <a:latin typeface="Times New Roman"/>
                <a:ea typeface="Calibri"/>
                <a:cs typeface="Times New Roman"/>
              </a:rPr>
              <a:t>Income Statement</a:t>
            </a:r>
            <a:r>
              <a:rPr lang="en-AU" sz="4200" dirty="0">
                <a:latin typeface="Times New Roman"/>
                <a:ea typeface="Calibri"/>
                <a:cs typeface="Times New Roman"/>
              </a:rPr>
              <a:t> is designed to provide a meaningful summary of the firm’s performance over the previous financial year. </a:t>
            </a:r>
            <a:endParaRPr lang="en-AU" sz="4200" dirty="0" smtClean="0">
              <a:latin typeface="Times New Roman"/>
              <a:ea typeface="Calibri"/>
              <a:cs typeface="Times New Roman"/>
            </a:endParaRPr>
          </a:p>
          <a:p>
            <a:pPr algn="just">
              <a:lnSpc>
                <a:spcPct val="200000"/>
              </a:lnSpc>
              <a:spcAft>
                <a:spcPts val="1000"/>
              </a:spcAft>
            </a:pPr>
            <a:r>
              <a:rPr lang="en-AU" sz="4200" dirty="0" smtClean="0">
                <a:latin typeface="Times New Roman"/>
                <a:ea typeface="Calibri"/>
                <a:cs typeface="Times New Roman"/>
              </a:rPr>
              <a:t>To </a:t>
            </a:r>
            <a:r>
              <a:rPr lang="en-AU" sz="4200" dirty="0">
                <a:latin typeface="Times New Roman"/>
                <a:ea typeface="Calibri"/>
                <a:cs typeface="Times New Roman"/>
              </a:rPr>
              <a:t>this end, the statement commences with the receipts from the firm’s </a:t>
            </a:r>
            <a:r>
              <a:rPr lang="en-AU" sz="6000" i="1" dirty="0">
                <a:latin typeface="Times New Roman"/>
                <a:ea typeface="Calibri"/>
                <a:cs typeface="Times New Roman"/>
              </a:rPr>
              <a:t>Sales</a:t>
            </a:r>
            <a:r>
              <a:rPr lang="en-AU" sz="4200" dirty="0">
                <a:latin typeface="Times New Roman"/>
                <a:ea typeface="Calibri"/>
                <a:cs typeface="Times New Roman"/>
              </a:rPr>
              <a:t> and thereafter deducts various </a:t>
            </a:r>
            <a:r>
              <a:rPr lang="en-AU" sz="6200" dirty="0">
                <a:latin typeface="Times New Roman"/>
                <a:ea typeface="Calibri"/>
                <a:cs typeface="Times New Roman"/>
              </a:rPr>
              <a:t>“costs” </a:t>
            </a:r>
            <a:r>
              <a:rPr lang="en-AU" sz="4200" dirty="0" smtClean="0">
                <a:latin typeface="Times New Roman"/>
                <a:ea typeface="Calibri"/>
                <a:cs typeface="Times New Roman"/>
              </a:rPr>
              <a:t>so </a:t>
            </a:r>
            <a:r>
              <a:rPr lang="en-AU" sz="4200" dirty="0">
                <a:latin typeface="Times New Roman"/>
                <a:ea typeface="Calibri"/>
                <a:cs typeface="Times New Roman"/>
              </a:rPr>
              <a:t>as to arrive at the amount that ultimately remains </a:t>
            </a:r>
            <a:r>
              <a:rPr lang="en-AU" sz="4200" dirty="0" smtClean="0">
                <a:latin typeface="Times New Roman"/>
                <a:ea typeface="Calibri"/>
                <a:cs typeface="Times New Roman"/>
              </a:rPr>
              <a:t>either </a:t>
            </a:r>
          </a:p>
          <a:p>
            <a:pPr algn="just">
              <a:lnSpc>
                <a:spcPct val="200000"/>
              </a:lnSpc>
              <a:spcAft>
                <a:spcPts val="1000"/>
              </a:spcAft>
            </a:pPr>
            <a:r>
              <a:rPr lang="en-AU" sz="4200" dirty="0" smtClean="0">
                <a:latin typeface="Times New Roman"/>
                <a:ea typeface="Calibri"/>
                <a:cs typeface="Times New Roman"/>
              </a:rPr>
              <a:t>(</a:t>
            </a:r>
            <a:r>
              <a:rPr lang="en-AU" sz="4200" i="1" dirty="0" err="1" smtClean="0">
                <a:latin typeface="Times New Roman"/>
                <a:ea typeface="Calibri"/>
                <a:cs typeface="Times New Roman"/>
              </a:rPr>
              <a:t>i</a:t>
            </a:r>
            <a:r>
              <a:rPr lang="en-AU" sz="4200" dirty="0" smtClean="0">
                <a:latin typeface="Times New Roman"/>
                <a:ea typeface="Calibri"/>
                <a:cs typeface="Times New Roman"/>
              </a:rPr>
              <a:t>) to </a:t>
            </a:r>
            <a:r>
              <a:rPr lang="en-AU" sz="4200" dirty="0">
                <a:latin typeface="Times New Roman"/>
                <a:ea typeface="Calibri"/>
                <a:cs typeface="Times New Roman"/>
              </a:rPr>
              <a:t>be distributed to shareholders as </a:t>
            </a:r>
            <a:r>
              <a:rPr lang="en-AU" sz="4200" dirty="0" smtClean="0">
                <a:latin typeface="Times New Roman"/>
                <a:ea typeface="Calibri"/>
                <a:cs typeface="Times New Roman"/>
              </a:rPr>
              <a:t>    </a:t>
            </a:r>
          </a:p>
          <a:p>
            <a:pPr algn="just">
              <a:lnSpc>
                <a:spcPct val="200000"/>
              </a:lnSpc>
              <a:spcAft>
                <a:spcPts val="1000"/>
              </a:spcAft>
            </a:pPr>
            <a:r>
              <a:rPr lang="en-AU" sz="6000" i="1" dirty="0" smtClean="0">
                <a:latin typeface="Times New Roman"/>
                <a:ea typeface="Calibri"/>
                <a:cs typeface="Times New Roman"/>
              </a:rPr>
              <a:t>dividends</a:t>
            </a:r>
            <a:r>
              <a:rPr lang="en-AU" sz="4200" dirty="0" smtClean="0">
                <a:latin typeface="Times New Roman"/>
                <a:ea typeface="Calibri"/>
                <a:cs typeface="Times New Roman"/>
              </a:rPr>
              <a:t> ,</a:t>
            </a:r>
          </a:p>
          <a:p>
            <a:pPr algn="just">
              <a:lnSpc>
                <a:spcPct val="200000"/>
              </a:lnSpc>
              <a:spcAft>
                <a:spcPts val="1000"/>
              </a:spcAft>
            </a:pPr>
            <a:r>
              <a:rPr lang="en-AU" sz="4200" dirty="0" smtClean="0">
                <a:latin typeface="Times New Roman"/>
                <a:ea typeface="Calibri"/>
                <a:cs typeface="Times New Roman"/>
              </a:rPr>
              <a:t>or (</a:t>
            </a:r>
            <a:r>
              <a:rPr lang="en-AU" sz="4200" i="1" dirty="0" smtClean="0">
                <a:latin typeface="Times New Roman"/>
                <a:ea typeface="Calibri"/>
                <a:cs typeface="Times New Roman"/>
              </a:rPr>
              <a:t>ii</a:t>
            </a:r>
            <a:r>
              <a:rPr lang="en-AU" sz="4200" dirty="0" smtClean="0">
                <a:latin typeface="Times New Roman"/>
                <a:ea typeface="Calibri"/>
                <a:cs typeface="Times New Roman"/>
              </a:rPr>
              <a:t>) to be retained </a:t>
            </a:r>
            <a:r>
              <a:rPr lang="en-AU" sz="4200" dirty="0">
                <a:latin typeface="Times New Roman"/>
                <a:ea typeface="Calibri"/>
                <a:cs typeface="Times New Roman"/>
              </a:rPr>
              <a:t>by the firm </a:t>
            </a:r>
            <a:r>
              <a:rPr lang="en-AU" sz="4200" dirty="0" smtClean="0">
                <a:latin typeface="Times New Roman"/>
                <a:ea typeface="Calibri"/>
                <a:cs typeface="Times New Roman"/>
              </a:rPr>
              <a:t>as </a:t>
            </a:r>
          </a:p>
          <a:p>
            <a:pPr algn="just">
              <a:lnSpc>
                <a:spcPct val="200000"/>
              </a:lnSpc>
              <a:spcAft>
                <a:spcPts val="1000"/>
              </a:spcAft>
            </a:pPr>
            <a:r>
              <a:rPr lang="en-AU" sz="6000" i="1" dirty="0" smtClean="0">
                <a:latin typeface="Times New Roman"/>
                <a:ea typeface="Calibri"/>
                <a:cs typeface="Times New Roman"/>
              </a:rPr>
              <a:t>Retained </a:t>
            </a:r>
            <a:r>
              <a:rPr lang="en-AU" sz="6000" i="1" dirty="0">
                <a:latin typeface="Times New Roman"/>
                <a:ea typeface="Calibri"/>
                <a:cs typeface="Times New Roman"/>
              </a:rPr>
              <a:t>earnings</a:t>
            </a:r>
            <a:r>
              <a:rPr lang="en-AU" sz="6000" dirty="0">
                <a:latin typeface="Times New Roman"/>
                <a:ea typeface="Calibri"/>
                <a:cs typeface="Times New Roman"/>
              </a:rPr>
              <a:t> </a:t>
            </a:r>
            <a:endParaRPr lang="en-AU" sz="6000" dirty="0" smtClean="0">
              <a:latin typeface="Times New Roman"/>
              <a:ea typeface="Calibri"/>
              <a:cs typeface="Times New Roman"/>
            </a:endParaRPr>
          </a:p>
          <a:p>
            <a:pPr lvl="3" algn="just">
              <a:lnSpc>
                <a:spcPct val="120000"/>
              </a:lnSpc>
              <a:spcAft>
                <a:spcPts val="1000"/>
              </a:spcAft>
            </a:pPr>
            <a:r>
              <a:rPr lang="en-AU" sz="4500" dirty="0" smtClean="0">
                <a:latin typeface="Times New Roman"/>
                <a:ea typeface="Calibri"/>
                <a:cs typeface="Times New Roman"/>
              </a:rPr>
              <a:t>under </a:t>
            </a:r>
            <a:r>
              <a:rPr lang="en-AU" sz="6000" i="1" u="sng" dirty="0">
                <a:effectLst>
                  <a:outerShdw blurRad="38100" dist="38100" dir="2700000" algn="tl">
                    <a:srgbClr val="000000">
                      <a:alpha val="43137"/>
                    </a:srgbClr>
                  </a:outerShdw>
                </a:effectLst>
                <a:latin typeface="Times New Roman"/>
                <a:ea typeface="Calibri"/>
                <a:cs typeface="Times New Roman"/>
              </a:rPr>
              <a:t>Shareholders’ Equity</a:t>
            </a:r>
            <a:r>
              <a:rPr lang="en-AU" sz="6000" dirty="0">
                <a:effectLst>
                  <a:outerShdw blurRad="38100" dist="38100" dir="2700000" algn="tl">
                    <a:srgbClr val="000000">
                      <a:alpha val="43137"/>
                    </a:srgbClr>
                  </a:outerShdw>
                </a:effectLst>
                <a:latin typeface="Times New Roman"/>
                <a:ea typeface="Calibri"/>
                <a:cs typeface="Times New Roman"/>
              </a:rPr>
              <a:t> </a:t>
            </a:r>
            <a:r>
              <a:rPr lang="en-AU" sz="4500" dirty="0">
                <a:latin typeface="Times New Roman"/>
                <a:ea typeface="Calibri"/>
                <a:cs typeface="Times New Roman"/>
              </a:rPr>
              <a:t>in the </a:t>
            </a:r>
            <a:r>
              <a:rPr lang="en-AU" sz="7400" i="1" u="sng" dirty="0">
                <a:latin typeface="Times New Roman"/>
                <a:ea typeface="Calibri"/>
                <a:cs typeface="Times New Roman"/>
              </a:rPr>
              <a:t>Balance Sheet</a:t>
            </a:r>
            <a:r>
              <a:rPr lang="en-AU" sz="4500" dirty="0">
                <a:latin typeface="Times New Roman"/>
                <a:ea typeface="Calibri"/>
                <a:cs typeface="Times New Roman"/>
              </a:rPr>
              <a:t>.</a:t>
            </a:r>
            <a:endParaRPr lang="en-AU" sz="4500" dirty="0">
              <a:latin typeface="Calibri"/>
              <a:ea typeface="Calibri"/>
              <a:cs typeface="Times New Roman"/>
            </a:endParaRPr>
          </a:p>
          <a:p>
            <a:pPr>
              <a:lnSpc>
                <a:spcPct val="120000"/>
              </a:lnSpc>
            </a:pPr>
            <a:endParaRPr lang="en-AU" sz="4500" dirty="0"/>
          </a:p>
        </p:txBody>
      </p:sp>
    </p:spTree>
    <p:extLst>
      <p:ext uri="{BB962C8B-B14F-4D97-AF65-F5344CB8AC3E}">
        <p14:creationId xmlns:p14="http://schemas.microsoft.com/office/powerpoint/2010/main" val="83785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3">
                                            <p:txEl>
                                              <p:pRg st="3" end="3"/>
                                            </p:txEl>
                                          </p:spTgt>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316736"/>
          </a:xfrm>
        </p:spPr>
        <p:txBody>
          <a:bodyPr/>
          <a:lstStyle/>
          <a:p>
            <a:r>
              <a:rPr lang="en-AU" dirty="0" smtClean="0"/>
              <a:t>Components of the Income Statement: </a:t>
            </a:r>
            <a:r>
              <a:rPr lang="en-AU" i="1" dirty="0" smtClean="0"/>
              <a:t>Net Sales</a:t>
            </a:r>
            <a:endParaRPr lang="en-AU" i="1" dirty="0"/>
          </a:p>
        </p:txBody>
      </p:sp>
      <p:sp>
        <p:nvSpPr>
          <p:cNvPr id="3" name="Content Placeholder 2"/>
          <p:cNvSpPr>
            <a:spLocks noGrp="1"/>
          </p:cNvSpPr>
          <p:nvPr>
            <p:ph idx="1"/>
          </p:nvPr>
        </p:nvSpPr>
        <p:spPr/>
        <p:txBody>
          <a:bodyPr>
            <a:normAutofit fontScale="92500" lnSpcReduction="10000"/>
          </a:bodyPr>
          <a:lstStyle/>
          <a:p>
            <a:r>
              <a:rPr lang="en-AU" sz="3200" dirty="0" smtClean="0">
                <a:latin typeface="Times New Roman"/>
                <a:ea typeface="Calibri"/>
              </a:rPr>
              <a:t>Thus, the </a:t>
            </a:r>
            <a:r>
              <a:rPr lang="en-AU" sz="3200" dirty="0">
                <a:latin typeface="Times New Roman"/>
                <a:ea typeface="Calibri"/>
              </a:rPr>
              <a:t>statement commences with the </a:t>
            </a:r>
            <a:r>
              <a:rPr lang="en-AU" sz="3200" dirty="0" smtClean="0">
                <a:latin typeface="Times New Roman"/>
                <a:ea typeface="Calibri"/>
              </a:rPr>
              <a:t>firm’s</a:t>
            </a:r>
          </a:p>
          <a:p>
            <a:r>
              <a:rPr lang="en-AU" sz="3200" dirty="0" smtClean="0">
                <a:latin typeface="Times New Roman"/>
                <a:ea typeface="Calibri"/>
              </a:rPr>
              <a:t> </a:t>
            </a:r>
            <a:r>
              <a:rPr lang="en-AU" sz="3200" i="1" dirty="0">
                <a:latin typeface="Times New Roman"/>
                <a:ea typeface="Calibri"/>
              </a:rPr>
              <a:t>Net Sales</a:t>
            </a:r>
            <a:r>
              <a:rPr lang="en-AU" sz="3200" dirty="0">
                <a:latin typeface="Times New Roman"/>
                <a:ea typeface="Calibri"/>
              </a:rPr>
              <a:t>, </a:t>
            </a:r>
            <a:endParaRPr lang="en-AU" sz="3200" dirty="0" smtClean="0">
              <a:latin typeface="Times New Roman"/>
              <a:ea typeface="Calibri"/>
            </a:endParaRPr>
          </a:p>
          <a:p>
            <a:r>
              <a:rPr lang="en-AU" sz="3200" dirty="0" smtClean="0">
                <a:latin typeface="Times New Roman"/>
                <a:ea typeface="Calibri"/>
              </a:rPr>
              <a:t>which </a:t>
            </a:r>
            <a:r>
              <a:rPr lang="en-AU" sz="3200" dirty="0">
                <a:latin typeface="Times New Roman"/>
                <a:ea typeface="Calibri"/>
              </a:rPr>
              <a:t>is to say, the firm’s income receipts that are an outcome of the goods and services that the firm provided for its customers or clients over the reporting period of the accounts. The firm’s “costs of production” </a:t>
            </a:r>
            <a:r>
              <a:rPr lang="en-AU" sz="3200" dirty="0" smtClean="0">
                <a:latin typeface="Times New Roman"/>
                <a:ea typeface="Calibri"/>
              </a:rPr>
              <a:t>are subtracted </a:t>
            </a:r>
            <a:r>
              <a:rPr lang="en-AU" sz="3200" dirty="0">
                <a:latin typeface="Times New Roman"/>
                <a:ea typeface="Calibri"/>
              </a:rPr>
              <a:t>from </a:t>
            </a:r>
            <a:r>
              <a:rPr lang="en-AU" sz="3200" i="1" dirty="0">
                <a:latin typeface="Times New Roman"/>
                <a:ea typeface="Calibri"/>
              </a:rPr>
              <a:t>Net Sales</a:t>
            </a:r>
            <a:r>
              <a:rPr lang="en-AU" sz="3200" dirty="0">
                <a:latin typeface="Times New Roman"/>
                <a:ea typeface="Calibri"/>
              </a:rPr>
              <a:t> so as to achieve a measure of </a:t>
            </a:r>
            <a:endParaRPr lang="en-AU" sz="3200" dirty="0" smtClean="0">
              <a:latin typeface="Times New Roman"/>
              <a:ea typeface="Calibri"/>
            </a:endParaRPr>
          </a:p>
          <a:p>
            <a:pPr marL="68580" indent="0">
              <a:buNone/>
            </a:pPr>
            <a:r>
              <a:rPr lang="en-AU" sz="3200" dirty="0">
                <a:latin typeface="Times New Roman"/>
                <a:ea typeface="Calibri"/>
              </a:rPr>
              <a:t> </a:t>
            </a:r>
            <a:r>
              <a:rPr lang="en-AU" sz="3200" dirty="0" smtClean="0">
                <a:latin typeface="Times New Roman"/>
                <a:ea typeface="Calibri"/>
              </a:rPr>
              <a:t>   “</a:t>
            </a:r>
            <a:r>
              <a:rPr lang="en-AU" sz="3200" dirty="0">
                <a:latin typeface="Times New Roman"/>
                <a:ea typeface="Calibri"/>
              </a:rPr>
              <a:t>profit”. </a:t>
            </a:r>
            <a:endParaRPr lang="en-AU" dirty="0"/>
          </a:p>
        </p:txBody>
      </p:sp>
    </p:spTree>
    <p:extLst>
      <p:ext uri="{BB962C8B-B14F-4D97-AF65-F5344CB8AC3E}">
        <p14:creationId xmlns:p14="http://schemas.microsoft.com/office/powerpoint/2010/main" val="42116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4" dur="2000" fill="hold"/>
                                        <p:tgtEl>
                                          <p:spTgt spid="3">
                                            <p:txEl>
                                              <p:pRg st="1" end="1"/>
                                            </p:txEl>
                                          </p:spTgt>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8"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pPr marL="411480" lvl="0" indent="-342900">
              <a:spcBef>
                <a:spcPts val="700"/>
              </a:spcBef>
              <a:spcAft>
                <a:spcPts val="1000"/>
              </a:spcAft>
            </a:pPr>
            <a:r>
              <a:rPr lang="en-AU" sz="3200" dirty="0">
                <a:solidFill>
                  <a:srgbClr val="DBF5F9">
                    <a:satMod val="200000"/>
                  </a:srgbClr>
                </a:solidFill>
              </a:rPr>
              <a:t>Components of the Income </a:t>
            </a:r>
            <a:r>
              <a:rPr lang="en-AU" sz="3200" dirty="0" smtClean="0">
                <a:solidFill>
                  <a:srgbClr val="DBF5F9">
                    <a:satMod val="200000"/>
                  </a:srgbClr>
                </a:solidFill>
              </a:rPr>
              <a:t>Statement (</a:t>
            </a:r>
            <a:r>
              <a:rPr lang="en-AU" sz="3200" dirty="0" err="1" smtClean="0">
                <a:solidFill>
                  <a:srgbClr val="DBF5F9">
                    <a:satMod val="200000"/>
                  </a:srgbClr>
                </a:solidFill>
              </a:rPr>
              <a:t>cont</a:t>
            </a:r>
            <a:r>
              <a:rPr lang="en-AU" sz="3200" dirty="0" smtClean="0">
                <a:solidFill>
                  <a:srgbClr val="DBF5F9">
                    <a:satMod val="200000"/>
                  </a:srgbClr>
                </a:solidFill>
              </a:rPr>
              <a:t>):</a:t>
            </a:r>
            <a:br>
              <a:rPr lang="en-AU" sz="3200" dirty="0" smtClean="0">
                <a:solidFill>
                  <a:srgbClr val="DBF5F9">
                    <a:satMod val="200000"/>
                  </a:srgbClr>
                </a:solidFill>
              </a:rPr>
            </a:br>
            <a:r>
              <a:rPr lang="en-AU" sz="3200" dirty="0" smtClean="0">
                <a:solidFill>
                  <a:srgbClr val="DBF5F9">
                    <a:satMod val="200000"/>
                  </a:srgbClr>
                </a:solidFill>
              </a:rPr>
              <a:t>           </a:t>
            </a:r>
            <a:r>
              <a:rPr lang="en-AU" sz="3200" i="1" spc="0" dirty="0" smtClean="0">
                <a:solidFill>
                  <a:prstClr val="white"/>
                </a:solidFill>
                <a:latin typeface="Times New Roman"/>
                <a:ea typeface="Calibri"/>
                <a:cs typeface="Times New Roman"/>
              </a:rPr>
              <a:t>Variable </a:t>
            </a:r>
            <a:r>
              <a:rPr lang="en-AU" sz="3200" i="1" spc="0" dirty="0">
                <a:solidFill>
                  <a:prstClr val="white"/>
                </a:solidFill>
                <a:latin typeface="Times New Roman"/>
                <a:ea typeface="Calibri"/>
                <a:cs typeface="Times New Roman"/>
              </a:rPr>
              <a:t>operating costs</a:t>
            </a:r>
            <a:r>
              <a:rPr lang="en-AU" sz="3200" spc="0" dirty="0">
                <a:solidFill>
                  <a:prstClr val="white"/>
                </a:solidFill>
                <a:latin typeface="Times New Roman"/>
                <a:ea typeface="Calibri"/>
                <a:cs typeface="Times New Roman"/>
              </a:rPr>
              <a:t> </a:t>
            </a:r>
            <a:r>
              <a:rPr lang="en-AU" sz="2400" spc="0" dirty="0">
                <a:solidFill>
                  <a:prstClr val="white"/>
                </a:solidFill>
                <a:latin typeface="Calibri"/>
                <a:ea typeface="Calibri"/>
                <a:cs typeface="Times New Roman"/>
              </a:rPr>
              <a:t/>
            </a:r>
            <a:br>
              <a:rPr lang="en-AU" sz="2400" spc="0" dirty="0">
                <a:solidFill>
                  <a:prstClr val="white"/>
                </a:solidFill>
                <a:latin typeface="Calibri"/>
                <a:ea typeface="Calibri"/>
                <a:cs typeface="Times New Roman"/>
              </a:rPr>
            </a:br>
            <a:endParaRPr lang="en-AU" sz="2400" dirty="0"/>
          </a:p>
        </p:txBody>
      </p:sp>
      <p:sp>
        <p:nvSpPr>
          <p:cNvPr id="3" name="Content Placeholder 2"/>
          <p:cNvSpPr>
            <a:spLocks noGrp="1"/>
          </p:cNvSpPr>
          <p:nvPr>
            <p:ph idx="1"/>
          </p:nvPr>
        </p:nvSpPr>
        <p:spPr>
          <a:xfrm>
            <a:off x="914400" y="1219200"/>
            <a:ext cx="7772400" cy="5136360"/>
          </a:xfrm>
        </p:spPr>
        <p:txBody>
          <a:bodyPr>
            <a:normAutofit fontScale="55000" lnSpcReduction="20000"/>
          </a:bodyPr>
          <a:lstStyle/>
          <a:p>
            <a:pPr algn="just">
              <a:lnSpc>
                <a:spcPct val="200000"/>
              </a:lnSpc>
              <a:spcAft>
                <a:spcPts val="1000"/>
              </a:spcAft>
            </a:pPr>
            <a:r>
              <a:rPr lang="en-AU" sz="4400" i="1" dirty="0" smtClean="0">
                <a:latin typeface="Times New Roman"/>
                <a:ea typeface="Calibri"/>
                <a:cs typeface="Times New Roman"/>
              </a:rPr>
              <a:t>Variable operating costs </a:t>
            </a:r>
            <a:r>
              <a:rPr lang="en-AU" sz="3200" dirty="0" smtClean="0">
                <a:latin typeface="Times New Roman"/>
                <a:ea typeface="Calibri"/>
                <a:cs typeface="Times New Roman"/>
              </a:rPr>
              <a:t>are </a:t>
            </a:r>
            <a:r>
              <a:rPr lang="en-AU" sz="3200" dirty="0">
                <a:latin typeface="Times New Roman"/>
                <a:ea typeface="Calibri"/>
                <a:cs typeface="Times New Roman"/>
              </a:rPr>
              <a:t>the costs that are a direct function of the product items or services produced – which is to say, the costs that can be attributed to each additional item of production or service produced. Thus, the greater the number of items or services that the firm provides, the greater should be the firm’s </a:t>
            </a:r>
            <a:r>
              <a:rPr lang="en-AU" sz="3200" i="1" dirty="0">
                <a:latin typeface="Times New Roman"/>
                <a:ea typeface="Calibri"/>
                <a:cs typeface="Times New Roman"/>
              </a:rPr>
              <a:t>Variable operating costs</a:t>
            </a:r>
            <a:r>
              <a:rPr lang="en-AU" sz="3200" dirty="0">
                <a:latin typeface="Times New Roman"/>
                <a:ea typeface="Calibri"/>
                <a:cs typeface="Times New Roman"/>
              </a:rPr>
              <a:t>. When we subtract the  </a:t>
            </a:r>
            <a:endParaRPr lang="en-AU" sz="3200" dirty="0" smtClean="0">
              <a:latin typeface="Times New Roman"/>
              <a:ea typeface="Calibri"/>
              <a:cs typeface="Times New Roman"/>
            </a:endParaRPr>
          </a:p>
          <a:p>
            <a:pPr algn="just">
              <a:lnSpc>
                <a:spcPct val="200000"/>
              </a:lnSpc>
              <a:spcAft>
                <a:spcPts val="1000"/>
              </a:spcAft>
            </a:pPr>
            <a:r>
              <a:rPr lang="en-AU" sz="3200" i="1" dirty="0" smtClean="0">
                <a:latin typeface="Times New Roman"/>
                <a:ea typeface="Calibri"/>
                <a:cs typeface="Times New Roman"/>
              </a:rPr>
              <a:t>Variable </a:t>
            </a:r>
            <a:r>
              <a:rPr lang="en-AU" sz="3200" i="1" dirty="0">
                <a:latin typeface="Times New Roman"/>
                <a:ea typeface="Calibri"/>
                <a:cs typeface="Times New Roman"/>
              </a:rPr>
              <a:t>operating costs</a:t>
            </a:r>
            <a:r>
              <a:rPr lang="en-AU" sz="3200" dirty="0">
                <a:latin typeface="Times New Roman"/>
                <a:ea typeface="Calibri"/>
                <a:cs typeface="Times New Roman"/>
              </a:rPr>
              <a:t>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that </a:t>
            </a:r>
            <a:r>
              <a:rPr lang="en-AU" sz="3200" dirty="0">
                <a:latin typeface="Times New Roman"/>
                <a:ea typeface="Calibri"/>
                <a:cs typeface="Times New Roman"/>
              </a:rPr>
              <a:t>it took to produce the </a:t>
            </a:r>
            <a:r>
              <a:rPr lang="en-AU" sz="3200" dirty="0" smtClean="0">
                <a:latin typeface="Times New Roman"/>
                <a:ea typeface="Calibri"/>
                <a:cs typeface="Times New Roman"/>
              </a:rPr>
              <a:t>firm’s </a:t>
            </a:r>
            <a:r>
              <a:rPr lang="en-AU" sz="3200" i="1" dirty="0" smtClean="0">
                <a:latin typeface="Times New Roman"/>
                <a:ea typeface="Calibri"/>
                <a:cs typeface="Times New Roman"/>
              </a:rPr>
              <a:t>Net </a:t>
            </a:r>
            <a:r>
              <a:rPr lang="en-AU" sz="3200" i="1" dirty="0">
                <a:latin typeface="Times New Roman"/>
                <a:ea typeface="Calibri"/>
                <a:cs typeface="Times New Roman"/>
              </a:rPr>
              <a:t>sales</a:t>
            </a:r>
            <a:r>
              <a:rPr lang="en-AU" sz="3200" dirty="0">
                <a:latin typeface="Times New Roman"/>
                <a:ea typeface="Calibri"/>
                <a:cs typeface="Times New Roman"/>
              </a:rPr>
              <a:t>, we have </a:t>
            </a:r>
            <a:endParaRPr lang="en-AU" sz="3200" dirty="0" smtClean="0">
              <a:latin typeface="Times New Roman"/>
              <a:ea typeface="Calibri"/>
              <a:cs typeface="Times New Roman"/>
            </a:endParaRPr>
          </a:p>
          <a:p>
            <a:pPr algn="just">
              <a:lnSpc>
                <a:spcPct val="200000"/>
              </a:lnSpc>
              <a:spcAft>
                <a:spcPts val="1000"/>
              </a:spcAft>
            </a:pPr>
            <a:r>
              <a:rPr lang="en-AU" sz="3200" dirty="0">
                <a:latin typeface="Times New Roman"/>
                <a:ea typeface="Calibri"/>
                <a:cs typeface="Times New Roman"/>
              </a:rPr>
              <a:t> </a:t>
            </a:r>
            <a:r>
              <a:rPr lang="en-AU" sz="3200" dirty="0" smtClean="0">
                <a:latin typeface="Times New Roman"/>
                <a:ea typeface="Calibri"/>
                <a:cs typeface="Times New Roman"/>
              </a:rPr>
              <a:t>                             the </a:t>
            </a:r>
            <a:r>
              <a:rPr lang="en-AU" sz="3200" dirty="0">
                <a:latin typeface="Times New Roman"/>
                <a:ea typeface="Calibri"/>
                <a:cs typeface="Times New Roman"/>
              </a:rPr>
              <a:t>firm’s </a:t>
            </a:r>
            <a:r>
              <a:rPr lang="en-AU" sz="4400" i="1" dirty="0">
                <a:latin typeface="Times New Roman"/>
                <a:ea typeface="Calibri"/>
                <a:cs typeface="Times New Roman"/>
              </a:rPr>
              <a:t>Gross Profit</a:t>
            </a:r>
            <a:r>
              <a:rPr lang="en-AU" sz="3200" dirty="0">
                <a:latin typeface="Times New Roman"/>
                <a:ea typeface="Calibri"/>
                <a:cs typeface="Times New Roman"/>
              </a:rPr>
              <a:t>. </a:t>
            </a:r>
            <a:endParaRPr lang="en-AU" sz="2800" dirty="0">
              <a:effectLst/>
              <a:latin typeface="Calibri"/>
              <a:ea typeface="Calibri"/>
              <a:cs typeface="Times New Roman"/>
            </a:endParaRPr>
          </a:p>
        </p:txBody>
      </p:sp>
    </p:spTree>
    <p:extLst>
      <p:ext uri="{BB962C8B-B14F-4D97-AF65-F5344CB8AC3E}">
        <p14:creationId xmlns:p14="http://schemas.microsoft.com/office/powerpoint/2010/main" val="257912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3">
                                            <p:txEl>
                                              <p:pRg st="1" end="1"/>
                                            </p:txEl>
                                          </p:spTgt>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066800"/>
          </a:xfrm>
        </p:spPr>
        <p:txBody>
          <a:bodyPr/>
          <a:lstStyle/>
          <a:p>
            <a:r>
              <a:rPr lang="en-AU" sz="3200" dirty="0" smtClean="0">
                <a:solidFill>
                  <a:srgbClr val="DBF5F9">
                    <a:satMod val="200000"/>
                  </a:srgbClr>
                </a:solidFill>
              </a:rPr>
              <a:t>Components of the Income Statement (</a:t>
            </a:r>
            <a:r>
              <a:rPr lang="en-AU" sz="3200" dirty="0" err="1" smtClean="0">
                <a:solidFill>
                  <a:srgbClr val="DBF5F9">
                    <a:satMod val="200000"/>
                  </a:srgbClr>
                </a:solidFill>
              </a:rPr>
              <a:t>cont</a:t>
            </a:r>
            <a:r>
              <a:rPr lang="en-AU" sz="3200" dirty="0" smtClean="0">
                <a:solidFill>
                  <a:srgbClr val="DBF5F9">
                    <a:satMod val="200000"/>
                  </a:srgbClr>
                </a:solidFill>
              </a:rPr>
              <a:t>):</a:t>
            </a:r>
            <a:br>
              <a:rPr lang="en-AU" sz="3200" dirty="0" smtClean="0">
                <a:solidFill>
                  <a:srgbClr val="DBF5F9">
                    <a:satMod val="200000"/>
                  </a:srgbClr>
                </a:solidFill>
              </a:rPr>
            </a:br>
            <a:r>
              <a:rPr lang="en-AU" sz="3200" dirty="0" smtClean="0">
                <a:solidFill>
                  <a:srgbClr val="DBF5F9">
                    <a:satMod val="200000"/>
                  </a:srgbClr>
                </a:solidFill>
              </a:rPr>
              <a:t>                     </a:t>
            </a:r>
            <a:r>
              <a:rPr lang="en-AU" sz="3200" i="1" spc="0" dirty="0" smtClean="0">
                <a:solidFill>
                  <a:prstClr val="white"/>
                </a:solidFill>
                <a:latin typeface="Times New Roman"/>
                <a:ea typeface="Calibri"/>
                <a:cs typeface="Times New Roman"/>
              </a:rPr>
              <a:t>Fixed operating costs</a:t>
            </a:r>
            <a:r>
              <a:rPr lang="en-AU" sz="3200" spc="0" dirty="0" smtClean="0">
                <a:solidFill>
                  <a:prstClr val="white"/>
                </a:solidFill>
                <a:latin typeface="Times New Roman"/>
                <a:ea typeface="Calibri"/>
                <a:cs typeface="Times New Roman"/>
              </a:rPr>
              <a:t> </a:t>
            </a:r>
            <a:r>
              <a:rPr lang="en-AU" sz="2400" spc="0" dirty="0" smtClean="0">
                <a:solidFill>
                  <a:prstClr val="white"/>
                </a:solidFill>
                <a:latin typeface="Calibri"/>
                <a:ea typeface="Calibri"/>
                <a:cs typeface="Times New Roman"/>
              </a:rPr>
              <a:t/>
            </a:r>
            <a:br>
              <a:rPr lang="en-AU" sz="2400" spc="0" dirty="0" smtClean="0">
                <a:solidFill>
                  <a:prstClr val="white"/>
                </a:solidFill>
                <a:latin typeface="Calibri"/>
                <a:ea typeface="Calibri"/>
                <a:cs typeface="Times New Roman"/>
              </a:rPr>
            </a:br>
            <a:endParaRPr lang="en-AU" dirty="0"/>
          </a:p>
        </p:txBody>
      </p:sp>
      <p:sp>
        <p:nvSpPr>
          <p:cNvPr id="3" name="Content Placeholder 2"/>
          <p:cNvSpPr>
            <a:spLocks noGrp="1"/>
          </p:cNvSpPr>
          <p:nvPr>
            <p:ph idx="1"/>
          </p:nvPr>
        </p:nvSpPr>
        <p:spPr>
          <a:xfrm>
            <a:off x="914400" y="1295400"/>
            <a:ext cx="7772400" cy="5181600"/>
          </a:xfrm>
        </p:spPr>
        <p:txBody>
          <a:bodyPr>
            <a:noAutofit/>
          </a:bodyPr>
          <a:lstStyle/>
          <a:p>
            <a:pPr algn="just">
              <a:lnSpc>
                <a:spcPct val="200000"/>
              </a:lnSpc>
              <a:spcAft>
                <a:spcPts val="1000"/>
              </a:spcAft>
            </a:pPr>
            <a:r>
              <a:rPr lang="en-AU" sz="1400" dirty="0" smtClean="0">
                <a:latin typeface="Times New Roman"/>
                <a:ea typeface="Calibri"/>
                <a:cs typeface="Times New Roman"/>
              </a:rPr>
              <a:t>In </a:t>
            </a:r>
            <a:r>
              <a:rPr lang="en-AU" sz="1400" dirty="0">
                <a:latin typeface="Times New Roman"/>
                <a:ea typeface="Calibri"/>
                <a:cs typeface="Times New Roman"/>
              </a:rPr>
              <a:t>addition, to the </a:t>
            </a:r>
            <a:r>
              <a:rPr lang="en-AU" sz="1400" i="1" dirty="0">
                <a:latin typeface="Times New Roman"/>
                <a:ea typeface="Calibri"/>
                <a:cs typeface="Times New Roman"/>
              </a:rPr>
              <a:t>Variable operating costs</a:t>
            </a:r>
            <a:r>
              <a:rPr lang="en-AU" sz="1400" dirty="0">
                <a:latin typeface="Times New Roman"/>
                <a:ea typeface="Calibri"/>
                <a:cs typeface="Times New Roman"/>
              </a:rPr>
              <a:t> of sale, we allow for the annual ongoing costs of maintaining the firm; which is to say, the costs that are independent of the actual number of goods or amount of services produced. </a:t>
            </a:r>
            <a:endParaRPr lang="en-AU" sz="1400" dirty="0" smtClean="0">
              <a:latin typeface="Times New Roman"/>
              <a:ea typeface="Calibri"/>
              <a:cs typeface="Times New Roman"/>
            </a:endParaRPr>
          </a:p>
          <a:p>
            <a:pPr algn="just">
              <a:spcAft>
                <a:spcPts val="1000"/>
              </a:spcAft>
            </a:pPr>
            <a:r>
              <a:rPr lang="en-AU" sz="1400" dirty="0" smtClean="0">
                <a:latin typeface="Times New Roman"/>
                <a:ea typeface="Calibri"/>
                <a:cs typeface="Times New Roman"/>
              </a:rPr>
              <a:t>We </a:t>
            </a:r>
            <a:r>
              <a:rPr lang="en-AU" sz="1400" dirty="0">
                <a:latin typeface="Times New Roman"/>
                <a:ea typeface="Calibri"/>
                <a:cs typeface="Times New Roman"/>
              </a:rPr>
              <a:t>have in mind such as the maintenance of machines, the wages of the firm’s employees, the rental of office space, heating costs, and insurance premiums, that must be paid for even if the firm produced no goods or services in that </a:t>
            </a:r>
            <a:r>
              <a:rPr lang="en-AU" sz="1400" dirty="0" smtClean="0">
                <a:latin typeface="Times New Roman"/>
                <a:ea typeface="Calibri"/>
                <a:cs typeface="Times New Roman"/>
              </a:rPr>
              <a:t>year.      </a:t>
            </a:r>
          </a:p>
          <a:p>
            <a:pPr algn="just">
              <a:spcAft>
                <a:spcPts val="1000"/>
              </a:spcAft>
            </a:pPr>
            <a:r>
              <a:rPr lang="en-AU" sz="1400" dirty="0" smtClean="0">
                <a:latin typeface="Times New Roman"/>
                <a:ea typeface="Calibri"/>
                <a:cs typeface="Times New Roman"/>
              </a:rPr>
              <a:t>These </a:t>
            </a:r>
            <a:r>
              <a:rPr lang="en-AU" sz="1400" dirty="0">
                <a:latin typeface="Times New Roman"/>
                <a:ea typeface="Calibri"/>
                <a:cs typeface="Times New Roman"/>
              </a:rPr>
              <a:t>are the firm’s </a:t>
            </a:r>
            <a:r>
              <a:rPr lang="en-AU" sz="2000" i="1" u="sng" dirty="0">
                <a:latin typeface="Times New Roman"/>
                <a:ea typeface="Calibri"/>
                <a:cs typeface="Times New Roman"/>
              </a:rPr>
              <a:t>Fixed operating costs</a:t>
            </a:r>
            <a:r>
              <a:rPr lang="en-AU" sz="1400" dirty="0">
                <a:latin typeface="Times New Roman"/>
                <a:ea typeface="Calibri"/>
                <a:cs typeface="Times New Roman"/>
              </a:rPr>
              <a:t>. </a:t>
            </a:r>
            <a:endParaRPr lang="en-AU" sz="1400" dirty="0" smtClean="0">
              <a:latin typeface="Times New Roman"/>
              <a:ea typeface="Calibri"/>
              <a:cs typeface="Times New Roman"/>
            </a:endParaRPr>
          </a:p>
          <a:p>
            <a:pPr algn="just">
              <a:spcAft>
                <a:spcPts val="1000"/>
              </a:spcAft>
            </a:pPr>
            <a:r>
              <a:rPr lang="en-AU" sz="1400" dirty="0" smtClean="0">
                <a:latin typeface="Times New Roman"/>
                <a:ea typeface="Calibri"/>
                <a:cs typeface="Times New Roman"/>
              </a:rPr>
              <a:t>When </a:t>
            </a:r>
            <a:r>
              <a:rPr lang="en-AU" sz="1400" dirty="0">
                <a:latin typeface="Times New Roman"/>
                <a:ea typeface="Calibri"/>
                <a:cs typeface="Times New Roman"/>
              </a:rPr>
              <a:t>we subtract the </a:t>
            </a:r>
            <a:r>
              <a:rPr lang="en-AU" sz="1800" i="1" u="sng" dirty="0">
                <a:latin typeface="Times New Roman"/>
                <a:ea typeface="Calibri"/>
                <a:cs typeface="Times New Roman"/>
              </a:rPr>
              <a:t>Variable operating costs</a:t>
            </a:r>
            <a:r>
              <a:rPr lang="en-AU" sz="1800" dirty="0">
                <a:latin typeface="Times New Roman"/>
                <a:ea typeface="Calibri"/>
                <a:cs typeface="Times New Roman"/>
              </a:rPr>
              <a:t> </a:t>
            </a:r>
            <a:r>
              <a:rPr lang="en-AU" sz="1400" dirty="0">
                <a:latin typeface="Times New Roman"/>
                <a:ea typeface="Calibri"/>
                <a:cs typeface="Times New Roman"/>
              </a:rPr>
              <a:t>and </a:t>
            </a:r>
            <a:r>
              <a:rPr lang="en-AU" sz="1800" i="1" u="sng" dirty="0">
                <a:latin typeface="Times New Roman"/>
                <a:ea typeface="Calibri"/>
                <a:cs typeface="Times New Roman"/>
              </a:rPr>
              <a:t>Fixed operating costs</a:t>
            </a:r>
            <a:r>
              <a:rPr lang="en-AU" sz="1800" dirty="0">
                <a:latin typeface="Times New Roman"/>
                <a:ea typeface="Calibri"/>
                <a:cs typeface="Times New Roman"/>
              </a:rPr>
              <a:t> </a:t>
            </a:r>
            <a:r>
              <a:rPr lang="en-AU" sz="1400" dirty="0">
                <a:latin typeface="Times New Roman"/>
                <a:ea typeface="Calibri"/>
                <a:cs typeface="Times New Roman"/>
              </a:rPr>
              <a:t>from the firm’s </a:t>
            </a:r>
            <a:r>
              <a:rPr lang="en-AU" sz="1800" i="1" u="sng" dirty="0">
                <a:latin typeface="Times New Roman"/>
                <a:ea typeface="Calibri"/>
                <a:cs typeface="Times New Roman"/>
              </a:rPr>
              <a:t>Net Sales</a:t>
            </a:r>
            <a:r>
              <a:rPr lang="en-AU" sz="1400" dirty="0">
                <a:latin typeface="Times New Roman"/>
                <a:ea typeface="Calibri"/>
                <a:cs typeface="Times New Roman"/>
              </a:rPr>
              <a:t>, we arrive at </a:t>
            </a:r>
            <a:r>
              <a:rPr lang="en-AU" sz="1400" dirty="0" smtClean="0">
                <a:latin typeface="Times New Roman"/>
                <a:ea typeface="Calibri"/>
                <a:cs typeface="Times New Roman"/>
              </a:rPr>
              <a:t> the </a:t>
            </a:r>
            <a:r>
              <a:rPr lang="en-AU" sz="1400" dirty="0">
                <a:latin typeface="Times New Roman"/>
                <a:ea typeface="Calibri"/>
                <a:cs typeface="Times New Roman"/>
              </a:rPr>
              <a:t>firm’s </a:t>
            </a:r>
            <a:endParaRPr lang="en-AU" sz="1400" dirty="0" smtClean="0">
              <a:latin typeface="Times New Roman"/>
              <a:ea typeface="Calibri"/>
              <a:cs typeface="Times New Roman"/>
            </a:endParaRPr>
          </a:p>
          <a:p>
            <a:pPr algn="just">
              <a:spcAft>
                <a:spcPts val="1000"/>
              </a:spcAft>
            </a:pPr>
            <a:r>
              <a:rPr lang="en-AU" sz="2400" i="1" dirty="0" smtClean="0">
                <a:latin typeface="Times New Roman"/>
                <a:ea typeface="Calibri"/>
                <a:cs typeface="Times New Roman"/>
              </a:rPr>
              <a:t>Earnings </a:t>
            </a:r>
            <a:r>
              <a:rPr lang="en-AU" sz="2400" i="1" dirty="0">
                <a:latin typeface="Times New Roman"/>
                <a:ea typeface="Calibri"/>
                <a:cs typeface="Times New Roman"/>
              </a:rPr>
              <a:t>before interest, taxes, </a:t>
            </a:r>
            <a:endParaRPr lang="en-AU" sz="2400" i="1" dirty="0" smtClean="0">
              <a:latin typeface="Times New Roman"/>
              <a:ea typeface="Calibri"/>
              <a:cs typeface="Times New Roman"/>
            </a:endParaRPr>
          </a:p>
          <a:p>
            <a:pPr marL="68580" indent="0" algn="just">
              <a:spcAft>
                <a:spcPts val="1000"/>
              </a:spcAft>
              <a:buNone/>
            </a:pPr>
            <a:r>
              <a:rPr lang="en-AU" sz="2400" i="1" dirty="0">
                <a:latin typeface="Times New Roman"/>
                <a:ea typeface="Calibri"/>
                <a:cs typeface="Times New Roman"/>
              </a:rPr>
              <a:t> </a:t>
            </a:r>
            <a:r>
              <a:rPr lang="en-AU" sz="2400" i="1" dirty="0" smtClean="0">
                <a:latin typeface="Times New Roman"/>
                <a:ea typeface="Calibri"/>
                <a:cs typeface="Times New Roman"/>
              </a:rPr>
              <a:t>                     depreciation </a:t>
            </a:r>
            <a:r>
              <a:rPr lang="en-AU" sz="2400" i="1" dirty="0">
                <a:latin typeface="Times New Roman"/>
                <a:ea typeface="Calibri"/>
                <a:cs typeface="Times New Roman"/>
              </a:rPr>
              <a:t>and amortization</a:t>
            </a:r>
            <a:r>
              <a:rPr lang="en-AU" sz="2400" dirty="0">
                <a:latin typeface="Times New Roman"/>
                <a:ea typeface="Calibri"/>
                <a:cs typeface="Times New Roman"/>
              </a:rPr>
              <a:t> (EBITDA). </a:t>
            </a:r>
            <a:endParaRPr lang="en-AU" sz="2400" dirty="0">
              <a:effectLst/>
              <a:latin typeface="Calibri"/>
              <a:ea typeface="Calibri"/>
              <a:cs typeface="Times New Roman"/>
            </a:endParaRPr>
          </a:p>
        </p:txBody>
      </p:sp>
    </p:spTree>
    <p:extLst>
      <p:ext uri="{BB962C8B-B14F-4D97-AF65-F5344CB8AC3E}">
        <p14:creationId xmlns:p14="http://schemas.microsoft.com/office/powerpoint/2010/main" val="207863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2" dur="2000" fill="hold"/>
                                        <p:tgtEl>
                                          <p:spTgt spid="3">
                                            <p:txEl>
                                              <p:pRg st="4" end="4"/>
                                            </p:txEl>
                                          </p:spTgt>
                                        </p:tgtEl>
                                        <p:attrNameLst>
                                          <p:attrName>ppt_x</p:attrName>
                                          <p:attrName>ppt_y</p:attrName>
                                        </p:attrNameLst>
                                      </p:cBhvr>
                                    </p:animMotion>
                                  </p:childTnLst>
                                </p:cTn>
                              </p:par>
                              <p:par>
                                <p:cTn id="33"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066800"/>
          </a:xfrm>
        </p:spPr>
        <p:txBody>
          <a:bodyPr/>
          <a:lstStyle/>
          <a:p>
            <a:r>
              <a:rPr lang="en-AU" sz="3200" dirty="0" smtClean="0">
                <a:solidFill>
                  <a:srgbClr val="DBF5F9">
                    <a:satMod val="200000"/>
                  </a:srgbClr>
                </a:solidFill>
              </a:rPr>
              <a:t>Components of the Income Statement (</a:t>
            </a:r>
            <a:r>
              <a:rPr lang="en-AU" sz="3200" dirty="0" err="1" smtClean="0">
                <a:solidFill>
                  <a:srgbClr val="DBF5F9">
                    <a:satMod val="200000"/>
                  </a:srgbClr>
                </a:solidFill>
              </a:rPr>
              <a:t>cont</a:t>
            </a:r>
            <a:r>
              <a:rPr lang="en-AU" sz="3200" dirty="0" smtClean="0">
                <a:solidFill>
                  <a:srgbClr val="DBF5F9">
                    <a:satMod val="200000"/>
                  </a:srgbClr>
                </a:solidFill>
              </a:rPr>
              <a:t>):</a:t>
            </a:r>
            <a:br>
              <a:rPr lang="en-AU" sz="3200" dirty="0" smtClean="0">
                <a:solidFill>
                  <a:srgbClr val="DBF5F9">
                    <a:satMod val="200000"/>
                  </a:srgbClr>
                </a:solidFill>
              </a:rPr>
            </a:br>
            <a:r>
              <a:rPr lang="en-AU" sz="3200" dirty="0" smtClean="0">
                <a:solidFill>
                  <a:srgbClr val="DBF5F9">
                    <a:satMod val="200000"/>
                  </a:srgbClr>
                </a:solidFill>
              </a:rPr>
              <a:t>               </a:t>
            </a:r>
            <a:r>
              <a:rPr lang="en-AU" sz="3200" i="1" spc="0" dirty="0" smtClean="0">
                <a:solidFill>
                  <a:prstClr val="white"/>
                </a:solidFill>
                <a:latin typeface="Times New Roman"/>
                <a:ea typeface="Calibri"/>
                <a:cs typeface="Times New Roman"/>
              </a:rPr>
              <a:t>Depreciation and Amortization  </a:t>
            </a:r>
            <a:endParaRPr lang="en-AU" dirty="0"/>
          </a:p>
        </p:txBody>
      </p:sp>
      <p:sp>
        <p:nvSpPr>
          <p:cNvPr id="3" name="Content Placeholder 2"/>
          <p:cNvSpPr>
            <a:spLocks noGrp="1"/>
          </p:cNvSpPr>
          <p:nvPr>
            <p:ph idx="1"/>
          </p:nvPr>
        </p:nvSpPr>
        <p:spPr>
          <a:xfrm>
            <a:off x="914400" y="1295400"/>
            <a:ext cx="7772400" cy="5105400"/>
          </a:xfrm>
        </p:spPr>
        <p:txBody>
          <a:bodyPr>
            <a:normAutofit fontScale="32500" lnSpcReduction="20000"/>
          </a:bodyPr>
          <a:lstStyle/>
          <a:p>
            <a:pPr algn="just">
              <a:lnSpc>
                <a:spcPct val="170000"/>
              </a:lnSpc>
              <a:spcAft>
                <a:spcPts val="1000"/>
              </a:spcAft>
            </a:pPr>
            <a:r>
              <a:rPr lang="en-AU" sz="6000" i="1" dirty="0">
                <a:latin typeface="Times New Roman"/>
                <a:ea typeface="Calibri"/>
                <a:cs typeface="Times New Roman"/>
              </a:rPr>
              <a:t>Depreciation and amortization</a:t>
            </a:r>
            <a:r>
              <a:rPr lang="en-AU" sz="6000" dirty="0">
                <a:latin typeface="Times New Roman"/>
                <a:ea typeface="Calibri"/>
                <a:cs typeface="Times New Roman"/>
              </a:rPr>
              <a:t> </a:t>
            </a:r>
            <a:r>
              <a:rPr lang="en-AU" sz="4300" dirty="0">
                <a:latin typeface="Times New Roman"/>
                <a:ea typeface="Calibri"/>
                <a:cs typeface="Times New Roman"/>
              </a:rPr>
              <a:t>recognize that the firm’s profits could not be acquired without some </a:t>
            </a:r>
            <a:r>
              <a:rPr lang="en-AU" sz="4300" i="1" dirty="0">
                <a:latin typeface="Times New Roman"/>
                <a:ea typeface="Calibri"/>
                <a:cs typeface="Times New Roman"/>
              </a:rPr>
              <a:t>deterioration</a:t>
            </a:r>
            <a:r>
              <a:rPr lang="en-AU" sz="4300" dirty="0">
                <a:latin typeface="Times New Roman"/>
                <a:ea typeface="Calibri"/>
                <a:cs typeface="Times New Roman"/>
              </a:rPr>
              <a:t> in value of the firm’s assets. No actual expenditure is necessarily involved at this stage, but it makes sense, nevertheless, to recognise the deterioration of the firm’s assets over the year as a “cost” to be deducted from the firm’s earnings. </a:t>
            </a:r>
            <a:endParaRPr lang="en-AU" sz="4300" dirty="0" smtClean="0">
              <a:latin typeface="Times New Roman"/>
              <a:ea typeface="Calibri"/>
              <a:cs typeface="Times New Roman"/>
            </a:endParaRPr>
          </a:p>
          <a:p>
            <a:pPr algn="just">
              <a:lnSpc>
                <a:spcPct val="120000"/>
              </a:lnSpc>
              <a:spcAft>
                <a:spcPts val="1000"/>
              </a:spcAft>
            </a:pPr>
            <a:r>
              <a:rPr lang="en-AU" sz="4300" dirty="0" smtClean="0">
                <a:latin typeface="Times New Roman"/>
                <a:ea typeface="Calibri"/>
                <a:cs typeface="Times New Roman"/>
              </a:rPr>
              <a:t>The</a:t>
            </a:r>
            <a:r>
              <a:rPr lang="en-AU" sz="3200" dirty="0" smtClean="0">
                <a:latin typeface="Times New Roman"/>
                <a:ea typeface="Calibri"/>
                <a:cs typeface="Times New Roman"/>
              </a:rPr>
              <a:t> </a:t>
            </a:r>
            <a:r>
              <a:rPr lang="en-AU" sz="4500" i="1" dirty="0">
                <a:latin typeface="Times New Roman"/>
                <a:ea typeface="Calibri"/>
                <a:cs typeface="Times New Roman"/>
              </a:rPr>
              <a:t>Depreciation and Amortization</a:t>
            </a:r>
            <a:r>
              <a:rPr lang="en-AU" sz="4500" dirty="0">
                <a:latin typeface="Times New Roman"/>
                <a:ea typeface="Calibri"/>
                <a:cs typeface="Times New Roman"/>
              </a:rPr>
              <a:t> </a:t>
            </a:r>
            <a:r>
              <a:rPr lang="en-AU" sz="4300" dirty="0">
                <a:latin typeface="Times New Roman"/>
                <a:ea typeface="Calibri"/>
                <a:cs typeface="Times New Roman"/>
              </a:rPr>
              <a:t>entered in the Income Statement is the amount that the tax authorities allow against the firm’s tax liabilities in that year</a:t>
            </a:r>
            <a:r>
              <a:rPr lang="en-AU" sz="3200" dirty="0">
                <a:latin typeface="Times New Roman"/>
                <a:ea typeface="Calibri"/>
                <a:cs typeface="Times New Roman"/>
              </a:rPr>
              <a:t>. </a:t>
            </a:r>
            <a:endParaRPr lang="en-AU" sz="3200" dirty="0" smtClean="0">
              <a:latin typeface="Times New Roman"/>
              <a:ea typeface="Calibri"/>
              <a:cs typeface="Times New Roman"/>
            </a:endParaRPr>
          </a:p>
          <a:p>
            <a:pPr algn="just">
              <a:lnSpc>
                <a:spcPct val="120000"/>
              </a:lnSpc>
              <a:spcAft>
                <a:spcPts val="1000"/>
              </a:spcAft>
            </a:pPr>
            <a:r>
              <a:rPr lang="en-AU" sz="4300" dirty="0" smtClean="0">
                <a:latin typeface="Times New Roman"/>
                <a:ea typeface="Calibri"/>
                <a:cs typeface="Times New Roman"/>
              </a:rPr>
              <a:t>When </a:t>
            </a:r>
            <a:r>
              <a:rPr lang="en-AU" sz="4300" dirty="0">
                <a:latin typeface="Times New Roman"/>
                <a:ea typeface="Calibri"/>
                <a:cs typeface="Times New Roman"/>
              </a:rPr>
              <a:t>we subtract the firm’s </a:t>
            </a:r>
            <a:r>
              <a:rPr lang="en-AU" sz="4500" i="1" dirty="0">
                <a:latin typeface="Times New Roman"/>
                <a:ea typeface="Calibri"/>
                <a:cs typeface="Times New Roman"/>
              </a:rPr>
              <a:t>Variable operating costs</a:t>
            </a:r>
            <a:r>
              <a:rPr lang="en-AU" sz="3200" dirty="0">
                <a:latin typeface="Times New Roman"/>
                <a:ea typeface="Calibri"/>
                <a:cs typeface="Times New Roman"/>
              </a:rPr>
              <a:t>, </a:t>
            </a:r>
            <a:r>
              <a:rPr lang="en-AU" sz="4500" i="1" dirty="0">
                <a:latin typeface="Times New Roman"/>
                <a:ea typeface="Calibri"/>
                <a:cs typeface="Times New Roman"/>
              </a:rPr>
              <a:t>Fixed operating </a:t>
            </a:r>
            <a:r>
              <a:rPr lang="en-AU" sz="4300" i="1" dirty="0">
                <a:latin typeface="Times New Roman"/>
                <a:ea typeface="Calibri"/>
                <a:cs typeface="Times New Roman"/>
              </a:rPr>
              <a:t>costs</a:t>
            </a:r>
            <a:r>
              <a:rPr lang="en-AU" sz="4900" dirty="0">
                <a:latin typeface="Times New Roman"/>
                <a:ea typeface="Calibri"/>
                <a:cs typeface="Times New Roman"/>
              </a:rPr>
              <a:t>, and </a:t>
            </a:r>
            <a:r>
              <a:rPr lang="en-AU" sz="4500" i="1" dirty="0">
                <a:latin typeface="Times New Roman"/>
                <a:ea typeface="Calibri"/>
                <a:cs typeface="Times New Roman"/>
              </a:rPr>
              <a:t>Depreciation and Amortization</a:t>
            </a:r>
            <a:r>
              <a:rPr lang="en-AU" sz="4500" dirty="0">
                <a:latin typeface="Times New Roman"/>
                <a:ea typeface="Calibri"/>
                <a:cs typeface="Times New Roman"/>
              </a:rPr>
              <a:t> </a:t>
            </a:r>
            <a:r>
              <a:rPr lang="en-AU" sz="4300" dirty="0">
                <a:latin typeface="Times New Roman"/>
                <a:ea typeface="Calibri"/>
                <a:cs typeface="Times New Roman"/>
              </a:rPr>
              <a:t>from the initial </a:t>
            </a:r>
            <a:r>
              <a:rPr lang="en-AU" sz="4500" i="1" dirty="0">
                <a:latin typeface="Times New Roman"/>
                <a:ea typeface="Calibri"/>
                <a:cs typeface="Times New Roman"/>
              </a:rPr>
              <a:t>Net Sales </a:t>
            </a:r>
            <a:r>
              <a:rPr lang="en-AU" sz="4300" dirty="0">
                <a:latin typeface="Times New Roman"/>
                <a:ea typeface="Calibri"/>
                <a:cs typeface="Times New Roman"/>
              </a:rPr>
              <a:t>entry, we arrive at </a:t>
            </a:r>
            <a:r>
              <a:rPr lang="en-AU" sz="4300" dirty="0" smtClean="0">
                <a:latin typeface="Times New Roman"/>
                <a:ea typeface="Calibri"/>
                <a:cs typeface="Times New Roman"/>
              </a:rPr>
              <a:t>the firm’s</a:t>
            </a:r>
          </a:p>
          <a:p>
            <a:pPr algn="just">
              <a:lnSpc>
                <a:spcPct val="200000"/>
              </a:lnSpc>
              <a:spcAft>
                <a:spcPts val="1000"/>
              </a:spcAft>
            </a:pPr>
            <a:r>
              <a:rPr lang="en-AU" sz="7400" i="1" dirty="0" smtClean="0">
                <a:latin typeface="Times New Roman"/>
                <a:ea typeface="Calibri"/>
                <a:cs typeface="Times New Roman"/>
              </a:rPr>
              <a:t>                  Net </a:t>
            </a:r>
            <a:r>
              <a:rPr lang="en-AU" sz="7400" i="1" dirty="0">
                <a:latin typeface="Times New Roman"/>
                <a:ea typeface="Calibri"/>
                <a:cs typeface="Times New Roman"/>
              </a:rPr>
              <a:t>operating income</a:t>
            </a:r>
            <a:r>
              <a:rPr lang="en-AU" sz="7400" dirty="0">
                <a:latin typeface="Times New Roman"/>
                <a:ea typeface="Calibri"/>
                <a:cs typeface="Times New Roman"/>
              </a:rPr>
              <a:t> (</a:t>
            </a:r>
            <a:r>
              <a:rPr lang="en-AU" sz="7400" dirty="0" err="1">
                <a:latin typeface="Times New Roman"/>
                <a:ea typeface="Calibri"/>
                <a:cs typeface="Times New Roman"/>
              </a:rPr>
              <a:t>NOI</a:t>
            </a:r>
            <a:r>
              <a:rPr lang="en-AU" sz="7400" dirty="0">
                <a:latin typeface="Times New Roman"/>
                <a:ea typeface="Calibri"/>
                <a:cs typeface="Times New Roman"/>
              </a:rPr>
              <a:t>), </a:t>
            </a:r>
            <a:endParaRPr lang="en-AU" sz="7400" dirty="0" smtClean="0">
              <a:latin typeface="Times New Roman"/>
              <a:ea typeface="Calibri"/>
              <a:cs typeface="Times New Roman"/>
            </a:endParaRPr>
          </a:p>
          <a:p>
            <a:pPr algn="just">
              <a:lnSpc>
                <a:spcPct val="200000"/>
              </a:lnSpc>
              <a:spcAft>
                <a:spcPts val="1000"/>
              </a:spcAft>
            </a:pPr>
            <a:r>
              <a:rPr lang="en-AU" sz="4300" dirty="0" smtClean="0">
                <a:latin typeface="Times New Roman"/>
                <a:ea typeface="Calibri"/>
                <a:cs typeface="Times New Roman"/>
              </a:rPr>
              <a:t>which </a:t>
            </a:r>
            <a:r>
              <a:rPr lang="en-AU" sz="4300" dirty="0">
                <a:latin typeface="Times New Roman"/>
                <a:ea typeface="Calibri"/>
                <a:cs typeface="Times New Roman"/>
              </a:rPr>
              <a:t>we </a:t>
            </a:r>
            <a:r>
              <a:rPr lang="en-AU" sz="4300" dirty="0" smtClean="0">
                <a:latin typeface="Times New Roman"/>
                <a:ea typeface="Calibri"/>
                <a:cs typeface="Times New Roman"/>
              </a:rPr>
              <a:t>also refer </a:t>
            </a:r>
            <a:r>
              <a:rPr lang="en-AU" sz="4300" dirty="0">
                <a:latin typeface="Times New Roman"/>
                <a:ea typeface="Calibri"/>
                <a:cs typeface="Times New Roman"/>
              </a:rPr>
              <a:t>to as the firm’s</a:t>
            </a:r>
            <a:r>
              <a:rPr lang="en-AU" sz="4300" i="1" dirty="0">
                <a:latin typeface="Times New Roman"/>
                <a:ea typeface="Calibri"/>
                <a:cs typeface="Times New Roman"/>
              </a:rPr>
              <a:t> </a:t>
            </a:r>
            <a:endParaRPr lang="en-AU" sz="4300" i="1" dirty="0" smtClean="0">
              <a:latin typeface="Times New Roman"/>
              <a:ea typeface="Calibri"/>
              <a:cs typeface="Times New Roman"/>
            </a:endParaRPr>
          </a:p>
          <a:p>
            <a:pPr algn="just">
              <a:lnSpc>
                <a:spcPct val="200000"/>
              </a:lnSpc>
              <a:spcAft>
                <a:spcPts val="1000"/>
              </a:spcAft>
            </a:pPr>
            <a:r>
              <a:rPr lang="en-AU" sz="4300" i="1" dirty="0">
                <a:latin typeface="Times New Roman"/>
                <a:ea typeface="Calibri"/>
                <a:cs typeface="Times New Roman"/>
              </a:rPr>
              <a:t> </a:t>
            </a:r>
            <a:r>
              <a:rPr lang="en-AU" sz="4300" i="1" dirty="0" smtClean="0">
                <a:latin typeface="Times New Roman"/>
                <a:ea typeface="Calibri"/>
                <a:cs typeface="Times New Roman"/>
              </a:rPr>
              <a:t>                                 </a:t>
            </a:r>
            <a:r>
              <a:rPr lang="en-AU" sz="6200" i="1" dirty="0" smtClean="0">
                <a:latin typeface="Times New Roman"/>
                <a:ea typeface="Calibri"/>
                <a:cs typeface="Times New Roman"/>
              </a:rPr>
              <a:t>Earnings </a:t>
            </a:r>
            <a:r>
              <a:rPr lang="en-AU" sz="6200" i="1" dirty="0">
                <a:latin typeface="Times New Roman"/>
                <a:ea typeface="Calibri"/>
                <a:cs typeface="Times New Roman"/>
              </a:rPr>
              <a:t>before interest and tax </a:t>
            </a:r>
            <a:r>
              <a:rPr lang="en-AU" sz="6200" dirty="0">
                <a:latin typeface="Times New Roman"/>
                <a:ea typeface="Calibri"/>
                <a:cs typeface="Times New Roman"/>
              </a:rPr>
              <a:t>(EBIT) </a:t>
            </a:r>
            <a:r>
              <a:rPr lang="en-AU" sz="4300" dirty="0">
                <a:latin typeface="Times New Roman"/>
                <a:ea typeface="Calibri"/>
                <a:cs typeface="Times New Roman"/>
              </a:rPr>
              <a:t>for the year. </a:t>
            </a:r>
            <a:endParaRPr lang="en-AU" sz="4300" dirty="0">
              <a:latin typeface="Calibri"/>
              <a:ea typeface="Calibri"/>
              <a:cs typeface="Times New Roman"/>
            </a:endParaRPr>
          </a:p>
        </p:txBody>
      </p:sp>
    </p:spTree>
    <p:extLst>
      <p:ext uri="{BB962C8B-B14F-4D97-AF65-F5344CB8AC3E}">
        <p14:creationId xmlns:p14="http://schemas.microsoft.com/office/powerpoint/2010/main" val="49050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6" dur="2000" fill="hold"/>
                                        <p:tgtEl>
                                          <p:spTgt spid="3">
                                            <p:txEl>
                                              <p:pRg st="3" end="3"/>
                                            </p:txEl>
                                          </p:spTgt>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40" dur="2000" fill="hold"/>
                                        <p:tgtEl>
                                          <p:spTgt spid="3">
                                            <p:txEl>
                                              <p:pRg st="5" end="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088136"/>
          </a:xfrm>
        </p:spPr>
        <p:txBody>
          <a:bodyPr/>
          <a:lstStyle/>
          <a:p>
            <a:r>
              <a:rPr lang="en-AU" sz="3200" dirty="0" smtClean="0">
                <a:solidFill>
                  <a:srgbClr val="DBF5F9">
                    <a:satMod val="200000"/>
                  </a:srgbClr>
                </a:solidFill>
              </a:rPr>
              <a:t>Components of the Income Statement (</a:t>
            </a:r>
            <a:r>
              <a:rPr lang="en-AU" sz="3200" dirty="0" err="1" smtClean="0">
                <a:solidFill>
                  <a:srgbClr val="DBF5F9">
                    <a:satMod val="200000"/>
                  </a:srgbClr>
                </a:solidFill>
              </a:rPr>
              <a:t>cont</a:t>
            </a:r>
            <a:r>
              <a:rPr lang="en-AU" sz="3200" dirty="0" smtClean="0">
                <a:solidFill>
                  <a:srgbClr val="DBF5F9">
                    <a:satMod val="200000"/>
                  </a:srgbClr>
                </a:solidFill>
              </a:rPr>
              <a:t>):</a:t>
            </a:r>
            <a:br>
              <a:rPr lang="en-AU" sz="3200" dirty="0" smtClean="0">
                <a:solidFill>
                  <a:srgbClr val="DBF5F9">
                    <a:satMod val="200000"/>
                  </a:srgbClr>
                </a:solidFill>
              </a:rPr>
            </a:br>
            <a:r>
              <a:rPr lang="en-AU" sz="3200" dirty="0" smtClean="0">
                <a:solidFill>
                  <a:srgbClr val="DBF5F9">
                    <a:satMod val="200000"/>
                  </a:srgbClr>
                </a:solidFill>
              </a:rPr>
              <a:t>               </a:t>
            </a:r>
            <a:r>
              <a:rPr lang="en-AU" sz="3200" i="1" spc="0" dirty="0" smtClean="0">
                <a:solidFill>
                  <a:prstClr val="white"/>
                </a:solidFill>
                <a:latin typeface="Times New Roman"/>
                <a:cs typeface="Times New Roman"/>
              </a:rPr>
              <a:t>Interest payments and tax</a:t>
            </a:r>
            <a:endParaRPr lang="en-AU" dirty="0"/>
          </a:p>
        </p:txBody>
      </p:sp>
      <p:sp>
        <p:nvSpPr>
          <p:cNvPr id="3" name="Content Placeholder 2"/>
          <p:cNvSpPr>
            <a:spLocks noGrp="1"/>
          </p:cNvSpPr>
          <p:nvPr>
            <p:ph idx="1"/>
          </p:nvPr>
        </p:nvSpPr>
        <p:spPr/>
        <p:txBody>
          <a:bodyPr>
            <a:normAutofit fontScale="47500" lnSpcReduction="20000"/>
          </a:bodyPr>
          <a:lstStyle/>
          <a:p>
            <a:pPr algn="just">
              <a:lnSpc>
                <a:spcPct val="120000"/>
              </a:lnSpc>
              <a:spcAft>
                <a:spcPts val="1000"/>
              </a:spcAft>
            </a:pPr>
            <a:r>
              <a:rPr lang="en-AU" sz="3200" dirty="0">
                <a:latin typeface="Times New Roman"/>
                <a:ea typeface="Calibri"/>
                <a:cs typeface="Times New Roman"/>
              </a:rPr>
              <a:t>The firm must make due payments to </a:t>
            </a:r>
            <a:r>
              <a:rPr lang="en-AU" sz="3200" dirty="0" smtClean="0">
                <a:latin typeface="Times New Roman"/>
                <a:ea typeface="Calibri"/>
                <a:cs typeface="Times New Roman"/>
              </a:rPr>
              <a:t>its</a:t>
            </a:r>
          </a:p>
          <a:p>
            <a:pPr algn="just">
              <a:lnSpc>
                <a:spcPct val="120000"/>
              </a:lnSpc>
              <a:spcAft>
                <a:spcPts val="1000"/>
              </a:spcAft>
            </a:pPr>
            <a:r>
              <a:rPr lang="en-AU" sz="3200" dirty="0" smtClean="0">
                <a:latin typeface="Times New Roman"/>
                <a:ea typeface="Calibri"/>
                <a:cs typeface="Times New Roman"/>
              </a:rPr>
              <a:t>(</a:t>
            </a:r>
            <a:r>
              <a:rPr lang="en-AU" sz="3200" dirty="0">
                <a:latin typeface="Times New Roman"/>
                <a:ea typeface="Calibri"/>
                <a:cs typeface="Times New Roman"/>
              </a:rPr>
              <a:t>1) bond (debt) holders and </a:t>
            </a:r>
            <a:endParaRPr lang="en-AU" sz="3200" dirty="0" smtClean="0">
              <a:latin typeface="Times New Roman"/>
              <a:ea typeface="Calibri"/>
              <a:cs typeface="Times New Roman"/>
            </a:endParaRPr>
          </a:p>
          <a:p>
            <a:pPr algn="just">
              <a:lnSpc>
                <a:spcPct val="120000"/>
              </a:lnSpc>
              <a:spcAft>
                <a:spcPts val="1000"/>
              </a:spcAft>
            </a:pPr>
            <a:r>
              <a:rPr lang="en-AU" sz="3200" dirty="0" smtClean="0">
                <a:latin typeface="Times New Roman"/>
                <a:ea typeface="Calibri"/>
                <a:cs typeface="Times New Roman"/>
              </a:rPr>
              <a:t>(</a:t>
            </a:r>
            <a:r>
              <a:rPr lang="en-AU" sz="3200" dirty="0">
                <a:latin typeface="Times New Roman"/>
                <a:ea typeface="Calibri"/>
                <a:cs typeface="Times New Roman"/>
              </a:rPr>
              <a:t>2) the tax authorities.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The </a:t>
            </a:r>
            <a:r>
              <a:rPr lang="en-AU" sz="3200" dirty="0">
                <a:latin typeface="Times New Roman"/>
                <a:ea typeface="Calibri"/>
                <a:cs typeface="Times New Roman"/>
              </a:rPr>
              <a:t>order of the payments is important.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The </a:t>
            </a:r>
            <a:r>
              <a:rPr lang="en-AU" sz="3200" dirty="0">
                <a:latin typeface="Times New Roman"/>
                <a:ea typeface="Calibri"/>
                <a:cs typeface="Times New Roman"/>
              </a:rPr>
              <a:t>firm’s annual interest payments on its debt are </a:t>
            </a:r>
            <a:r>
              <a:rPr lang="en-AU" sz="3200" u="sng" dirty="0" smtClean="0">
                <a:latin typeface="Times New Roman"/>
                <a:ea typeface="Calibri"/>
                <a:cs typeface="Times New Roman"/>
              </a:rPr>
              <a:t>first</a:t>
            </a:r>
            <a:r>
              <a:rPr lang="en-AU" sz="3200" dirty="0" smtClean="0">
                <a:latin typeface="Times New Roman"/>
                <a:ea typeface="Calibri"/>
                <a:cs typeface="Times New Roman"/>
              </a:rPr>
              <a:t> subtracted </a:t>
            </a:r>
            <a:r>
              <a:rPr lang="en-AU" sz="3200" dirty="0">
                <a:latin typeface="Times New Roman"/>
                <a:ea typeface="Calibri"/>
                <a:cs typeface="Times New Roman"/>
              </a:rPr>
              <a:t>from the EBIT to arrive at the firm’s </a:t>
            </a:r>
            <a:r>
              <a:rPr lang="en-AU" sz="3200" i="1" dirty="0">
                <a:latin typeface="Times New Roman"/>
                <a:ea typeface="Calibri"/>
                <a:cs typeface="Times New Roman"/>
              </a:rPr>
              <a:t>Earnings before tax</a:t>
            </a:r>
            <a:r>
              <a:rPr lang="en-AU" sz="3200" dirty="0">
                <a:latin typeface="Times New Roman"/>
                <a:ea typeface="Calibri"/>
                <a:cs typeface="Times New Roman"/>
              </a:rPr>
              <a:t> (</a:t>
            </a:r>
            <a:r>
              <a:rPr lang="en-AU" sz="3200" dirty="0" err="1">
                <a:latin typeface="Times New Roman"/>
                <a:ea typeface="Calibri"/>
                <a:cs typeface="Times New Roman"/>
              </a:rPr>
              <a:t>EBT</a:t>
            </a:r>
            <a:r>
              <a:rPr lang="en-AU" sz="3200" dirty="0" smtClean="0">
                <a:latin typeface="Times New Roman"/>
                <a:ea typeface="Calibri"/>
                <a:cs typeface="Times New Roman"/>
              </a:rPr>
              <a:t>) that </a:t>
            </a:r>
            <a:r>
              <a:rPr lang="en-AU" sz="3200" dirty="0">
                <a:latin typeface="Times New Roman"/>
                <a:ea typeface="Calibri"/>
                <a:cs typeface="Times New Roman"/>
              </a:rPr>
              <a:t>is subject to corporate tax.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Thus</a:t>
            </a:r>
            <a:r>
              <a:rPr lang="en-AU" sz="3200" dirty="0">
                <a:latin typeface="Times New Roman"/>
                <a:ea typeface="Calibri"/>
                <a:cs typeface="Times New Roman"/>
              </a:rPr>
              <a:t>, we </a:t>
            </a:r>
            <a:r>
              <a:rPr lang="en-AU" sz="3200" dirty="0" smtClean="0">
                <a:latin typeface="Times New Roman"/>
                <a:ea typeface="Calibri"/>
                <a:cs typeface="Times New Roman"/>
              </a:rPr>
              <a:t>observe that </a:t>
            </a:r>
            <a:r>
              <a:rPr lang="en-AU" sz="3200" dirty="0">
                <a:latin typeface="Times New Roman"/>
                <a:ea typeface="Calibri"/>
                <a:cs typeface="Times New Roman"/>
              </a:rPr>
              <a:t>the tax authorities allow the firm to deduct its </a:t>
            </a:r>
            <a:r>
              <a:rPr lang="en-AU" sz="3200" i="1" u="sng" dirty="0">
                <a:latin typeface="Times New Roman"/>
                <a:ea typeface="Calibri"/>
                <a:cs typeface="Times New Roman"/>
              </a:rPr>
              <a:t>Interest</a:t>
            </a:r>
            <a:r>
              <a:rPr lang="en-AU" sz="3200" dirty="0">
                <a:latin typeface="Times New Roman"/>
                <a:ea typeface="Calibri"/>
                <a:cs typeface="Times New Roman"/>
              </a:rPr>
              <a:t> payments as a </a:t>
            </a:r>
            <a:r>
              <a:rPr lang="en-AU" sz="3200" i="1" u="sng" dirty="0">
                <a:latin typeface="Times New Roman"/>
                <a:ea typeface="Calibri"/>
                <a:cs typeface="Times New Roman"/>
              </a:rPr>
              <a:t>cost</a:t>
            </a:r>
            <a:r>
              <a:rPr lang="en-AU" sz="3200" dirty="0">
                <a:latin typeface="Times New Roman"/>
                <a:ea typeface="Calibri"/>
                <a:cs typeface="Times New Roman"/>
              </a:rPr>
              <a:t> from the firm’s EBIT </a:t>
            </a:r>
            <a:r>
              <a:rPr lang="en-AU" sz="3200" u="sng" dirty="0">
                <a:latin typeface="Times New Roman"/>
                <a:ea typeface="Calibri"/>
                <a:cs typeface="Times New Roman"/>
              </a:rPr>
              <a:t>before imposing tax</a:t>
            </a:r>
            <a:r>
              <a:rPr lang="en-AU" sz="3200" dirty="0">
                <a:latin typeface="Times New Roman"/>
                <a:ea typeface="Calibri"/>
                <a:cs typeface="Times New Roman"/>
              </a:rPr>
              <a:t> at the prevailing corporate tax rate on the </a:t>
            </a:r>
            <a:r>
              <a:rPr lang="en-AU" sz="3200" i="1" dirty="0">
                <a:latin typeface="Times New Roman"/>
                <a:ea typeface="Calibri"/>
                <a:cs typeface="Times New Roman"/>
              </a:rPr>
              <a:t>remaining</a:t>
            </a:r>
            <a:r>
              <a:rPr lang="en-AU" sz="3200" dirty="0">
                <a:latin typeface="Times New Roman"/>
                <a:ea typeface="Calibri"/>
                <a:cs typeface="Times New Roman"/>
              </a:rPr>
              <a:t> </a:t>
            </a:r>
            <a:r>
              <a:rPr lang="en-AU" sz="3200" i="1" dirty="0">
                <a:latin typeface="Times New Roman"/>
                <a:ea typeface="Calibri"/>
                <a:cs typeface="Times New Roman"/>
              </a:rPr>
              <a:t>Earnings before tax</a:t>
            </a:r>
            <a:r>
              <a:rPr lang="en-AU" sz="3200" dirty="0">
                <a:latin typeface="Times New Roman"/>
                <a:ea typeface="Calibri"/>
                <a:cs typeface="Times New Roman"/>
              </a:rPr>
              <a:t> (</a:t>
            </a:r>
            <a:r>
              <a:rPr lang="en-AU" sz="3200" dirty="0" err="1">
                <a:latin typeface="Times New Roman"/>
                <a:ea typeface="Calibri"/>
                <a:cs typeface="Times New Roman"/>
              </a:rPr>
              <a:t>EBT</a:t>
            </a:r>
            <a:r>
              <a:rPr lang="en-AU" sz="3200" dirty="0" smtClean="0">
                <a:latin typeface="Times New Roman"/>
                <a:ea typeface="Calibri"/>
                <a:cs typeface="Times New Roman"/>
              </a:rPr>
              <a:t>). </a:t>
            </a:r>
            <a:endParaRPr lang="en-AU" sz="2800" dirty="0">
              <a:latin typeface="Calibri"/>
              <a:ea typeface="Calibri"/>
              <a:cs typeface="Times New Roman"/>
            </a:endParaRPr>
          </a:p>
          <a:p>
            <a:endParaRPr lang="en-AU" dirty="0"/>
          </a:p>
        </p:txBody>
      </p:sp>
    </p:spTree>
    <p:extLst>
      <p:ext uri="{BB962C8B-B14F-4D97-AF65-F5344CB8AC3E}">
        <p14:creationId xmlns:p14="http://schemas.microsoft.com/office/powerpoint/2010/main" val="259365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solidFill>
                  <a:srgbClr val="DBF5F9">
                    <a:satMod val="200000"/>
                  </a:srgbClr>
                </a:solidFill>
              </a:rPr>
              <a:t>Components of the Income Statement (</a:t>
            </a:r>
            <a:r>
              <a:rPr lang="en-AU" sz="3200" dirty="0" err="1">
                <a:solidFill>
                  <a:srgbClr val="DBF5F9">
                    <a:satMod val="200000"/>
                  </a:srgbClr>
                </a:solidFill>
              </a:rPr>
              <a:t>cont</a:t>
            </a:r>
            <a:r>
              <a:rPr lang="en-AU" sz="3200" dirty="0">
                <a:solidFill>
                  <a:srgbClr val="DBF5F9">
                    <a:satMod val="200000"/>
                  </a:srgbClr>
                </a:solidFill>
              </a:rPr>
              <a:t>):</a:t>
            </a:r>
            <a:br>
              <a:rPr lang="en-AU" sz="3200" dirty="0">
                <a:solidFill>
                  <a:srgbClr val="DBF5F9">
                    <a:satMod val="200000"/>
                  </a:srgbClr>
                </a:solidFill>
              </a:rPr>
            </a:br>
            <a:r>
              <a:rPr lang="en-AU" sz="3200" dirty="0">
                <a:solidFill>
                  <a:srgbClr val="DBF5F9">
                    <a:satMod val="200000"/>
                  </a:srgbClr>
                </a:solidFill>
              </a:rPr>
              <a:t>               </a:t>
            </a:r>
            <a:r>
              <a:rPr lang="en-AU" sz="3200" dirty="0" smtClean="0">
                <a:solidFill>
                  <a:srgbClr val="DBF5F9">
                    <a:satMod val="200000"/>
                  </a:srgbClr>
                </a:solidFill>
              </a:rPr>
              <a:t>                </a:t>
            </a:r>
            <a:r>
              <a:rPr lang="en-AU" sz="3200" i="1" spc="0" dirty="0" smtClean="0">
                <a:solidFill>
                  <a:prstClr val="white"/>
                </a:solidFill>
                <a:latin typeface="Times New Roman"/>
                <a:cs typeface="Times New Roman"/>
              </a:rPr>
              <a:t>Net Income</a:t>
            </a:r>
            <a:endParaRPr lang="en-AU" dirty="0"/>
          </a:p>
        </p:txBody>
      </p:sp>
      <p:sp>
        <p:nvSpPr>
          <p:cNvPr id="3" name="Content Placeholder 2"/>
          <p:cNvSpPr>
            <a:spLocks noGrp="1"/>
          </p:cNvSpPr>
          <p:nvPr>
            <p:ph idx="1"/>
          </p:nvPr>
        </p:nvSpPr>
        <p:spPr>
          <a:xfrm>
            <a:off x="914400" y="1447800"/>
            <a:ext cx="7772400" cy="5181600"/>
          </a:xfrm>
        </p:spPr>
        <p:txBody>
          <a:bodyPr>
            <a:normAutofit fontScale="47500" lnSpcReduction="20000"/>
          </a:bodyPr>
          <a:lstStyle/>
          <a:p>
            <a:pPr algn="just">
              <a:lnSpc>
                <a:spcPct val="200000"/>
              </a:lnSpc>
              <a:spcAft>
                <a:spcPts val="1000"/>
              </a:spcAft>
            </a:pPr>
            <a:r>
              <a:rPr lang="en-AU" sz="3200" dirty="0">
                <a:latin typeface="Times New Roman"/>
                <a:ea typeface="Calibri"/>
                <a:cs typeface="Times New Roman"/>
              </a:rPr>
              <a:t>The deduction of the firm’s </a:t>
            </a:r>
            <a:r>
              <a:rPr lang="en-AU" sz="3200" i="1" dirty="0" smtClean="0">
                <a:latin typeface="Times New Roman"/>
                <a:ea typeface="Calibri"/>
                <a:cs typeface="Times New Roman"/>
              </a:rPr>
              <a:t>Tax</a:t>
            </a:r>
            <a:r>
              <a:rPr lang="en-AU" sz="3200" dirty="0" smtClean="0">
                <a:latin typeface="Times New Roman"/>
                <a:ea typeface="Calibri"/>
                <a:cs typeface="Times New Roman"/>
              </a:rPr>
              <a:t> obligations on </a:t>
            </a:r>
            <a:r>
              <a:rPr lang="en-AU" sz="3200" dirty="0">
                <a:latin typeface="Times New Roman"/>
                <a:ea typeface="Calibri"/>
                <a:cs typeface="Times New Roman"/>
              </a:rPr>
              <a:t>its </a:t>
            </a:r>
            <a:r>
              <a:rPr lang="en-AU" sz="3200" i="1" dirty="0" err="1">
                <a:latin typeface="Times New Roman"/>
                <a:ea typeface="Calibri"/>
                <a:cs typeface="Times New Roman"/>
              </a:rPr>
              <a:t>EBT</a:t>
            </a:r>
            <a:r>
              <a:rPr lang="en-AU" sz="3200" dirty="0">
                <a:latin typeface="Times New Roman"/>
                <a:ea typeface="Calibri"/>
                <a:cs typeface="Times New Roman"/>
              </a:rPr>
              <a:t> finally </a:t>
            </a:r>
            <a:r>
              <a:rPr lang="en-AU" sz="3200" dirty="0" smtClean="0">
                <a:latin typeface="Times New Roman"/>
                <a:ea typeface="Calibri"/>
                <a:cs typeface="Times New Roman"/>
              </a:rPr>
              <a:t>determines</a:t>
            </a:r>
          </a:p>
          <a:p>
            <a:pPr algn="just">
              <a:lnSpc>
                <a:spcPct val="200000"/>
              </a:lnSpc>
              <a:spcAft>
                <a:spcPts val="1000"/>
              </a:spcAft>
            </a:pPr>
            <a:r>
              <a:rPr lang="en-AU" sz="3200" dirty="0">
                <a:latin typeface="Times New Roman"/>
                <a:ea typeface="Calibri"/>
                <a:cs typeface="Times New Roman"/>
              </a:rPr>
              <a:t> </a:t>
            </a:r>
            <a:r>
              <a:rPr lang="en-AU" sz="3200" dirty="0" smtClean="0">
                <a:latin typeface="Times New Roman"/>
                <a:ea typeface="Calibri"/>
                <a:cs typeface="Times New Roman"/>
              </a:rPr>
              <a:t>                                  </a:t>
            </a:r>
            <a:r>
              <a:rPr lang="en-AU" sz="3200" dirty="0">
                <a:latin typeface="Times New Roman"/>
                <a:ea typeface="Calibri"/>
                <a:cs typeface="Times New Roman"/>
              </a:rPr>
              <a:t>the firm’s </a:t>
            </a:r>
            <a:r>
              <a:rPr lang="en-AU" sz="4400" i="1" u="sng" dirty="0">
                <a:latin typeface="Times New Roman"/>
                <a:ea typeface="Calibri"/>
                <a:cs typeface="Times New Roman"/>
              </a:rPr>
              <a:t>Net Income</a:t>
            </a:r>
            <a:r>
              <a:rPr lang="en-AU" sz="3200" dirty="0">
                <a:latin typeface="Times New Roman"/>
                <a:ea typeface="Calibri"/>
                <a:cs typeface="Times New Roman"/>
              </a:rPr>
              <a:t>.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The </a:t>
            </a:r>
            <a:r>
              <a:rPr lang="en-AU" sz="3200" dirty="0">
                <a:latin typeface="Times New Roman"/>
                <a:ea typeface="Calibri"/>
                <a:cs typeface="Times New Roman"/>
              </a:rPr>
              <a:t>firm’s </a:t>
            </a:r>
            <a:r>
              <a:rPr lang="en-AU" sz="3600" i="1" dirty="0">
                <a:latin typeface="Times New Roman"/>
                <a:ea typeface="Calibri"/>
                <a:cs typeface="Times New Roman"/>
              </a:rPr>
              <a:t>Net Income</a:t>
            </a:r>
            <a:r>
              <a:rPr lang="en-AU" sz="3600" dirty="0">
                <a:latin typeface="Times New Roman"/>
                <a:ea typeface="Calibri"/>
                <a:cs typeface="Times New Roman"/>
              </a:rPr>
              <a:t> </a:t>
            </a:r>
            <a:r>
              <a:rPr lang="en-AU" sz="3200" dirty="0">
                <a:latin typeface="Times New Roman"/>
                <a:ea typeface="Calibri"/>
                <a:cs typeface="Times New Roman"/>
              </a:rPr>
              <a:t>represents the “bottom line” residual that is available to the firm’s shareholders. </a:t>
            </a:r>
            <a:endParaRPr lang="en-AU" sz="3200" dirty="0" smtClean="0">
              <a:latin typeface="Times New Roman"/>
              <a:ea typeface="Calibri"/>
              <a:cs typeface="Times New Roman"/>
            </a:endParaRPr>
          </a:p>
          <a:p>
            <a:pPr algn="just">
              <a:lnSpc>
                <a:spcPct val="200000"/>
              </a:lnSpc>
              <a:spcAft>
                <a:spcPts val="1000"/>
              </a:spcAft>
            </a:pPr>
            <a:r>
              <a:rPr lang="en-AU" sz="3200" dirty="0" smtClean="0">
                <a:latin typeface="Times New Roman"/>
                <a:ea typeface="Calibri"/>
                <a:cs typeface="Times New Roman"/>
              </a:rPr>
              <a:t>The </a:t>
            </a:r>
            <a:r>
              <a:rPr lang="en-AU" sz="3200" dirty="0">
                <a:latin typeface="Times New Roman"/>
                <a:ea typeface="Calibri"/>
                <a:cs typeface="Times New Roman"/>
              </a:rPr>
              <a:t>firm will then choose the amount of </a:t>
            </a:r>
            <a:r>
              <a:rPr lang="en-AU" sz="3600" i="1" dirty="0">
                <a:latin typeface="Times New Roman"/>
                <a:ea typeface="Calibri"/>
                <a:cs typeface="Times New Roman"/>
              </a:rPr>
              <a:t>Net Income</a:t>
            </a:r>
            <a:r>
              <a:rPr lang="en-AU" sz="3600" dirty="0">
                <a:latin typeface="Times New Roman"/>
                <a:ea typeface="Calibri"/>
                <a:cs typeface="Times New Roman"/>
              </a:rPr>
              <a:t> </a:t>
            </a:r>
            <a:r>
              <a:rPr lang="en-AU" sz="3200" dirty="0">
                <a:latin typeface="Times New Roman"/>
                <a:ea typeface="Calibri"/>
                <a:cs typeface="Times New Roman"/>
              </a:rPr>
              <a:t>to distribute as a </a:t>
            </a:r>
            <a:r>
              <a:rPr lang="en-AU" sz="3200" u="sng" dirty="0">
                <a:latin typeface="Times New Roman"/>
                <a:ea typeface="Calibri"/>
                <a:cs typeface="Times New Roman"/>
              </a:rPr>
              <a:t>dividend</a:t>
            </a:r>
            <a:r>
              <a:rPr lang="en-AU" sz="3200" dirty="0">
                <a:latin typeface="Times New Roman"/>
                <a:ea typeface="Calibri"/>
                <a:cs typeface="Times New Roman"/>
              </a:rPr>
              <a:t>, and the remaining amount that will be maintained by the firm as an </a:t>
            </a:r>
            <a:r>
              <a:rPr lang="en-AU" sz="3200" dirty="0" smtClean="0">
                <a:latin typeface="Times New Roman"/>
                <a:ea typeface="Calibri"/>
                <a:cs typeface="Times New Roman"/>
              </a:rPr>
              <a:t>  </a:t>
            </a:r>
          </a:p>
          <a:p>
            <a:pPr algn="just">
              <a:lnSpc>
                <a:spcPct val="200000"/>
              </a:lnSpc>
              <a:spcAft>
                <a:spcPts val="1000"/>
              </a:spcAft>
            </a:pPr>
            <a:r>
              <a:rPr lang="en-AU" sz="3600" dirty="0" smtClean="0">
                <a:latin typeface="Times New Roman"/>
                <a:ea typeface="Calibri"/>
                <a:cs typeface="Times New Roman"/>
              </a:rPr>
              <a:t>                           </a:t>
            </a:r>
            <a:r>
              <a:rPr lang="en-AU" sz="3600" i="1" dirty="0" smtClean="0">
                <a:latin typeface="Times New Roman"/>
                <a:ea typeface="Calibri"/>
                <a:cs typeface="Times New Roman"/>
              </a:rPr>
              <a:t>Addition </a:t>
            </a:r>
            <a:r>
              <a:rPr lang="en-AU" sz="3600" i="1" dirty="0">
                <a:latin typeface="Times New Roman"/>
                <a:ea typeface="Calibri"/>
                <a:cs typeface="Times New Roman"/>
              </a:rPr>
              <a:t>to retained </a:t>
            </a:r>
            <a:r>
              <a:rPr lang="en-AU" sz="3600" i="1" dirty="0" smtClean="0">
                <a:latin typeface="Times New Roman"/>
                <a:ea typeface="Calibri"/>
                <a:cs typeface="Times New Roman"/>
              </a:rPr>
              <a:t>earnings</a:t>
            </a:r>
            <a:r>
              <a:rPr lang="en-AU" sz="3600" dirty="0" smtClean="0">
                <a:latin typeface="Times New Roman"/>
                <a:ea typeface="Calibri"/>
                <a:cs typeface="Times New Roman"/>
              </a:rPr>
              <a:t>    </a:t>
            </a:r>
          </a:p>
          <a:p>
            <a:pPr algn="just">
              <a:lnSpc>
                <a:spcPct val="200000"/>
              </a:lnSpc>
              <a:spcAft>
                <a:spcPts val="1000"/>
              </a:spcAft>
            </a:pPr>
            <a:r>
              <a:rPr lang="en-AU" sz="3600" dirty="0">
                <a:latin typeface="Times New Roman"/>
                <a:ea typeface="Calibri"/>
                <a:cs typeface="Times New Roman"/>
              </a:rPr>
              <a:t> </a:t>
            </a:r>
            <a:r>
              <a:rPr lang="en-AU" sz="3600" dirty="0" smtClean="0">
                <a:latin typeface="Times New Roman"/>
                <a:ea typeface="Calibri"/>
                <a:cs typeface="Times New Roman"/>
              </a:rPr>
              <a:t>                                     in the Balance Sheet</a:t>
            </a:r>
            <a:endParaRPr lang="en-AU" sz="3600" dirty="0">
              <a:latin typeface="Calibri"/>
              <a:ea typeface="Calibri"/>
              <a:cs typeface="Times New Roman"/>
            </a:endParaRPr>
          </a:p>
          <a:p>
            <a:endParaRPr lang="en-AU" dirty="0"/>
          </a:p>
        </p:txBody>
      </p:sp>
    </p:spTree>
    <p:extLst>
      <p:ext uri="{BB962C8B-B14F-4D97-AF65-F5344CB8AC3E}">
        <p14:creationId xmlns:p14="http://schemas.microsoft.com/office/powerpoint/2010/main" val="8812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2_Metro">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2198</Words>
  <Application>Microsoft Office PowerPoint</Application>
  <PresentationFormat>On-screen Show (4:3)</PresentationFormat>
  <Paragraphs>148</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Metro</vt:lpstr>
      <vt:lpstr>2_Metro</vt:lpstr>
      <vt:lpstr>PowerPoint Presentation</vt:lpstr>
      <vt:lpstr>Legal requirement for the firm’s financial reporting</vt:lpstr>
      <vt:lpstr>The Income Statement </vt:lpstr>
      <vt:lpstr>Components of the Income Statement: Net Sales</vt:lpstr>
      <vt:lpstr>Components of the Income Statement (cont):            Variable operating costs  </vt:lpstr>
      <vt:lpstr>Components of the Income Statement (cont):                      Fixed operating costs  </vt:lpstr>
      <vt:lpstr>Components of the Income Statement (cont):                Depreciation and Amortization  </vt:lpstr>
      <vt:lpstr>Components of the Income Statement (cont):                Interest payments and tax</vt:lpstr>
      <vt:lpstr>Components of the Income Statement (cont):                                Net Income</vt:lpstr>
      <vt:lpstr>The Balance Sheet </vt:lpstr>
      <vt:lpstr>The Balance Sheet (cont)</vt:lpstr>
      <vt:lpstr>Depreciation</vt:lpstr>
      <vt:lpstr>The Self-locking nature of the Income Statement &amp; Balance Sheet </vt:lpstr>
      <vt:lpstr>Illustrative Example 7.1: Retained earnings and Depreciation in the Balance Sheet</vt:lpstr>
      <vt:lpstr>                            ASSETS          LIABILITIES</vt:lpstr>
      <vt:lpstr>The Statement of Cash Flows </vt:lpstr>
      <vt:lpstr>The Statement of Cash Flows (cont)</vt:lpstr>
      <vt:lpstr>The Statement of Cash Flows (cont)</vt:lpstr>
      <vt:lpstr>Break time</vt:lpstr>
      <vt:lpstr>Ratio Analysis</vt:lpstr>
      <vt:lpstr>PROFITABILITY Ratios </vt:lpstr>
      <vt:lpstr>ASSET MANAGEMENT Ratios </vt:lpstr>
      <vt:lpstr>LIQUIDITY Ratios</vt:lpstr>
      <vt:lpstr>DEBT MANAGEMENT Ratios </vt:lpstr>
      <vt:lpstr>MARKET VALUE Ratios </vt:lpstr>
      <vt:lpstr>Care in interpreting the ratios</vt:lpstr>
      <vt:lpstr>Review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Dempsey</dc:creator>
  <cp:lastModifiedBy>Michael Dempsey</cp:lastModifiedBy>
  <cp:revision>52</cp:revision>
  <cp:lastPrinted>2016-10-02T04:30:19Z</cp:lastPrinted>
  <dcterms:created xsi:type="dcterms:W3CDTF">2006-08-16T00:00:00Z</dcterms:created>
  <dcterms:modified xsi:type="dcterms:W3CDTF">2017-01-18T09:42:49Z</dcterms:modified>
</cp:coreProperties>
</file>