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handoutMasterIdLst>
    <p:handoutMasterId r:id="rId42"/>
  </p:handoutMasterIdLst>
  <p:sldIdLst>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4" r:id="rId17"/>
    <p:sldId id="272" r:id="rId18"/>
    <p:sldId id="275" r:id="rId19"/>
    <p:sldId id="276" r:id="rId20"/>
    <p:sldId id="277" r:id="rId21"/>
    <p:sldId id="278" r:id="rId22"/>
    <p:sldId id="279" r:id="rId23"/>
    <p:sldId id="280" r:id="rId24"/>
    <p:sldId id="295" r:id="rId25"/>
    <p:sldId id="297"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8" r:id="rId4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0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E23217F-AAE7-4E08-99A8-E5AE0F60230C}" type="datetimeFigureOut">
              <a:rPr lang="en-AU" smtClean="0"/>
              <a:t>18/01/2017</a:t>
            </a:fld>
            <a:endParaRPr lang="en-AU"/>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11AF7ABE-37B9-45B8-A929-8F3F602BDD22}" type="slidenum">
              <a:rPr lang="en-AU" smtClean="0"/>
              <a:t>‹#›</a:t>
            </a:fld>
            <a:endParaRPr lang="en-AU"/>
          </a:p>
        </p:txBody>
      </p:sp>
    </p:spTree>
    <p:extLst>
      <p:ext uri="{BB962C8B-B14F-4D97-AF65-F5344CB8AC3E}">
        <p14:creationId xmlns:p14="http://schemas.microsoft.com/office/powerpoint/2010/main" val="268360390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1D8BD707-D9CF-40AE-B4C6-C98DA3205C09}" type="datetimeFigureOut">
              <a:rPr lang="en-US" smtClean="0">
                <a:solidFill>
                  <a:srgbClr val="DBF5F9"/>
                </a:solidFill>
              </a:rPr>
              <a:pPr/>
              <a:t>1/18/2017</a:t>
            </a:fld>
            <a:endParaRPr lang="en-US">
              <a:solidFill>
                <a:srgbClr val="DBF5F9"/>
              </a:solidFill>
            </a:endParaRPr>
          </a:p>
        </p:txBody>
      </p:sp>
      <p:sp>
        <p:nvSpPr>
          <p:cNvPr id="17" name="Footer Placeholder 16"/>
          <p:cNvSpPr>
            <a:spLocks noGrp="1"/>
          </p:cNvSpPr>
          <p:nvPr>
            <p:ph type="ftr" sz="quarter" idx="11"/>
          </p:nvPr>
        </p:nvSpPr>
        <p:spPr/>
        <p:txBody>
          <a:bodyPr/>
          <a:lstStyle>
            <a:extLst/>
          </a:lstStyle>
          <a:p>
            <a:endParaRPr lang="en-US">
              <a:solidFill>
                <a:srgbClr val="DBF5F9"/>
              </a:solidFill>
            </a:endParaRPr>
          </a:p>
        </p:txBody>
      </p:sp>
      <p:sp>
        <p:nvSpPr>
          <p:cNvPr id="29" name="Slide Number Placeholder 28"/>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1744562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srgbClr val="DBF5F9"/>
                </a:solidFill>
              </a:rPr>
              <a:pPr/>
              <a:t>1/18/2017</a:t>
            </a:fld>
            <a:endParaRPr lang="en-US">
              <a:solidFill>
                <a:srgbClr val="DBF5F9"/>
              </a:solidFill>
            </a:endParaRPr>
          </a:p>
        </p:txBody>
      </p:sp>
      <p:sp>
        <p:nvSpPr>
          <p:cNvPr id="5" name="Footer Placeholder 4"/>
          <p:cNvSpPr>
            <a:spLocks noGrp="1"/>
          </p:cNvSpPr>
          <p:nvPr>
            <p:ph type="ftr" sz="quarter" idx="11"/>
          </p:nvPr>
        </p:nvSpPr>
        <p:spPr/>
        <p:txBody>
          <a:bodyPr/>
          <a:lstStyle>
            <a:extLst/>
          </a:lstStyle>
          <a:p>
            <a:endParaRPr lang="en-US">
              <a:solidFill>
                <a:srgbClr val="DBF5F9"/>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3954453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srgbClr val="DBF5F9"/>
                </a:solidFill>
              </a:rPr>
              <a:pPr/>
              <a:t>1/18/2017</a:t>
            </a:fld>
            <a:endParaRPr lang="en-US">
              <a:solidFill>
                <a:srgbClr val="DBF5F9"/>
              </a:solidFill>
            </a:endParaRPr>
          </a:p>
        </p:txBody>
      </p:sp>
      <p:sp>
        <p:nvSpPr>
          <p:cNvPr id="5" name="Footer Placeholder 4"/>
          <p:cNvSpPr>
            <a:spLocks noGrp="1"/>
          </p:cNvSpPr>
          <p:nvPr>
            <p:ph type="ftr" sz="quarter" idx="11"/>
          </p:nvPr>
        </p:nvSpPr>
        <p:spPr/>
        <p:txBody>
          <a:bodyPr/>
          <a:lstStyle>
            <a:extLst/>
          </a:lstStyle>
          <a:p>
            <a:endParaRPr lang="en-US">
              <a:solidFill>
                <a:srgbClr val="DBF5F9"/>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3785776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1D8BD707-D9CF-40AE-B4C6-C98DA3205C09}" type="datetimeFigureOut">
              <a:rPr lang="en-US" smtClean="0">
                <a:solidFill>
                  <a:srgbClr val="DBF5F9"/>
                </a:solidFill>
              </a:rPr>
              <a:pPr/>
              <a:t>1/18/2017</a:t>
            </a:fld>
            <a:endParaRPr lang="en-US">
              <a:solidFill>
                <a:srgbClr val="DBF5F9"/>
              </a:solidFill>
            </a:endParaRPr>
          </a:p>
        </p:txBody>
      </p:sp>
      <p:sp>
        <p:nvSpPr>
          <p:cNvPr id="17" name="Footer Placeholder 16"/>
          <p:cNvSpPr>
            <a:spLocks noGrp="1"/>
          </p:cNvSpPr>
          <p:nvPr>
            <p:ph type="ftr" sz="quarter" idx="11"/>
          </p:nvPr>
        </p:nvSpPr>
        <p:spPr/>
        <p:txBody>
          <a:bodyPr/>
          <a:lstStyle>
            <a:extLst/>
          </a:lstStyle>
          <a:p>
            <a:endParaRPr lang="en-US">
              <a:solidFill>
                <a:srgbClr val="DBF5F9"/>
              </a:solidFill>
            </a:endParaRPr>
          </a:p>
        </p:txBody>
      </p:sp>
      <p:sp>
        <p:nvSpPr>
          <p:cNvPr id="29" name="Slide Number Placeholder 28"/>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3768607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srgbClr val="DBF5F9"/>
                </a:solidFill>
              </a:rPr>
              <a:pPr/>
              <a:t>1/18/2017</a:t>
            </a:fld>
            <a:endParaRPr lang="en-US">
              <a:solidFill>
                <a:srgbClr val="DBF5F9"/>
              </a:solidFill>
            </a:endParaRPr>
          </a:p>
        </p:txBody>
      </p:sp>
      <p:sp>
        <p:nvSpPr>
          <p:cNvPr id="5" name="Footer Placeholder 4"/>
          <p:cNvSpPr>
            <a:spLocks noGrp="1"/>
          </p:cNvSpPr>
          <p:nvPr>
            <p:ph type="ftr" sz="quarter" idx="11"/>
          </p:nvPr>
        </p:nvSpPr>
        <p:spPr/>
        <p:txBody>
          <a:bodyPr/>
          <a:lstStyle>
            <a:extLst/>
          </a:lstStyle>
          <a:p>
            <a:endParaRPr lang="en-US">
              <a:solidFill>
                <a:srgbClr val="DBF5F9"/>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578840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srgbClr val="DBF5F9"/>
                </a:solidFill>
              </a:rPr>
              <a:pPr/>
              <a:t>1/18/2017</a:t>
            </a:fld>
            <a:endParaRPr lang="en-US">
              <a:solidFill>
                <a:srgbClr val="DBF5F9"/>
              </a:solidFill>
            </a:endParaRPr>
          </a:p>
        </p:txBody>
      </p:sp>
      <p:sp>
        <p:nvSpPr>
          <p:cNvPr id="5" name="Footer Placeholder 4"/>
          <p:cNvSpPr>
            <a:spLocks noGrp="1"/>
          </p:cNvSpPr>
          <p:nvPr>
            <p:ph type="ftr" sz="quarter" idx="11"/>
          </p:nvPr>
        </p:nvSpPr>
        <p:spPr/>
        <p:txBody>
          <a:bodyPr/>
          <a:lstStyle>
            <a:extLst/>
          </a:lstStyle>
          <a:p>
            <a:endParaRPr lang="en-US">
              <a:solidFill>
                <a:srgbClr val="DBF5F9"/>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2817603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solidFill>
                  <a:srgbClr val="DBF5F9"/>
                </a:solidFill>
              </a:rPr>
              <a:pPr/>
              <a:t>1/18/2017</a:t>
            </a:fld>
            <a:endParaRPr lang="en-US">
              <a:solidFill>
                <a:srgbClr val="DBF5F9"/>
              </a:solidFill>
            </a:endParaRPr>
          </a:p>
        </p:txBody>
      </p:sp>
      <p:sp>
        <p:nvSpPr>
          <p:cNvPr id="6" name="Footer Placeholder 5"/>
          <p:cNvSpPr>
            <a:spLocks noGrp="1"/>
          </p:cNvSpPr>
          <p:nvPr>
            <p:ph type="ftr" sz="quarter" idx="11"/>
          </p:nvPr>
        </p:nvSpPr>
        <p:spPr/>
        <p:txBody>
          <a:bodyPr/>
          <a:lstStyle>
            <a:extLst/>
          </a:lstStyle>
          <a:p>
            <a:endParaRPr lang="en-US">
              <a:solidFill>
                <a:srgbClr val="DBF5F9"/>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2879094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solidFill>
                  <a:srgbClr val="DBF5F9"/>
                </a:solidFill>
              </a:rPr>
              <a:pPr/>
              <a:t>1/18/2017</a:t>
            </a:fld>
            <a:endParaRPr lang="en-US">
              <a:solidFill>
                <a:srgbClr val="DBF5F9"/>
              </a:solidFill>
            </a:endParaRPr>
          </a:p>
        </p:txBody>
      </p:sp>
      <p:sp>
        <p:nvSpPr>
          <p:cNvPr id="8" name="Footer Placeholder 7"/>
          <p:cNvSpPr>
            <a:spLocks noGrp="1"/>
          </p:cNvSpPr>
          <p:nvPr>
            <p:ph type="ftr" sz="quarter" idx="11"/>
          </p:nvPr>
        </p:nvSpPr>
        <p:spPr/>
        <p:txBody>
          <a:bodyPr/>
          <a:lstStyle>
            <a:extLst/>
          </a:lstStyle>
          <a:p>
            <a:endParaRPr lang="en-US">
              <a:solidFill>
                <a:srgbClr val="DBF5F9"/>
              </a:solidFill>
            </a:endParaRPr>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2836072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solidFill>
                  <a:srgbClr val="DBF5F9"/>
                </a:solidFill>
              </a:rPr>
              <a:pPr/>
              <a:t>1/18/2017</a:t>
            </a:fld>
            <a:endParaRPr lang="en-US">
              <a:solidFill>
                <a:srgbClr val="DBF5F9"/>
              </a:solidFill>
            </a:endParaRPr>
          </a:p>
        </p:txBody>
      </p:sp>
      <p:sp>
        <p:nvSpPr>
          <p:cNvPr id="4" name="Footer Placeholder 3"/>
          <p:cNvSpPr>
            <a:spLocks noGrp="1"/>
          </p:cNvSpPr>
          <p:nvPr>
            <p:ph type="ftr" sz="quarter" idx="11"/>
          </p:nvPr>
        </p:nvSpPr>
        <p:spPr/>
        <p:txBody>
          <a:bodyPr/>
          <a:lstStyle>
            <a:extLst/>
          </a:lstStyle>
          <a:p>
            <a:endParaRPr lang="en-US">
              <a:solidFill>
                <a:srgbClr val="DBF5F9"/>
              </a:solidFill>
            </a:endParaRPr>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42022526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solidFill>
                  <a:srgbClr val="DBF5F9"/>
                </a:solidFill>
              </a:rPr>
              <a:pPr/>
              <a:t>1/18/2017</a:t>
            </a:fld>
            <a:endParaRPr lang="en-US">
              <a:solidFill>
                <a:srgbClr val="DBF5F9"/>
              </a:solidFill>
            </a:endParaRPr>
          </a:p>
        </p:txBody>
      </p:sp>
      <p:sp>
        <p:nvSpPr>
          <p:cNvPr id="3" name="Footer Placeholder 2"/>
          <p:cNvSpPr>
            <a:spLocks noGrp="1"/>
          </p:cNvSpPr>
          <p:nvPr>
            <p:ph type="ftr" sz="quarter" idx="11"/>
          </p:nvPr>
        </p:nvSpPr>
        <p:spPr/>
        <p:txBody>
          <a:bodyPr/>
          <a:lstStyle>
            <a:extLst/>
          </a:lstStyle>
          <a:p>
            <a:endParaRPr lang="en-US">
              <a:solidFill>
                <a:srgbClr val="DBF5F9"/>
              </a:solidFill>
            </a:endParaRPr>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39131163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solidFill>
                  <a:srgbClr val="DBF5F9"/>
                </a:solidFill>
              </a:rPr>
              <a:pPr/>
              <a:t>1/18/2017</a:t>
            </a:fld>
            <a:endParaRPr lang="en-US">
              <a:solidFill>
                <a:srgbClr val="DBF5F9"/>
              </a:solidFill>
            </a:endParaRPr>
          </a:p>
        </p:txBody>
      </p:sp>
      <p:sp>
        <p:nvSpPr>
          <p:cNvPr id="6" name="Footer Placeholder 5"/>
          <p:cNvSpPr>
            <a:spLocks noGrp="1"/>
          </p:cNvSpPr>
          <p:nvPr>
            <p:ph type="ftr" sz="quarter" idx="11"/>
          </p:nvPr>
        </p:nvSpPr>
        <p:spPr/>
        <p:txBody>
          <a:bodyPr/>
          <a:lstStyle>
            <a:extLst/>
          </a:lstStyle>
          <a:p>
            <a:endParaRPr lang="en-US">
              <a:solidFill>
                <a:srgbClr val="DBF5F9"/>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1725196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srgbClr val="DBF5F9"/>
                </a:solidFill>
              </a:rPr>
              <a:pPr/>
              <a:t>1/18/2017</a:t>
            </a:fld>
            <a:endParaRPr lang="en-US">
              <a:solidFill>
                <a:srgbClr val="DBF5F9"/>
              </a:solidFill>
            </a:endParaRPr>
          </a:p>
        </p:txBody>
      </p:sp>
      <p:sp>
        <p:nvSpPr>
          <p:cNvPr id="5" name="Footer Placeholder 4"/>
          <p:cNvSpPr>
            <a:spLocks noGrp="1"/>
          </p:cNvSpPr>
          <p:nvPr>
            <p:ph type="ftr" sz="quarter" idx="11"/>
          </p:nvPr>
        </p:nvSpPr>
        <p:spPr/>
        <p:txBody>
          <a:bodyPr/>
          <a:lstStyle>
            <a:extLst/>
          </a:lstStyle>
          <a:p>
            <a:endParaRPr lang="en-US">
              <a:solidFill>
                <a:srgbClr val="DBF5F9"/>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844230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1D8BD707-D9CF-40AE-B4C6-C98DA3205C09}" type="datetimeFigureOut">
              <a:rPr lang="en-US" smtClean="0">
                <a:solidFill>
                  <a:srgbClr val="DBF5F9"/>
                </a:solidFill>
              </a:rPr>
              <a:pPr/>
              <a:t>1/18/2017</a:t>
            </a:fld>
            <a:endParaRPr lang="en-US">
              <a:solidFill>
                <a:srgbClr val="DBF5F9"/>
              </a:solidFill>
            </a:endParaRPr>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solidFill>
                <a:srgbClr val="DBF5F9"/>
              </a:solidFill>
            </a:endParaRPr>
          </a:p>
        </p:txBody>
      </p:sp>
      <p:sp>
        <p:nvSpPr>
          <p:cNvPr id="7" name="Slide Number Placeholder 6"/>
          <p:cNvSpPr>
            <a:spLocks noGrp="1"/>
          </p:cNvSpPr>
          <p:nvPr>
            <p:ph type="sldNum" sz="quarter" idx="12"/>
          </p:nvPr>
        </p:nvSpPr>
        <p:spPr>
          <a:xfrm>
            <a:off x="8610600" y="55499"/>
            <a:ext cx="457200" cy="365125"/>
          </a:xfrm>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14649060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srgbClr val="DBF5F9"/>
                </a:solidFill>
              </a:rPr>
              <a:pPr/>
              <a:t>1/18/2017</a:t>
            </a:fld>
            <a:endParaRPr lang="en-US">
              <a:solidFill>
                <a:srgbClr val="DBF5F9"/>
              </a:solidFill>
            </a:endParaRPr>
          </a:p>
        </p:txBody>
      </p:sp>
      <p:sp>
        <p:nvSpPr>
          <p:cNvPr id="5" name="Footer Placeholder 4"/>
          <p:cNvSpPr>
            <a:spLocks noGrp="1"/>
          </p:cNvSpPr>
          <p:nvPr>
            <p:ph type="ftr" sz="quarter" idx="11"/>
          </p:nvPr>
        </p:nvSpPr>
        <p:spPr/>
        <p:txBody>
          <a:bodyPr/>
          <a:lstStyle>
            <a:extLst/>
          </a:lstStyle>
          <a:p>
            <a:endParaRPr lang="en-US">
              <a:solidFill>
                <a:srgbClr val="DBF5F9"/>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20314802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srgbClr val="DBF5F9"/>
                </a:solidFill>
              </a:rPr>
              <a:pPr/>
              <a:t>1/18/2017</a:t>
            </a:fld>
            <a:endParaRPr lang="en-US">
              <a:solidFill>
                <a:srgbClr val="DBF5F9"/>
              </a:solidFill>
            </a:endParaRPr>
          </a:p>
        </p:txBody>
      </p:sp>
      <p:sp>
        <p:nvSpPr>
          <p:cNvPr id="5" name="Footer Placeholder 4"/>
          <p:cNvSpPr>
            <a:spLocks noGrp="1"/>
          </p:cNvSpPr>
          <p:nvPr>
            <p:ph type="ftr" sz="quarter" idx="11"/>
          </p:nvPr>
        </p:nvSpPr>
        <p:spPr/>
        <p:txBody>
          <a:bodyPr/>
          <a:lstStyle>
            <a:extLst/>
          </a:lstStyle>
          <a:p>
            <a:endParaRPr lang="en-US">
              <a:solidFill>
                <a:srgbClr val="DBF5F9"/>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555335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srgbClr val="DBF5F9"/>
                </a:solidFill>
              </a:rPr>
              <a:pPr/>
              <a:t>1/18/2017</a:t>
            </a:fld>
            <a:endParaRPr lang="en-US">
              <a:solidFill>
                <a:srgbClr val="DBF5F9"/>
              </a:solidFill>
            </a:endParaRPr>
          </a:p>
        </p:txBody>
      </p:sp>
      <p:sp>
        <p:nvSpPr>
          <p:cNvPr id="5" name="Footer Placeholder 4"/>
          <p:cNvSpPr>
            <a:spLocks noGrp="1"/>
          </p:cNvSpPr>
          <p:nvPr>
            <p:ph type="ftr" sz="quarter" idx="11"/>
          </p:nvPr>
        </p:nvSpPr>
        <p:spPr/>
        <p:txBody>
          <a:bodyPr/>
          <a:lstStyle>
            <a:extLst/>
          </a:lstStyle>
          <a:p>
            <a:endParaRPr lang="en-US">
              <a:solidFill>
                <a:srgbClr val="DBF5F9"/>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1550453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solidFill>
                  <a:srgbClr val="DBF5F9"/>
                </a:solidFill>
              </a:rPr>
              <a:pPr/>
              <a:t>1/18/2017</a:t>
            </a:fld>
            <a:endParaRPr lang="en-US">
              <a:solidFill>
                <a:srgbClr val="DBF5F9"/>
              </a:solidFill>
            </a:endParaRPr>
          </a:p>
        </p:txBody>
      </p:sp>
      <p:sp>
        <p:nvSpPr>
          <p:cNvPr id="6" name="Footer Placeholder 5"/>
          <p:cNvSpPr>
            <a:spLocks noGrp="1"/>
          </p:cNvSpPr>
          <p:nvPr>
            <p:ph type="ftr" sz="quarter" idx="11"/>
          </p:nvPr>
        </p:nvSpPr>
        <p:spPr/>
        <p:txBody>
          <a:bodyPr/>
          <a:lstStyle>
            <a:extLst/>
          </a:lstStyle>
          <a:p>
            <a:endParaRPr lang="en-US">
              <a:solidFill>
                <a:srgbClr val="DBF5F9"/>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2079011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solidFill>
                  <a:srgbClr val="DBF5F9"/>
                </a:solidFill>
              </a:rPr>
              <a:pPr/>
              <a:t>1/18/2017</a:t>
            </a:fld>
            <a:endParaRPr lang="en-US">
              <a:solidFill>
                <a:srgbClr val="DBF5F9"/>
              </a:solidFill>
            </a:endParaRPr>
          </a:p>
        </p:txBody>
      </p:sp>
      <p:sp>
        <p:nvSpPr>
          <p:cNvPr id="8" name="Footer Placeholder 7"/>
          <p:cNvSpPr>
            <a:spLocks noGrp="1"/>
          </p:cNvSpPr>
          <p:nvPr>
            <p:ph type="ftr" sz="quarter" idx="11"/>
          </p:nvPr>
        </p:nvSpPr>
        <p:spPr/>
        <p:txBody>
          <a:bodyPr/>
          <a:lstStyle>
            <a:extLst/>
          </a:lstStyle>
          <a:p>
            <a:endParaRPr lang="en-US">
              <a:solidFill>
                <a:srgbClr val="DBF5F9"/>
              </a:solidFill>
            </a:endParaRPr>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1173800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solidFill>
                  <a:srgbClr val="DBF5F9"/>
                </a:solidFill>
              </a:rPr>
              <a:pPr/>
              <a:t>1/18/2017</a:t>
            </a:fld>
            <a:endParaRPr lang="en-US">
              <a:solidFill>
                <a:srgbClr val="DBF5F9"/>
              </a:solidFill>
            </a:endParaRPr>
          </a:p>
        </p:txBody>
      </p:sp>
      <p:sp>
        <p:nvSpPr>
          <p:cNvPr id="4" name="Footer Placeholder 3"/>
          <p:cNvSpPr>
            <a:spLocks noGrp="1"/>
          </p:cNvSpPr>
          <p:nvPr>
            <p:ph type="ftr" sz="quarter" idx="11"/>
          </p:nvPr>
        </p:nvSpPr>
        <p:spPr/>
        <p:txBody>
          <a:bodyPr/>
          <a:lstStyle>
            <a:extLst/>
          </a:lstStyle>
          <a:p>
            <a:endParaRPr lang="en-US">
              <a:solidFill>
                <a:srgbClr val="DBF5F9"/>
              </a:solidFill>
            </a:endParaRPr>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3001408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solidFill>
                  <a:srgbClr val="DBF5F9"/>
                </a:solidFill>
              </a:rPr>
              <a:pPr/>
              <a:t>1/18/2017</a:t>
            </a:fld>
            <a:endParaRPr lang="en-US">
              <a:solidFill>
                <a:srgbClr val="DBF5F9"/>
              </a:solidFill>
            </a:endParaRPr>
          </a:p>
        </p:txBody>
      </p:sp>
      <p:sp>
        <p:nvSpPr>
          <p:cNvPr id="3" name="Footer Placeholder 2"/>
          <p:cNvSpPr>
            <a:spLocks noGrp="1"/>
          </p:cNvSpPr>
          <p:nvPr>
            <p:ph type="ftr" sz="quarter" idx="11"/>
          </p:nvPr>
        </p:nvSpPr>
        <p:spPr/>
        <p:txBody>
          <a:bodyPr/>
          <a:lstStyle>
            <a:extLst/>
          </a:lstStyle>
          <a:p>
            <a:endParaRPr lang="en-US">
              <a:solidFill>
                <a:srgbClr val="DBF5F9"/>
              </a:solidFill>
            </a:endParaRPr>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759909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solidFill>
                  <a:srgbClr val="DBF5F9"/>
                </a:solidFill>
              </a:rPr>
              <a:pPr/>
              <a:t>1/18/2017</a:t>
            </a:fld>
            <a:endParaRPr lang="en-US">
              <a:solidFill>
                <a:srgbClr val="DBF5F9"/>
              </a:solidFill>
            </a:endParaRPr>
          </a:p>
        </p:txBody>
      </p:sp>
      <p:sp>
        <p:nvSpPr>
          <p:cNvPr id="6" name="Footer Placeholder 5"/>
          <p:cNvSpPr>
            <a:spLocks noGrp="1"/>
          </p:cNvSpPr>
          <p:nvPr>
            <p:ph type="ftr" sz="quarter" idx="11"/>
          </p:nvPr>
        </p:nvSpPr>
        <p:spPr/>
        <p:txBody>
          <a:bodyPr/>
          <a:lstStyle>
            <a:extLst/>
          </a:lstStyle>
          <a:p>
            <a:endParaRPr lang="en-US">
              <a:solidFill>
                <a:srgbClr val="DBF5F9"/>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2603821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1D8BD707-D9CF-40AE-B4C6-C98DA3205C09}" type="datetimeFigureOut">
              <a:rPr lang="en-US" smtClean="0">
                <a:solidFill>
                  <a:srgbClr val="DBF5F9"/>
                </a:solidFill>
              </a:rPr>
              <a:pPr/>
              <a:t>1/18/2017</a:t>
            </a:fld>
            <a:endParaRPr lang="en-US">
              <a:solidFill>
                <a:srgbClr val="DBF5F9"/>
              </a:solidFill>
            </a:endParaRPr>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solidFill>
                <a:srgbClr val="DBF5F9"/>
              </a:solidFill>
            </a:endParaRPr>
          </a:p>
        </p:txBody>
      </p:sp>
      <p:sp>
        <p:nvSpPr>
          <p:cNvPr id="7" name="Slide Number Placeholder 6"/>
          <p:cNvSpPr>
            <a:spLocks noGrp="1"/>
          </p:cNvSpPr>
          <p:nvPr>
            <p:ph type="sldNum" sz="quarter" idx="12"/>
          </p:nvPr>
        </p:nvSpPr>
        <p:spPr>
          <a:xfrm>
            <a:off x="8610600" y="55499"/>
            <a:ext cx="457200" cy="365125"/>
          </a:xfrm>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3874664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D8BD707-D9CF-40AE-B4C6-C98DA3205C09}" type="datetimeFigureOut">
              <a:rPr lang="en-US" smtClean="0">
                <a:solidFill>
                  <a:srgbClr val="DBF5F9"/>
                </a:solidFill>
              </a:rPr>
              <a:pPr/>
              <a:t>1/18/2017</a:t>
            </a:fld>
            <a:endParaRPr lang="en-US">
              <a:solidFill>
                <a:srgbClr val="DBF5F9"/>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solidFill>
                <a:srgbClr val="DBF5F9"/>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324583892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D8BD707-D9CF-40AE-B4C6-C98DA3205C09}" type="datetimeFigureOut">
              <a:rPr lang="en-US" smtClean="0">
                <a:solidFill>
                  <a:srgbClr val="DBF5F9"/>
                </a:solidFill>
              </a:rPr>
              <a:pPr/>
              <a:t>1/18/2017</a:t>
            </a:fld>
            <a:endParaRPr lang="en-US">
              <a:solidFill>
                <a:srgbClr val="DBF5F9"/>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solidFill>
                <a:srgbClr val="DBF5F9"/>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111380511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443861"/>
            <a:ext cx="3960440" cy="1975104"/>
          </a:xfrm>
        </p:spPr>
        <p:txBody>
          <a:bodyPr/>
          <a:lstStyle/>
          <a:p>
            <a:r>
              <a:rPr lang="en-US" dirty="0" smtClean="0"/>
              <a:t/>
            </a:r>
            <a:br>
              <a:rPr lang="en-US" dirty="0" smtClean="0"/>
            </a:br>
            <a:r>
              <a:rPr lang="en-US" dirty="0" smtClean="0"/>
              <a:t>—Chapter</a:t>
            </a:r>
            <a:br>
              <a:rPr lang="en-US" dirty="0" smtClean="0"/>
            </a:br>
            <a:r>
              <a:rPr lang="en-US" dirty="0"/>
              <a:t> </a:t>
            </a:r>
            <a:r>
              <a:rPr lang="en-US" dirty="0" smtClean="0"/>
              <a:t>             8—</a:t>
            </a:r>
            <a:r>
              <a:rPr lang="en-AU" dirty="0" smtClean="0"/>
              <a:t/>
            </a:r>
            <a:br>
              <a:rPr lang="en-AU" dirty="0" smtClean="0"/>
            </a:br>
            <a:r>
              <a:rPr lang="en-AU" dirty="0" smtClean="0"/>
              <a:t/>
            </a:r>
            <a:br>
              <a:rPr lang="en-AU" dirty="0" smtClean="0"/>
            </a:br>
            <a:endParaRPr lang="en-AU" dirty="0"/>
          </a:p>
        </p:txBody>
      </p:sp>
      <p:sp>
        <p:nvSpPr>
          <p:cNvPr id="3" name="Subtitle 2"/>
          <p:cNvSpPr>
            <a:spLocks noGrp="1"/>
          </p:cNvSpPr>
          <p:nvPr>
            <p:ph type="subTitle" idx="1"/>
          </p:nvPr>
        </p:nvSpPr>
        <p:spPr>
          <a:xfrm>
            <a:off x="914400" y="2708920"/>
            <a:ext cx="4233662" cy="2736304"/>
          </a:xfrm>
        </p:spPr>
        <p:txBody>
          <a:bodyPr>
            <a:normAutofit lnSpcReduction="10000"/>
          </a:bodyPr>
          <a:lstStyle/>
          <a:p>
            <a:endParaRPr lang="en-AU" sz="4400" i="1" dirty="0" smtClean="0">
              <a:latin typeface="Times New Roman" pitchFamily="18" charset="0"/>
              <a:cs typeface="Times New Roman" pitchFamily="18" charset="0"/>
            </a:endParaRPr>
          </a:p>
          <a:p>
            <a:endParaRPr lang="en-AU" sz="4400" i="1" dirty="0">
              <a:latin typeface="Times New Roman" pitchFamily="18" charset="0"/>
              <a:cs typeface="Times New Roman" pitchFamily="18" charset="0"/>
            </a:endParaRPr>
          </a:p>
          <a:p>
            <a:r>
              <a:rPr lang="en-AU" sz="4400" i="1" dirty="0" smtClean="0">
                <a:latin typeface="Times New Roman" pitchFamily="18" charset="0"/>
                <a:cs typeface="Times New Roman" pitchFamily="18" charset="0"/>
              </a:rPr>
              <a:t>Financial</a:t>
            </a:r>
            <a:endParaRPr lang="en-AU" sz="4400" dirty="0" smtClean="0"/>
          </a:p>
          <a:p>
            <a:pPr lvl="0">
              <a:buClr>
                <a:srgbClr val="DBF5F9"/>
              </a:buClr>
            </a:pPr>
            <a:r>
              <a:rPr lang="en-AU" sz="4400" i="1" dirty="0">
                <a:solidFill>
                  <a:prstClr val="white"/>
                </a:solidFill>
                <a:latin typeface="Times New Roman" pitchFamily="18" charset="0"/>
                <a:cs typeface="Times New Roman" pitchFamily="18" charset="0"/>
              </a:rPr>
              <a:t>Leverage</a:t>
            </a:r>
          </a:p>
          <a:p>
            <a:endParaRPr lang="en-AU" dirty="0" smtClean="0"/>
          </a:p>
          <a:p>
            <a:endParaRPr lang="en-AU" dirty="0" smtClean="0"/>
          </a:p>
          <a:p>
            <a:endParaRPr lang="en-AU"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01855" cy="3284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9" y="1700808"/>
            <a:ext cx="5220072" cy="5157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204243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randombar(horizont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60648"/>
            <a:ext cx="7772400" cy="576064"/>
          </a:xfrm>
        </p:spPr>
        <p:txBody>
          <a:bodyPr/>
          <a:lstStyle/>
          <a:p>
            <a:r>
              <a:rPr lang="en-AU" i="1" dirty="0">
                <a:solidFill>
                  <a:srgbClr val="DBF5F9">
                    <a:satMod val="200000"/>
                  </a:srgbClr>
                </a:solidFill>
              </a:rPr>
              <a:t>Investment and Leverage (</a:t>
            </a:r>
            <a:r>
              <a:rPr lang="en-AU" i="1" dirty="0" err="1">
                <a:solidFill>
                  <a:srgbClr val="DBF5F9">
                    <a:satMod val="200000"/>
                  </a:srgbClr>
                </a:solidFill>
              </a:rPr>
              <a:t>cont</a:t>
            </a:r>
            <a:r>
              <a:rPr lang="en-AU" i="1" dirty="0">
                <a:solidFill>
                  <a:srgbClr val="DBF5F9">
                    <a:satMod val="200000"/>
                  </a:srgbClr>
                </a:solidFill>
              </a:rPr>
              <a:t>)</a:t>
            </a:r>
            <a:endParaRPr lang="en-AU" dirty="0"/>
          </a:p>
        </p:txBody>
      </p:sp>
      <p:sp>
        <p:nvSpPr>
          <p:cNvPr id="3" name="Content Placeholder 2"/>
          <p:cNvSpPr>
            <a:spLocks noGrp="1"/>
          </p:cNvSpPr>
          <p:nvPr>
            <p:ph idx="1"/>
          </p:nvPr>
        </p:nvSpPr>
        <p:spPr>
          <a:xfrm>
            <a:off x="914400" y="908720"/>
            <a:ext cx="7772400" cy="5688632"/>
          </a:xfrm>
        </p:spPr>
        <p:txBody>
          <a:bodyPr>
            <a:noAutofit/>
          </a:bodyPr>
          <a:lstStyle/>
          <a:p>
            <a:pPr marL="457200" algn="just">
              <a:lnSpc>
                <a:spcPct val="200000"/>
              </a:lnSpc>
              <a:spcAft>
                <a:spcPts val="1000"/>
              </a:spcAft>
            </a:pPr>
            <a:r>
              <a:rPr lang="en-GB" sz="1800" i="1" u="sng" dirty="0">
                <a:latin typeface="Times New Roman"/>
                <a:ea typeface="Times New Roman"/>
                <a:cs typeface="Times New Roman"/>
              </a:rPr>
              <a:t>Strategy</a:t>
            </a:r>
            <a:r>
              <a:rPr lang="en-GB" sz="1800" b="1" u="sng" dirty="0">
                <a:latin typeface="Times New Roman"/>
                <a:ea typeface="Times New Roman"/>
                <a:cs typeface="Times New Roman"/>
              </a:rPr>
              <a:t> </a:t>
            </a:r>
            <a:r>
              <a:rPr lang="en-GB" sz="1800" b="1" i="1" u="sng" dirty="0">
                <a:latin typeface="Times New Roman"/>
                <a:ea typeface="Times New Roman"/>
                <a:cs typeface="Times New Roman"/>
              </a:rPr>
              <a:t>B</a:t>
            </a:r>
            <a:r>
              <a:rPr lang="en-GB" sz="1800" dirty="0">
                <a:latin typeface="Times New Roman"/>
                <a:ea typeface="Times New Roman"/>
                <a:cs typeface="Times New Roman"/>
              </a:rPr>
              <a:t>: </a:t>
            </a:r>
            <a:r>
              <a:rPr lang="en-GB" sz="1800" dirty="0" smtClean="0">
                <a:latin typeface="Times New Roman"/>
                <a:ea typeface="Times New Roman"/>
                <a:cs typeface="Times New Roman"/>
              </a:rPr>
              <a:t>                    Remain </a:t>
            </a:r>
            <a:r>
              <a:rPr lang="en-GB" sz="1800" dirty="0">
                <a:latin typeface="Times New Roman"/>
                <a:ea typeface="Times New Roman"/>
                <a:cs typeface="Times New Roman"/>
              </a:rPr>
              <a:t>unlevered. </a:t>
            </a:r>
            <a:endParaRPr lang="en-GB" sz="1800" dirty="0" smtClean="0">
              <a:latin typeface="Times New Roman"/>
              <a:ea typeface="Times New Roman"/>
              <a:cs typeface="Times New Roman"/>
            </a:endParaRPr>
          </a:p>
          <a:p>
            <a:pPr marL="457200" algn="just">
              <a:lnSpc>
                <a:spcPct val="200000"/>
              </a:lnSpc>
              <a:spcAft>
                <a:spcPts val="1000"/>
              </a:spcAft>
            </a:pPr>
            <a:r>
              <a:rPr lang="en-GB" sz="1800" dirty="0" smtClean="0">
                <a:latin typeface="Times New Roman"/>
                <a:ea typeface="Times New Roman"/>
                <a:cs typeface="Times New Roman"/>
              </a:rPr>
              <a:t>You </a:t>
            </a:r>
            <a:r>
              <a:rPr lang="en-GB" sz="1800" dirty="0">
                <a:latin typeface="Times New Roman"/>
                <a:ea typeface="Times New Roman"/>
                <a:cs typeface="Times New Roman"/>
              </a:rPr>
              <a:t>might achieve this by persuading your friends to become your </a:t>
            </a:r>
            <a:r>
              <a:rPr lang="en-GB" sz="1800" i="1" dirty="0">
                <a:latin typeface="Times New Roman"/>
                <a:ea typeface="Times New Roman"/>
                <a:cs typeface="Times New Roman"/>
              </a:rPr>
              <a:t>partners</a:t>
            </a:r>
            <a:r>
              <a:rPr lang="en-GB" sz="1800" dirty="0">
                <a:latin typeface="Times New Roman"/>
                <a:ea typeface="Times New Roman"/>
                <a:cs typeface="Times New Roman"/>
              </a:rPr>
              <a:t>, so that they collectively contribute the $90,000 </a:t>
            </a:r>
            <a:r>
              <a:rPr lang="en-GB" sz="1800" dirty="0" smtClean="0">
                <a:latin typeface="Times New Roman"/>
                <a:ea typeface="Times New Roman"/>
                <a:cs typeface="Times New Roman"/>
              </a:rPr>
              <a:t>you </a:t>
            </a:r>
            <a:r>
              <a:rPr lang="en-GB" sz="1800" dirty="0">
                <a:latin typeface="Times New Roman"/>
                <a:ea typeface="Times New Roman"/>
                <a:cs typeface="Times New Roman"/>
              </a:rPr>
              <a:t>require in return for joint </a:t>
            </a:r>
            <a:r>
              <a:rPr lang="en-GB" sz="1800" i="1" u="sng" dirty="0">
                <a:latin typeface="Times New Roman"/>
                <a:ea typeface="Times New Roman"/>
                <a:cs typeface="Times New Roman"/>
              </a:rPr>
              <a:t>ownership</a:t>
            </a:r>
            <a:r>
              <a:rPr lang="en-GB" sz="1800" dirty="0">
                <a:latin typeface="Times New Roman"/>
                <a:ea typeface="Times New Roman"/>
                <a:cs typeface="Times New Roman"/>
              </a:rPr>
              <a:t> with you in the project. </a:t>
            </a:r>
            <a:endParaRPr lang="en-GB" sz="1800" dirty="0" smtClean="0">
              <a:latin typeface="Times New Roman"/>
              <a:ea typeface="Times New Roman"/>
              <a:cs typeface="Times New Roman"/>
            </a:endParaRPr>
          </a:p>
          <a:p>
            <a:pPr marL="457200" algn="just">
              <a:lnSpc>
                <a:spcPct val="200000"/>
              </a:lnSpc>
              <a:spcAft>
                <a:spcPts val="1000"/>
              </a:spcAft>
            </a:pPr>
            <a:r>
              <a:rPr lang="en-GB" sz="1800" dirty="0" smtClean="0">
                <a:latin typeface="Times New Roman"/>
                <a:ea typeface="Times New Roman"/>
                <a:cs typeface="Times New Roman"/>
              </a:rPr>
              <a:t>Each </a:t>
            </a:r>
            <a:r>
              <a:rPr lang="en-GB" sz="1800" dirty="0">
                <a:latin typeface="Times New Roman"/>
                <a:ea typeface="Times New Roman"/>
                <a:cs typeface="Times New Roman"/>
              </a:rPr>
              <a:t>of your individual partners will own the property in proportion to his/her funding. In this way, you have achieved funding in exchange for </a:t>
            </a:r>
            <a:r>
              <a:rPr lang="en-GB" sz="1800" i="1" dirty="0">
                <a:latin typeface="Times New Roman"/>
                <a:ea typeface="Times New Roman"/>
                <a:cs typeface="Times New Roman"/>
              </a:rPr>
              <a:t>ownership</a:t>
            </a:r>
            <a:r>
              <a:rPr lang="en-GB" sz="1800" dirty="0">
                <a:latin typeface="Times New Roman"/>
                <a:ea typeface="Times New Roman"/>
                <a:cs typeface="Times New Roman"/>
              </a:rPr>
              <a:t> in your investment. </a:t>
            </a:r>
            <a:endParaRPr lang="en-GB" sz="1800" dirty="0" smtClean="0">
              <a:latin typeface="Times New Roman"/>
              <a:ea typeface="Times New Roman"/>
              <a:cs typeface="Times New Roman"/>
            </a:endParaRPr>
          </a:p>
          <a:p>
            <a:pPr marL="457200" algn="just">
              <a:lnSpc>
                <a:spcPct val="200000"/>
              </a:lnSpc>
              <a:spcAft>
                <a:spcPts val="1000"/>
              </a:spcAft>
            </a:pPr>
            <a:r>
              <a:rPr lang="en-GB" sz="1800" dirty="0" smtClean="0">
                <a:latin typeface="Times New Roman"/>
                <a:ea typeface="Times New Roman"/>
                <a:cs typeface="Times New Roman"/>
              </a:rPr>
              <a:t>You </a:t>
            </a:r>
            <a:r>
              <a:rPr lang="en-GB" sz="1800" dirty="0">
                <a:latin typeface="Times New Roman"/>
                <a:ea typeface="Times New Roman"/>
                <a:cs typeface="Times New Roman"/>
              </a:rPr>
              <a:t>have avoided having any </a:t>
            </a:r>
            <a:r>
              <a:rPr lang="en-GB" sz="1800" i="1" dirty="0">
                <a:latin typeface="Times New Roman"/>
                <a:ea typeface="Times New Roman"/>
                <a:cs typeface="Times New Roman"/>
              </a:rPr>
              <a:t>debt</a:t>
            </a:r>
            <a:r>
              <a:rPr lang="en-GB" sz="1800" dirty="0">
                <a:latin typeface="Times New Roman"/>
                <a:ea typeface="Times New Roman"/>
                <a:cs typeface="Times New Roman"/>
              </a:rPr>
              <a:t> as you have </a:t>
            </a:r>
            <a:r>
              <a:rPr lang="en-GB" sz="1800" u="sng" dirty="0">
                <a:latin typeface="Times New Roman"/>
                <a:ea typeface="Times New Roman"/>
                <a:cs typeface="Times New Roman"/>
              </a:rPr>
              <a:t>financed your investment </a:t>
            </a:r>
            <a:r>
              <a:rPr lang="en-GB" sz="1800" dirty="0">
                <a:latin typeface="Times New Roman"/>
                <a:ea typeface="Times New Roman"/>
                <a:cs typeface="Times New Roman"/>
              </a:rPr>
              <a:t>with </a:t>
            </a:r>
            <a:r>
              <a:rPr lang="en-GB" sz="1800" i="1" u="sng" dirty="0">
                <a:latin typeface="Times New Roman"/>
                <a:ea typeface="Times New Roman"/>
                <a:cs typeface="Times New Roman"/>
              </a:rPr>
              <a:t>equity</a:t>
            </a:r>
            <a:r>
              <a:rPr lang="en-GB" sz="1800" b="1" u="sng" dirty="0">
                <a:latin typeface="Times New Roman"/>
                <a:ea typeface="Times New Roman"/>
                <a:cs typeface="Times New Roman"/>
              </a:rPr>
              <a:t> </a:t>
            </a:r>
            <a:r>
              <a:rPr lang="en-GB" sz="1800" u="sng" dirty="0">
                <a:latin typeface="Times New Roman"/>
                <a:ea typeface="Times New Roman"/>
                <a:cs typeface="Times New Roman"/>
              </a:rPr>
              <a:t>only</a:t>
            </a:r>
            <a:r>
              <a:rPr lang="en-GB" sz="1800" dirty="0">
                <a:latin typeface="Times New Roman"/>
                <a:ea typeface="Times New Roman"/>
                <a:cs typeface="Times New Roman"/>
              </a:rPr>
              <a:t>.</a:t>
            </a:r>
            <a:endParaRPr lang="en-AU" sz="1800" dirty="0">
              <a:latin typeface="Calibri"/>
              <a:ea typeface="Calibri"/>
              <a:cs typeface="Times New Roman"/>
            </a:endParaRPr>
          </a:p>
          <a:p>
            <a:endParaRPr lang="en-AU" sz="1800" dirty="0"/>
          </a:p>
        </p:txBody>
      </p:sp>
    </p:spTree>
    <p:extLst>
      <p:ext uri="{BB962C8B-B14F-4D97-AF65-F5344CB8AC3E}">
        <p14:creationId xmlns:p14="http://schemas.microsoft.com/office/powerpoint/2010/main" val="100375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arn(inVertical)">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684688"/>
          </a:xfrm>
        </p:spPr>
        <p:txBody>
          <a:bodyPr/>
          <a:lstStyle/>
          <a:p>
            <a:r>
              <a:rPr lang="en-AU" i="1" dirty="0">
                <a:solidFill>
                  <a:srgbClr val="DBF5F9">
                    <a:satMod val="200000"/>
                  </a:srgbClr>
                </a:solidFill>
              </a:rPr>
              <a:t>Investment and Leverage (</a:t>
            </a:r>
            <a:r>
              <a:rPr lang="en-AU" i="1" dirty="0" err="1">
                <a:solidFill>
                  <a:srgbClr val="DBF5F9">
                    <a:satMod val="200000"/>
                  </a:srgbClr>
                </a:solidFill>
              </a:rPr>
              <a:t>cont</a:t>
            </a:r>
            <a:r>
              <a:rPr lang="en-AU" i="1" dirty="0">
                <a:solidFill>
                  <a:srgbClr val="DBF5F9">
                    <a:satMod val="200000"/>
                  </a:srgbClr>
                </a:solidFill>
              </a:rPr>
              <a:t>)</a:t>
            </a:r>
            <a:endParaRPr lang="en-AU" dirty="0"/>
          </a:p>
        </p:txBody>
      </p:sp>
      <p:sp>
        <p:nvSpPr>
          <p:cNvPr id="3" name="Content Placeholder 2"/>
          <p:cNvSpPr>
            <a:spLocks noGrp="1"/>
          </p:cNvSpPr>
          <p:nvPr>
            <p:ph idx="1"/>
          </p:nvPr>
        </p:nvSpPr>
        <p:spPr>
          <a:xfrm>
            <a:off x="914400" y="1412776"/>
            <a:ext cx="7772400" cy="4942784"/>
          </a:xfrm>
        </p:spPr>
        <p:txBody>
          <a:bodyPr>
            <a:normAutofit fontScale="92500" lnSpcReduction="20000"/>
          </a:bodyPr>
          <a:lstStyle/>
          <a:p>
            <a:pPr algn="just">
              <a:lnSpc>
                <a:spcPct val="200000"/>
              </a:lnSpc>
              <a:spcAft>
                <a:spcPts val="1000"/>
              </a:spcAft>
              <a:tabLst>
                <a:tab pos="457200" algn="l"/>
              </a:tabLst>
            </a:pPr>
            <a:r>
              <a:rPr lang="en-GB" sz="3200" i="1" dirty="0">
                <a:latin typeface="Times New Roman"/>
                <a:ea typeface="Times New Roman"/>
                <a:cs typeface="Times New Roman"/>
              </a:rPr>
              <a:t>Note</a:t>
            </a:r>
            <a:r>
              <a:rPr lang="en-GB" sz="3200" dirty="0">
                <a:latin typeface="Times New Roman"/>
                <a:ea typeface="Times New Roman"/>
                <a:cs typeface="Times New Roman"/>
              </a:rPr>
              <a:t>, that in both cases you invest the </a:t>
            </a:r>
            <a:r>
              <a:rPr lang="en-GB" sz="3200" i="1" dirty="0">
                <a:latin typeface="Times New Roman"/>
                <a:ea typeface="Times New Roman"/>
                <a:cs typeface="Times New Roman"/>
              </a:rPr>
              <a:t>same</a:t>
            </a:r>
            <a:r>
              <a:rPr lang="en-GB" sz="3200" dirty="0">
                <a:latin typeface="Times New Roman"/>
                <a:ea typeface="Times New Roman"/>
                <a:cs typeface="Times New Roman"/>
              </a:rPr>
              <a:t> amount ($10,000) in the </a:t>
            </a:r>
            <a:r>
              <a:rPr lang="en-GB" sz="3200" i="1" dirty="0">
                <a:latin typeface="Times New Roman"/>
                <a:ea typeface="Times New Roman"/>
                <a:cs typeface="Times New Roman"/>
              </a:rPr>
              <a:t>same</a:t>
            </a:r>
            <a:r>
              <a:rPr lang="en-GB" sz="3200" dirty="0">
                <a:latin typeface="Times New Roman"/>
                <a:ea typeface="Times New Roman"/>
                <a:cs typeface="Times New Roman"/>
              </a:rPr>
              <a:t> asset (the same property). </a:t>
            </a:r>
            <a:endParaRPr lang="en-GB" sz="3200" dirty="0" smtClean="0">
              <a:latin typeface="Times New Roman"/>
              <a:ea typeface="Times New Roman"/>
              <a:cs typeface="Times New Roman"/>
            </a:endParaRPr>
          </a:p>
          <a:p>
            <a:pPr algn="just">
              <a:lnSpc>
                <a:spcPct val="200000"/>
              </a:lnSpc>
              <a:spcAft>
                <a:spcPts val="1000"/>
              </a:spcAft>
              <a:tabLst>
                <a:tab pos="457200" algn="l"/>
              </a:tabLst>
            </a:pPr>
            <a:r>
              <a:rPr lang="en-GB" sz="3200" dirty="0" smtClean="0">
                <a:latin typeface="Times New Roman"/>
                <a:ea typeface="Times New Roman"/>
                <a:cs typeface="Times New Roman"/>
              </a:rPr>
              <a:t>So </a:t>
            </a:r>
            <a:r>
              <a:rPr lang="en-GB" sz="3200" dirty="0">
                <a:latin typeface="Times New Roman"/>
                <a:ea typeface="Times New Roman"/>
                <a:cs typeface="Times New Roman"/>
              </a:rPr>
              <a:t>does leverage make a difference? </a:t>
            </a:r>
            <a:endParaRPr lang="en-GB" sz="3200" dirty="0" smtClean="0">
              <a:latin typeface="Times New Roman"/>
              <a:ea typeface="Times New Roman"/>
              <a:cs typeface="Times New Roman"/>
            </a:endParaRPr>
          </a:p>
          <a:p>
            <a:pPr algn="just">
              <a:lnSpc>
                <a:spcPct val="200000"/>
              </a:lnSpc>
              <a:spcAft>
                <a:spcPts val="1000"/>
              </a:spcAft>
              <a:tabLst>
                <a:tab pos="457200" algn="l"/>
              </a:tabLst>
            </a:pPr>
            <a:r>
              <a:rPr lang="en-GB" sz="3200" dirty="0" smtClean="0">
                <a:latin typeface="Times New Roman"/>
                <a:ea typeface="Times New Roman"/>
                <a:cs typeface="Times New Roman"/>
              </a:rPr>
              <a:t>Let </a:t>
            </a:r>
            <a:r>
              <a:rPr lang="en-GB" sz="3200" dirty="0">
                <a:latin typeface="Times New Roman"/>
                <a:ea typeface="Times New Roman"/>
                <a:cs typeface="Times New Roman"/>
              </a:rPr>
              <a:t>us see.</a:t>
            </a:r>
            <a:endParaRPr lang="en-AU" sz="2800" dirty="0">
              <a:latin typeface="Calibri"/>
              <a:ea typeface="Calibri"/>
              <a:cs typeface="Times New Roman"/>
            </a:endParaRPr>
          </a:p>
          <a:p>
            <a:endParaRPr lang="en-AU" dirty="0"/>
          </a:p>
        </p:txBody>
      </p:sp>
    </p:spTree>
    <p:extLst>
      <p:ext uri="{BB962C8B-B14F-4D97-AF65-F5344CB8AC3E}">
        <p14:creationId xmlns:p14="http://schemas.microsoft.com/office/powerpoint/2010/main" val="276192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32656"/>
            <a:ext cx="7772400" cy="648072"/>
          </a:xfrm>
        </p:spPr>
        <p:txBody>
          <a:bodyPr/>
          <a:lstStyle/>
          <a:p>
            <a:r>
              <a:rPr lang="en-AU" i="1" dirty="0">
                <a:solidFill>
                  <a:srgbClr val="DBF5F9">
                    <a:satMod val="200000"/>
                  </a:srgbClr>
                </a:solidFill>
              </a:rPr>
              <a:t>Investment and Leverage (</a:t>
            </a:r>
            <a:r>
              <a:rPr lang="en-AU" i="1" dirty="0" err="1">
                <a:solidFill>
                  <a:srgbClr val="DBF5F9">
                    <a:satMod val="200000"/>
                  </a:srgbClr>
                </a:solidFill>
              </a:rPr>
              <a:t>cont</a:t>
            </a:r>
            <a:r>
              <a:rPr lang="en-AU" i="1" dirty="0">
                <a:solidFill>
                  <a:srgbClr val="DBF5F9">
                    <a:satMod val="200000"/>
                  </a:srgbClr>
                </a:solidFill>
              </a:rPr>
              <a:t>)</a:t>
            </a:r>
            <a:endParaRPr lang="en-AU"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14400" y="980728"/>
                <a:ext cx="7772400" cy="5616624"/>
              </a:xfrm>
            </p:spPr>
            <p:txBody>
              <a:bodyPr>
                <a:normAutofit fontScale="47500" lnSpcReduction="20000"/>
              </a:bodyPr>
              <a:lstStyle/>
              <a:p>
                <a:pPr algn="just">
                  <a:lnSpc>
                    <a:spcPct val="200000"/>
                  </a:lnSpc>
                  <a:spcAft>
                    <a:spcPts val="1000"/>
                  </a:spcAft>
                </a:pPr>
                <a:r>
                  <a:rPr lang="en-GB" sz="3200" dirty="0">
                    <a:latin typeface="Times New Roman"/>
                    <a:ea typeface="Times New Roman"/>
                    <a:cs typeface="Times New Roman"/>
                  </a:rPr>
                  <a:t>Suppose the outcome of the investment is that after one year, the property has increased in value by 35%. Thus, it is worth $135,000.</a:t>
                </a:r>
                <a:endParaRPr lang="en-AU" sz="2800" dirty="0">
                  <a:effectLst/>
                  <a:latin typeface="Calibri"/>
                  <a:ea typeface="Calibri"/>
                  <a:cs typeface="Times New Roman"/>
                </a:endParaRPr>
              </a:p>
              <a:p>
                <a:pPr algn="just">
                  <a:lnSpc>
                    <a:spcPct val="200000"/>
                  </a:lnSpc>
                  <a:spcAft>
                    <a:spcPts val="1000"/>
                  </a:spcAft>
                </a:pPr>
                <a:r>
                  <a:rPr lang="en-GB" sz="3200" dirty="0">
                    <a:effectLst/>
                    <a:latin typeface="Times New Roman"/>
                    <a:ea typeface="Times New Roman"/>
                    <a:cs typeface="Times New Roman"/>
                  </a:rPr>
                  <a:t>With investment </a:t>
                </a:r>
                <a:r>
                  <a:rPr lang="en-GB" sz="3200" dirty="0" smtClean="0">
                    <a:effectLst/>
                    <a:latin typeface="Times New Roman"/>
                    <a:ea typeface="Times New Roman"/>
                    <a:cs typeface="Times New Roman"/>
                  </a:rPr>
                  <a:t> “</a:t>
                </a:r>
                <a:r>
                  <a:rPr lang="en-GB" sz="4500" u="sng" dirty="0">
                    <a:effectLst/>
                    <a:latin typeface="Times New Roman"/>
                    <a:ea typeface="Times New Roman"/>
                    <a:cs typeface="Times New Roman"/>
                  </a:rPr>
                  <a:t>Levered</a:t>
                </a:r>
                <a:r>
                  <a:rPr lang="en-GB" sz="3200" dirty="0">
                    <a:effectLst/>
                    <a:latin typeface="Times New Roman"/>
                    <a:ea typeface="Times New Roman"/>
                    <a:cs typeface="Times New Roman"/>
                  </a:rPr>
                  <a:t>”, </a:t>
                </a:r>
                <a:r>
                  <a:rPr lang="en-GB" sz="3200" dirty="0" smtClean="0">
                    <a:effectLst/>
                    <a:latin typeface="Times New Roman"/>
                    <a:ea typeface="Times New Roman"/>
                    <a:cs typeface="Times New Roman"/>
                  </a:rPr>
                  <a:t>    after </a:t>
                </a:r>
                <a:r>
                  <a:rPr lang="en-GB" sz="3200" dirty="0">
                    <a:effectLst/>
                    <a:latin typeface="Times New Roman"/>
                    <a:ea typeface="Times New Roman"/>
                    <a:cs typeface="Times New Roman"/>
                  </a:rPr>
                  <a:t>paying off your mortgage you have</a:t>
                </a:r>
                <a:endParaRPr lang="en-AU" sz="2800" dirty="0">
                  <a:effectLst/>
                  <a:latin typeface="Calibri"/>
                  <a:ea typeface="Calibri"/>
                  <a:cs typeface="Times New Roman"/>
                </a:endParaRPr>
              </a:p>
              <a:p>
                <a:pPr algn="just">
                  <a:lnSpc>
                    <a:spcPct val="200000"/>
                  </a:lnSpc>
                  <a:spcAft>
                    <a:spcPts val="1000"/>
                  </a:spcAft>
                </a:pPr>
                <a:r>
                  <a:rPr lang="en-GB" sz="3200" dirty="0">
                    <a:effectLst/>
                    <a:latin typeface="Times New Roman"/>
                    <a:ea typeface="Times New Roman"/>
                    <a:cs typeface="Times New Roman"/>
                  </a:rPr>
                  <a:t>   $135,000 - $9,000 (the interest for one year) - $90,000 (the principal borrowed) = $36,000</a:t>
                </a:r>
                <a:endParaRPr lang="en-AU" sz="2800" dirty="0">
                  <a:effectLst/>
                  <a:latin typeface="Calibri"/>
                  <a:ea typeface="Calibri"/>
                  <a:cs typeface="Times New Roman"/>
                </a:endParaRPr>
              </a:p>
              <a:p>
                <a:pPr algn="just">
                  <a:lnSpc>
                    <a:spcPct val="200000"/>
                  </a:lnSpc>
                  <a:spcAft>
                    <a:spcPts val="1000"/>
                  </a:spcAft>
                </a:pPr>
                <a:r>
                  <a:rPr lang="en-GB" sz="3200" dirty="0">
                    <a:effectLst/>
                    <a:latin typeface="Times New Roman"/>
                    <a:ea typeface="Times New Roman"/>
                    <a:cs typeface="Times New Roman"/>
                  </a:rPr>
                  <a:t>(which is to say, the sale price minus repayments to the mortgage company). </a:t>
                </a:r>
                <a:endParaRPr lang="en-GB" sz="3200" dirty="0">
                  <a:latin typeface="Times New Roman"/>
                  <a:ea typeface="Times New Roman"/>
                  <a:cs typeface="Times New Roman"/>
                </a:endParaRPr>
              </a:p>
              <a:p>
                <a:pPr algn="just">
                  <a:lnSpc>
                    <a:spcPct val="200000"/>
                  </a:lnSpc>
                  <a:spcAft>
                    <a:spcPts val="1000"/>
                  </a:spcAft>
                </a:pPr>
                <a:r>
                  <a:rPr lang="en-GB" sz="3200" dirty="0" smtClean="0">
                    <a:effectLst/>
                    <a:latin typeface="Times New Roman"/>
                    <a:ea typeface="Times New Roman"/>
                    <a:cs typeface="Times New Roman"/>
                  </a:rPr>
                  <a:t>Hence</a:t>
                </a:r>
                <a:r>
                  <a:rPr lang="en-GB" sz="3200" dirty="0">
                    <a:effectLst/>
                    <a:latin typeface="Times New Roman"/>
                    <a:ea typeface="Times New Roman"/>
                    <a:cs typeface="Times New Roman"/>
                  </a:rPr>
                  <a:t>, your return is calculated as</a:t>
                </a:r>
                <a:endParaRPr lang="en-AU" sz="2800" dirty="0">
                  <a:effectLst/>
                  <a:latin typeface="Calibri"/>
                  <a:ea typeface="Calibri"/>
                  <a:cs typeface="Times New Roman"/>
                </a:endParaRPr>
              </a:p>
              <a:p>
                <a:pPr algn="just">
                  <a:lnSpc>
                    <a:spcPct val="200000"/>
                  </a:lnSpc>
                  <a:spcAft>
                    <a:spcPts val="1000"/>
                  </a:spcAft>
                </a:pPr>
                <a:r>
                  <a:rPr lang="en-GB" sz="3200" dirty="0">
                    <a:effectLst/>
                    <a:latin typeface="Times New Roman"/>
                    <a:ea typeface="Times New Roman"/>
                    <a:cs typeface="Times New Roman"/>
                  </a:rPr>
                  <a:t>                              </a:t>
                </a:r>
                <a14:m>
                  <m:oMath xmlns:m="http://schemas.openxmlformats.org/officeDocument/2006/math">
                    <m:f>
                      <m:fPr>
                        <m:ctrlPr>
                          <a:rPr lang="en-AU" sz="3200" i="1">
                            <a:effectLst/>
                            <a:latin typeface="Cambria Math"/>
                            <a:ea typeface="Times New Roman"/>
                            <a:cs typeface="Times New Roman"/>
                          </a:rPr>
                        </m:ctrlPr>
                      </m:fPr>
                      <m:num>
                        <m:r>
                          <a:rPr lang="en-GB" sz="3200" i="1">
                            <a:effectLst/>
                            <a:latin typeface="Cambria Math"/>
                            <a:ea typeface="Times New Roman"/>
                            <a:cs typeface="Times New Roman"/>
                          </a:rPr>
                          <m:t>$36,000–$10,000 </m:t>
                        </m:r>
                      </m:num>
                      <m:den>
                        <m:r>
                          <a:rPr lang="en-GB" sz="3200" i="1">
                            <a:effectLst/>
                            <a:latin typeface="Cambria Math"/>
                            <a:ea typeface="Times New Roman"/>
                            <a:cs typeface="Times New Roman"/>
                          </a:rPr>
                          <m:t>$10,000</m:t>
                        </m:r>
                      </m:den>
                    </m:f>
                  </m:oMath>
                </a14:m>
                <a:r>
                  <a:rPr lang="en-GB" sz="3200" dirty="0">
                    <a:effectLst/>
                    <a:latin typeface="Times New Roman"/>
                    <a:ea typeface="Times New Roman"/>
                    <a:cs typeface="Times New Roman"/>
                  </a:rPr>
                  <a:t> = </a:t>
                </a:r>
                <a14:m>
                  <m:oMath xmlns:m="http://schemas.openxmlformats.org/officeDocument/2006/math">
                    <m:f>
                      <m:fPr>
                        <m:ctrlPr>
                          <a:rPr lang="en-AU" sz="3200" i="1">
                            <a:effectLst/>
                            <a:latin typeface="Cambria Math"/>
                            <a:ea typeface="Times New Roman"/>
                            <a:cs typeface="Times New Roman"/>
                          </a:rPr>
                        </m:ctrlPr>
                      </m:fPr>
                      <m:num>
                        <m:r>
                          <a:rPr lang="en-GB" sz="3200" i="1">
                            <a:effectLst/>
                            <a:latin typeface="Cambria Math"/>
                            <a:ea typeface="Times New Roman"/>
                            <a:cs typeface="Times New Roman"/>
                          </a:rPr>
                          <m:t>$26,000</m:t>
                        </m:r>
                      </m:num>
                      <m:den>
                        <m:r>
                          <a:rPr lang="en-GB" sz="3200" i="1">
                            <a:effectLst/>
                            <a:latin typeface="Cambria Math"/>
                            <a:ea typeface="Times New Roman"/>
                            <a:cs typeface="Times New Roman"/>
                          </a:rPr>
                          <m:t>$10,000</m:t>
                        </m:r>
                      </m:den>
                    </m:f>
                  </m:oMath>
                </a14:m>
                <a:r>
                  <a:rPr lang="en-GB" sz="3200" dirty="0">
                    <a:effectLst/>
                    <a:latin typeface="Times New Roman"/>
                    <a:ea typeface="Times New Roman"/>
                    <a:cs typeface="Times New Roman"/>
                  </a:rPr>
                  <a:t> = </a:t>
                </a:r>
                <a:r>
                  <a:rPr lang="en-GB" sz="3200" u="sng" dirty="0">
                    <a:effectLst/>
                    <a:latin typeface="Times New Roman"/>
                    <a:ea typeface="Times New Roman"/>
                    <a:cs typeface="Times New Roman"/>
                  </a:rPr>
                  <a:t>260%</a:t>
                </a:r>
                <a:r>
                  <a:rPr lang="en-GB" sz="3200" dirty="0">
                    <a:effectLst/>
                    <a:latin typeface="Times New Roman"/>
                    <a:ea typeface="Times New Roman"/>
                    <a:cs typeface="Times New Roman"/>
                  </a:rPr>
                  <a:t>.</a:t>
                </a:r>
                <a:endParaRPr lang="en-AU" sz="2800" dirty="0">
                  <a:effectLst/>
                  <a:latin typeface="Calibri"/>
                  <a:ea typeface="Calibri"/>
                  <a:cs typeface="Times New Roman"/>
                </a:endParaRPr>
              </a:p>
              <a:p>
                <a:pPr algn="just">
                  <a:lnSpc>
                    <a:spcPct val="200000"/>
                  </a:lnSpc>
                  <a:spcAft>
                    <a:spcPts val="1000"/>
                  </a:spcAft>
                </a:pPr>
                <a:r>
                  <a:rPr lang="en-GB" sz="3200" dirty="0">
                    <a:effectLst/>
                    <a:latin typeface="Times New Roman"/>
                    <a:ea typeface="Times New Roman"/>
                    <a:cs typeface="Times New Roman"/>
                  </a:rPr>
                  <a:t>An annual return of 260% represents a pretty healthy return on your investment (of $10,000): Your </a:t>
                </a:r>
                <a:r>
                  <a:rPr lang="en-GB" sz="3200" u="sng" dirty="0">
                    <a:effectLst/>
                    <a:latin typeface="Times New Roman"/>
                    <a:ea typeface="Times New Roman"/>
                    <a:cs typeface="Times New Roman"/>
                  </a:rPr>
                  <a:t>$10,000</a:t>
                </a:r>
                <a:r>
                  <a:rPr lang="en-GB" sz="3200" dirty="0">
                    <a:effectLst/>
                    <a:latin typeface="Times New Roman"/>
                    <a:ea typeface="Times New Roman"/>
                    <a:cs typeface="Times New Roman"/>
                  </a:rPr>
                  <a:t> has grown to </a:t>
                </a:r>
                <a:r>
                  <a:rPr lang="en-GB" sz="3200" u="sng" dirty="0">
                    <a:effectLst/>
                    <a:latin typeface="Times New Roman"/>
                    <a:ea typeface="Times New Roman"/>
                    <a:cs typeface="Times New Roman"/>
                  </a:rPr>
                  <a:t>$36,000</a:t>
                </a:r>
                <a:r>
                  <a:rPr lang="en-GB" sz="3200" dirty="0">
                    <a:effectLst/>
                    <a:latin typeface="Times New Roman"/>
                    <a:ea typeface="Times New Roman"/>
                    <a:cs typeface="Times New Roman"/>
                  </a:rPr>
                  <a:t>! </a:t>
                </a:r>
                <a:endParaRPr lang="en-AU" sz="2800" dirty="0">
                  <a:effectLst/>
                  <a:latin typeface="Calibri"/>
                  <a:ea typeface="Calibri"/>
                  <a:cs typeface="Times New Roman"/>
                </a:endParaRPr>
              </a:p>
              <a:p>
                <a:endParaRPr lang="en-AU"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14400" y="980728"/>
                <a:ext cx="7772400" cy="5616624"/>
              </a:xfrm>
              <a:blipFill rotWithShape="1">
                <a:blip r:embed="rId2"/>
                <a:stretch>
                  <a:fillRect r="-314"/>
                </a:stretch>
              </a:blipFill>
            </p:spPr>
            <p:txBody>
              <a:bodyPr/>
              <a:lstStyle/>
              <a:p>
                <a:r>
                  <a:rPr lang="en-AU">
                    <a:noFill/>
                  </a:rPr>
                  <a:t> </a:t>
                </a:r>
              </a:p>
            </p:txBody>
          </p:sp>
        </mc:Fallback>
      </mc:AlternateContent>
    </p:spTree>
    <p:extLst>
      <p:ext uri="{BB962C8B-B14F-4D97-AF65-F5344CB8AC3E}">
        <p14:creationId xmlns:p14="http://schemas.microsoft.com/office/powerpoint/2010/main" val="336470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1000"/>
                                        <p:tgtEl>
                                          <p:spTgt spid="3">
                                            <p:txEl>
                                              <p:pRg st="4" end="4"/>
                                            </p:txEl>
                                          </p:spTgt>
                                        </p:tgtEl>
                                      </p:cBhvr>
                                    </p:animEffect>
                                    <p:anim calcmode="lin" valueType="num">
                                      <p:cBhvr>
                                        <p:cTn id="1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1" presetID="6" presetClass="entr" presetSubtype="16"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ircle(in)">
                                      <p:cBhvr>
                                        <p:cTn id="23" dur="20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ipe(down)">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6632"/>
            <a:ext cx="7772400" cy="504056"/>
          </a:xfrm>
        </p:spPr>
        <p:txBody>
          <a:bodyPr/>
          <a:lstStyle/>
          <a:p>
            <a:r>
              <a:rPr lang="en-AU" sz="3200" i="1" dirty="0">
                <a:solidFill>
                  <a:srgbClr val="DBF5F9">
                    <a:satMod val="200000"/>
                  </a:srgbClr>
                </a:solidFill>
              </a:rPr>
              <a:t>Investment and Leverage (</a:t>
            </a:r>
            <a:r>
              <a:rPr lang="en-AU" sz="3200" i="1" dirty="0" err="1">
                <a:solidFill>
                  <a:srgbClr val="DBF5F9">
                    <a:satMod val="200000"/>
                  </a:srgbClr>
                </a:solidFill>
              </a:rPr>
              <a:t>cont</a:t>
            </a:r>
            <a:r>
              <a:rPr lang="en-AU" sz="3200" i="1" dirty="0">
                <a:solidFill>
                  <a:srgbClr val="DBF5F9">
                    <a:satMod val="200000"/>
                  </a:srgbClr>
                </a:solidFill>
              </a:rPr>
              <a:t>)</a:t>
            </a:r>
            <a:endParaRPr lang="en-AU" sz="32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99592" y="548680"/>
                <a:ext cx="7772400" cy="5976664"/>
              </a:xfrm>
            </p:spPr>
            <p:txBody>
              <a:bodyPr>
                <a:normAutofit fontScale="47500" lnSpcReduction="20000"/>
              </a:bodyPr>
              <a:lstStyle/>
              <a:p>
                <a:pPr indent="0" algn="just">
                  <a:lnSpc>
                    <a:spcPct val="200000"/>
                  </a:lnSpc>
                  <a:spcAft>
                    <a:spcPts val="1000"/>
                  </a:spcAft>
                  <a:buNone/>
                </a:pPr>
                <a:r>
                  <a:rPr lang="en-GB" sz="3200" dirty="0">
                    <a:latin typeface="Times New Roman"/>
                    <a:ea typeface="Times New Roman"/>
                    <a:cs typeface="Times New Roman"/>
                  </a:rPr>
                  <a:t>With investment </a:t>
                </a:r>
                <a:r>
                  <a:rPr lang="en-GB" sz="3200" dirty="0" smtClean="0">
                    <a:latin typeface="Times New Roman"/>
                    <a:ea typeface="Times New Roman"/>
                    <a:cs typeface="Times New Roman"/>
                  </a:rPr>
                  <a:t>  “</a:t>
                </a:r>
                <a:r>
                  <a:rPr lang="en-GB" sz="4500" u="sng" dirty="0">
                    <a:latin typeface="Times New Roman"/>
                    <a:ea typeface="Times New Roman"/>
                    <a:cs typeface="Times New Roman"/>
                  </a:rPr>
                  <a:t>Unlevered</a:t>
                </a:r>
                <a:r>
                  <a:rPr lang="en-GB" sz="3200" dirty="0" smtClean="0">
                    <a:latin typeface="Times New Roman"/>
                    <a:ea typeface="Times New Roman"/>
                    <a:cs typeface="Times New Roman"/>
                  </a:rPr>
                  <a:t>”    your </a:t>
                </a:r>
                <a:r>
                  <a:rPr lang="en-GB" sz="3200" dirty="0">
                    <a:latin typeface="Times New Roman"/>
                    <a:ea typeface="Times New Roman"/>
                    <a:cs typeface="Times New Roman"/>
                  </a:rPr>
                  <a:t>10 </a:t>
                </a:r>
                <a:r>
                  <a:rPr lang="en-GB" sz="3200" dirty="0" err="1">
                    <a:latin typeface="Times New Roman"/>
                    <a:ea typeface="Times New Roman"/>
                    <a:cs typeface="Times New Roman"/>
                  </a:rPr>
                  <a:t>percent</a:t>
                </a:r>
                <a:r>
                  <a:rPr lang="en-GB" sz="3200" dirty="0">
                    <a:latin typeface="Times New Roman"/>
                    <a:ea typeface="Times New Roman"/>
                    <a:cs typeface="Times New Roman"/>
                  </a:rPr>
                  <a:t> ownership delivers</a:t>
                </a:r>
                <a:endParaRPr lang="en-AU" sz="2800" dirty="0">
                  <a:effectLst/>
                  <a:latin typeface="Calibri"/>
                  <a:ea typeface="Calibri"/>
                  <a:cs typeface="Times New Roman"/>
                </a:endParaRPr>
              </a:p>
              <a:p>
                <a:pPr indent="457200" algn="just">
                  <a:lnSpc>
                    <a:spcPct val="200000"/>
                  </a:lnSpc>
                  <a:spcAft>
                    <a:spcPts val="1000"/>
                  </a:spcAft>
                </a:pPr>
                <a:r>
                  <a:rPr lang="en-GB" sz="3200" dirty="0">
                    <a:effectLst/>
                    <a:latin typeface="Times New Roman"/>
                    <a:ea typeface="Times New Roman"/>
                    <a:cs typeface="Times New Roman"/>
                  </a:rPr>
                  <a:t>		0.1 x $135,000 = </a:t>
                </a:r>
                <a:r>
                  <a:rPr lang="en-GB" sz="3200" u="sng" dirty="0">
                    <a:effectLst/>
                    <a:latin typeface="Times New Roman"/>
                    <a:ea typeface="Times New Roman"/>
                    <a:cs typeface="Times New Roman"/>
                  </a:rPr>
                  <a:t>$13,500</a:t>
                </a:r>
                <a:r>
                  <a:rPr lang="en-GB" sz="3200" dirty="0">
                    <a:effectLst/>
                    <a:latin typeface="Times New Roman"/>
                    <a:ea typeface="Times New Roman"/>
                    <a:cs typeface="Times New Roman"/>
                  </a:rPr>
                  <a:t>,</a:t>
                </a:r>
                <a:endParaRPr lang="en-AU" sz="2800" dirty="0">
                  <a:effectLst/>
                  <a:latin typeface="Calibri"/>
                  <a:ea typeface="Calibri"/>
                  <a:cs typeface="Times New Roman"/>
                </a:endParaRPr>
              </a:p>
              <a:p>
                <a:pPr algn="just">
                  <a:lnSpc>
                    <a:spcPct val="200000"/>
                  </a:lnSpc>
                  <a:spcAft>
                    <a:spcPts val="1000"/>
                  </a:spcAft>
                </a:pPr>
                <a:r>
                  <a:rPr lang="en-GB" sz="3200" dirty="0">
                    <a:effectLst/>
                    <a:latin typeface="Times New Roman"/>
                    <a:ea typeface="Times New Roman"/>
                    <a:cs typeface="Times New Roman"/>
                  </a:rPr>
                  <a:t>which is to say, you receive 10% of the sale price (the other 90 </a:t>
                </a:r>
                <a:r>
                  <a:rPr lang="en-GB" sz="3200" dirty="0" err="1">
                    <a:effectLst/>
                    <a:latin typeface="Times New Roman"/>
                    <a:ea typeface="Times New Roman"/>
                    <a:cs typeface="Times New Roman"/>
                  </a:rPr>
                  <a:t>percent</a:t>
                </a:r>
                <a:r>
                  <a:rPr lang="en-GB" sz="3200" dirty="0">
                    <a:effectLst/>
                    <a:latin typeface="Times New Roman"/>
                    <a:ea typeface="Times New Roman"/>
                    <a:cs typeface="Times New Roman"/>
                  </a:rPr>
                  <a:t> goes to your partners who entered into the project with you as partners by contributing  90% of the required funds</a:t>
                </a:r>
                <a:r>
                  <a:rPr lang="en-GB" sz="3200" dirty="0" smtClean="0">
                    <a:effectLst/>
                    <a:latin typeface="Times New Roman"/>
                    <a:ea typeface="Times New Roman"/>
                    <a:cs typeface="Times New Roman"/>
                  </a:rPr>
                  <a:t>).</a:t>
                </a:r>
              </a:p>
              <a:p>
                <a:pPr algn="just">
                  <a:lnSpc>
                    <a:spcPct val="200000"/>
                  </a:lnSpc>
                  <a:spcAft>
                    <a:spcPts val="1000"/>
                  </a:spcAft>
                </a:pPr>
                <a:r>
                  <a:rPr lang="en-GB" sz="3200" dirty="0" smtClean="0">
                    <a:effectLst/>
                    <a:latin typeface="Times New Roman"/>
                    <a:ea typeface="Times New Roman"/>
                    <a:cs typeface="Times New Roman"/>
                  </a:rPr>
                  <a:t> So </a:t>
                </a:r>
                <a:r>
                  <a:rPr lang="en-GB" sz="3200" dirty="0">
                    <a:effectLst/>
                    <a:latin typeface="Times New Roman"/>
                    <a:ea typeface="Times New Roman"/>
                    <a:cs typeface="Times New Roman"/>
                  </a:rPr>
                  <a:t>you have no debt to worry about. </a:t>
                </a:r>
                <a:r>
                  <a:rPr lang="en-GB" sz="3200" dirty="0" smtClean="0">
                    <a:effectLst/>
                    <a:latin typeface="Times New Roman"/>
                    <a:ea typeface="Times New Roman"/>
                    <a:cs typeface="Times New Roman"/>
                  </a:rPr>
                  <a:t>          Hence</a:t>
                </a:r>
                <a:r>
                  <a:rPr lang="en-GB" sz="3200" dirty="0">
                    <a:effectLst/>
                    <a:latin typeface="Times New Roman"/>
                    <a:ea typeface="Times New Roman"/>
                    <a:cs typeface="Times New Roman"/>
                  </a:rPr>
                  <a:t>, your return is calculated as</a:t>
                </a:r>
                <a:endParaRPr lang="en-AU" sz="2800" dirty="0">
                  <a:effectLst/>
                  <a:latin typeface="Calibri"/>
                  <a:ea typeface="Calibri"/>
                  <a:cs typeface="Times New Roman"/>
                </a:endParaRPr>
              </a:p>
              <a:p>
                <a:pPr algn="just">
                  <a:lnSpc>
                    <a:spcPct val="200000"/>
                  </a:lnSpc>
                  <a:spcAft>
                    <a:spcPts val="1000"/>
                  </a:spcAft>
                </a:pPr>
                <a14:m>
                  <m:oMath xmlns:m="http://schemas.openxmlformats.org/officeDocument/2006/math">
                    <m:r>
                      <a:rPr lang="en-GB" sz="3200" i="1">
                        <a:effectLst/>
                        <a:latin typeface="Cambria Math"/>
                        <a:ea typeface="Times New Roman"/>
                        <a:cs typeface="Times New Roman"/>
                      </a:rPr>
                      <m:t>                                                 </m:t>
                    </m:r>
                    <m:f>
                      <m:fPr>
                        <m:ctrlPr>
                          <a:rPr lang="en-AU" sz="3200" i="1">
                            <a:effectLst/>
                            <a:latin typeface="Cambria Math"/>
                            <a:ea typeface="Times New Roman"/>
                            <a:cs typeface="Times New Roman"/>
                          </a:rPr>
                        </m:ctrlPr>
                      </m:fPr>
                      <m:num>
                        <m:r>
                          <a:rPr lang="en-GB" sz="3200" i="1">
                            <a:effectLst/>
                            <a:latin typeface="Cambria Math"/>
                            <a:ea typeface="Times New Roman"/>
                            <a:cs typeface="Times New Roman"/>
                          </a:rPr>
                          <m:t>$13,500–$10,000 </m:t>
                        </m:r>
                      </m:num>
                      <m:den>
                        <m:r>
                          <a:rPr lang="en-GB" sz="3200" i="1">
                            <a:effectLst/>
                            <a:latin typeface="Cambria Math"/>
                            <a:ea typeface="Times New Roman"/>
                            <a:cs typeface="Times New Roman"/>
                          </a:rPr>
                          <m:t>$10,000</m:t>
                        </m:r>
                      </m:den>
                    </m:f>
                  </m:oMath>
                </a14:m>
                <a:r>
                  <a:rPr lang="en-GB" sz="3200" dirty="0">
                    <a:effectLst/>
                    <a:latin typeface="Times New Roman"/>
                    <a:ea typeface="Times New Roman"/>
                    <a:cs typeface="Times New Roman"/>
                  </a:rPr>
                  <a:t> = </a:t>
                </a:r>
                <a14:m>
                  <m:oMath xmlns:m="http://schemas.openxmlformats.org/officeDocument/2006/math">
                    <m:f>
                      <m:fPr>
                        <m:ctrlPr>
                          <a:rPr lang="en-AU" sz="3200" i="1">
                            <a:effectLst/>
                            <a:latin typeface="Cambria Math"/>
                            <a:ea typeface="Times New Roman"/>
                            <a:cs typeface="Times New Roman"/>
                          </a:rPr>
                        </m:ctrlPr>
                      </m:fPr>
                      <m:num>
                        <m:r>
                          <a:rPr lang="en-GB" sz="3200" i="1">
                            <a:effectLst/>
                            <a:latin typeface="Cambria Math"/>
                            <a:ea typeface="Times New Roman"/>
                            <a:cs typeface="Times New Roman"/>
                          </a:rPr>
                          <m:t>$3,500</m:t>
                        </m:r>
                      </m:num>
                      <m:den>
                        <m:r>
                          <a:rPr lang="en-GB" sz="3200" i="1">
                            <a:effectLst/>
                            <a:latin typeface="Cambria Math"/>
                            <a:ea typeface="Times New Roman"/>
                            <a:cs typeface="Times New Roman"/>
                          </a:rPr>
                          <m:t>$10,000</m:t>
                        </m:r>
                      </m:den>
                    </m:f>
                  </m:oMath>
                </a14:m>
                <a:r>
                  <a:rPr lang="en-GB" sz="3200" dirty="0">
                    <a:effectLst/>
                    <a:latin typeface="Times New Roman"/>
                    <a:ea typeface="Times New Roman"/>
                    <a:cs typeface="Times New Roman"/>
                  </a:rPr>
                  <a:t> = </a:t>
                </a:r>
                <a:r>
                  <a:rPr lang="en-GB" sz="3200" u="sng" dirty="0">
                    <a:effectLst/>
                    <a:latin typeface="Times New Roman"/>
                    <a:ea typeface="Times New Roman"/>
                    <a:cs typeface="Times New Roman"/>
                  </a:rPr>
                  <a:t>35%</a:t>
                </a:r>
                <a:r>
                  <a:rPr lang="en-GB" sz="3200" dirty="0">
                    <a:effectLst/>
                    <a:latin typeface="Times New Roman"/>
                    <a:ea typeface="Times New Roman"/>
                    <a:cs typeface="Times New Roman"/>
                  </a:rPr>
                  <a:t>.</a:t>
                </a:r>
                <a:endParaRPr lang="en-AU" sz="2800" dirty="0">
                  <a:effectLst/>
                  <a:latin typeface="Calibri"/>
                  <a:ea typeface="Calibri"/>
                  <a:cs typeface="Times New Roman"/>
                </a:endParaRPr>
              </a:p>
              <a:p>
                <a:pPr algn="just">
                  <a:lnSpc>
                    <a:spcPct val="200000"/>
                  </a:lnSpc>
                  <a:spcAft>
                    <a:spcPts val="1000"/>
                  </a:spcAft>
                  <a:tabLst>
                    <a:tab pos="457200" algn="l"/>
                  </a:tabLst>
                </a:pPr>
                <a:r>
                  <a:rPr lang="en-GB" sz="3200" dirty="0">
                    <a:effectLst/>
                    <a:latin typeface="Times New Roman"/>
                    <a:ea typeface="Times New Roman"/>
                    <a:cs typeface="Times New Roman"/>
                  </a:rPr>
                  <a:t>The return on your investment is 35% (the increase in value of the property): Your initial </a:t>
                </a:r>
                <a:r>
                  <a:rPr lang="en-GB" sz="3200" u="sng" dirty="0">
                    <a:effectLst/>
                    <a:latin typeface="Times New Roman"/>
                    <a:ea typeface="Times New Roman"/>
                    <a:cs typeface="Times New Roman"/>
                  </a:rPr>
                  <a:t>$10,000</a:t>
                </a:r>
                <a:r>
                  <a:rPr lang="en-GB" sz="3200" dirty="0">
                    <a:effectLst/>
                    <a:latin typeface="Times New Roman"/>
                    <a:ea typeface="Times New Roman"/>
                    <a:cs typeface="Times New Roman"/>
                  </a:rPr>
                  <a:t> has grown to </a:t>
                </a:r>
                <a:r>
                  <a:rPr lang="en-GB" sz="3200" u="sng" dirty="0">
                    <a:effectLst/>
                    <a:latin typeface="Times New Roman"/>
                    <a:ea typeface="Times New Roman"/>
                    <a:cs typeface="Times New Roman"/>
                  </a:rPr>
                  <a:t>$13,500</a:t>
                </a:r>
                <a:r>
                  <a:rPr lang="en-GB" sz="3200" dirty="0">
                    <a:effectLst/>
                    <a:latin typeface="Times New Roman"/>
                    <a:ea typeface="Times New Roman"/>
                    <a:cs typeface="Times New Roman"/>
                  </a:rPr>
                  <a:t>. Not bad, but not as good as the return with debt above.  </a:t>
                </a:r>
                <a:endParaRPr lang="en-AU" sz="2800" dirty="0">
                  <a:effectLst/>
                  <a:latin typeface="Calibri"/>
                  <a:ea typeface="Calibri"/>
                  <a:cs typeface="Times New Roman"/>
                </a:endParaRPr>
              </a:p>
              <a:p>
                <a:pPr algn="ctr">
                  <a:lnSpc>
                    <a:spcPct val="200000"/>
                  </a:lnSpc>
                  <a:spcAft>
                    <a:spcPts val="1000"/>
                  </a:spcAft>
                  <a:tabLst>
                    <a:tab pos="457200" algn="l"/>
                  </a:tabLst>
                </a:pPr>
                <a:r>
                  <a:rPr lang="en-GB" sz="3200" dirty="0">
                    <a:effectLst/>
                    <a:latin typeface="Times New Roman"/>
                    <a:ea typeface="Times New Roman"/>
                    <a:cs typeface="Times New Roman"/>
                  </a:rPr>
                  <a:t>You may be wishing you had availed of a mortgage!</a:t>
                </a:r>
                <a:endParaRPr lang="en-AU" sz="2800" dirty="0">
                  <a:effectLst/>
                  <a:latin typeface="Calibri"/>
                  <a:ea typeface="Calibri"/>
                  <a:cs typeface="Times New Roman"/>
                </a:endParaRPr>
              </a:p>
              <a:p>
                <a:endParaRPr lang="en-AU"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99592" y="548680"/>
                <a:ext cx="7772400" cy="5976664"/>
              </a:xfrm>
              <a:blipFill rotWithShape="1">
                <a:blip r:embed="rId2"/>
                <a:stretch>
                  <a:fillRect r="-314"/>
                </a:stretch>
              </a:blipFill>
            </p:spPr>
            <p:txBody>
              <a:bodyPr/>
              <a:lstStyle/>
              <a:p>
                <a:r>
                  <a:rPr lang="en-AU">
                    <a:noFill/>
                  </a:rPr>
                  <a:t> </a:t>
                </a:r>
              </a:p>
            </p:txBody>
          </p:sp>
        </mc:Fallback>
      </mc:AlternateContent>
    </p:spTree>
    <p:extLst>
      <p:ext uri="{BB962C8B-B14F-4D97-AF65-F5344CB8AC3E}">
        <p14:creationId xmlns:p14="http://schemas.microsoft.com/office/powerpoint/2010/main" val="427193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6" presetClass="entr" presetSubtype="16"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6" presetClass="entr" presetSubtype="16"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32656"/>
            <a:ext cx="7772400" cy="648072"/>
          </a:xfrm>
        </p:spPr>
        <p:txBody>
          <a:bodyPr/>
          <a:lstStyle/>
          <a:p>
            <a:r>
              <a:rPr lang="en-AU" i="1" dirty="0">
                <a:solidFill>
                  <a:srgbClr val="DBF5F9">
                    <a:satMod val="200000"/>
                  </a:srgbClr>
                </a:solidFill>
              </a:rPr>
              <a:t>Investment and Leverage (</a:t>
            </a:r>
            <a:r>
              <a:rPr lang="en-AU" i="1" dirty="0" err="1">
                <a:solidFill>
                  <a:srgbClr val="DBF5F9">
                    <a:satMod val="200000"/>
                  </a:srgbClr>
                </a:solidFill>
              </a:rPr>
              <a:t>cont</a:t>
            </a:r>
            <a:r>
              <a:rPr lang="en-AU" i="1" dirty="0">
                <a:solidFill>
                  <a:srgbClr val="DBF5F9">
                    <a:satMod val="200000"/>
                  </a:srgbClr>
                </a:solidFill>
              </a:rPr>
              <a:t>)</a:t>
            </a:r>
            <a:endParaRPr lang="en-AU"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14400" y="1124744"/>
                <a:ext cx="7772400" cy="5616624"/>
              </a:xfrm>
            </p:spPr>
            <p:txBody>
              <a:bodyPr>
                <a:normAutofit fontScale="55000" lnSpcReduction="20000"/>
              </a:bodyPr>
              <a:lstStyle/>
              <a:p>
                <a:pPr algn="just">
                  <a:lnSpc>
                    <a:spcPct val="200000"/>
                  </a:lnSpc>
                  <a:spcAft>
                    <a:spcPts val="1000"/>
                  </a:spcAft>
                </a:pPr>
                <a:r>
                  <a:rPr lang="en-GB" sz="3200" dirty="0">
                    <a:latin typeface="Times New Roman"/>
                    <a:ea typeface="Times New Roman"/>
                    <a:cs typeface="Times New Roman"/>
                  </a:rPr>
                  <a:t>Suppose, however, that property prices do not continue to grow so dramatically, and that at the end of one year, your property is worth a more modest </a:t>
                </a:r>
                <a:r>
                  <a:rPr lang="en-GB" sz="3200" u="sng" dirty="0">
                    <a:latin typeface="Times New Roman"/>
                    <a:ea typeface="Times New Roman"/>
                    <a:cs typeface="Times New Roman"/>
                  </a:rPr>
                  <a:t>$105,000</a:t>
                </a:r>
                <a:r>
                  <a:rPr lang="en-GB" sz="3200" dirty="0">
                    <a:latin typeface="Times New Roman"/>
                    <a:ea typeface="Times New Roman"/>
                    <a:cs typeface="Times New Roman"/>
                  </a:rPr>
                  <a:t> </a:t>
                </a:r>
                <a:r>
                  <a:rPr lang="en-GB" sz="3200" dirty="0" smtClean="0">
                    <a:latin typeface="Times New Roman"/>
                    <a:ea typeface="Times New Roman"/>
                    <a:cs typeface="Times New Roman"/>
                  </a:rPr>
                  <a:t>  (</a:t>
                </a:r>
                <a:r>
                  <a:rPr lang="en-GB" sz="3200" dirty="0">
                    <a:latin typeface="Times New Roman"/>
                    <a:ea typeface="Times New Roman"/>
                    <a:cs typeface="Times New Roman"/>
                  </a:rPr>
                  <a:t>note, still an increase of $5,000 on the purchase value). </a:t>
                </a:r>
                <a:endParaRPr lang="en-GB" sz="3200" dirty="0" smtClean="0">
                  <a:latin typeface="Times New Roman"/>
                  <a:ea typeface="Times New Roman"/>
                  <a:cs typeface="Times New Roman"/>
                </a:endParaRPr>
              </a:p>
              <a:p>
                <a:pPr algn="just">
                  <a:lnSpc>
                    <a:spcPct val="200000"/>
                  </a:lnSpc>
                  <a:spcAft>
                    <a:spcPts val="1000"/>
                  </a:spcAft>
                </a:pPr>
                <a:r>
                  <a:rPr lang="en-GB" sz="3200" dirty="0" smtClean="0">
                    <a:latin typeface="Times New Roman"/>
                    <a:ea typeface="Times New Roman"/>
                    <a:cs typeface="Times New Roman"/>
                  </a:rPr>
                  <a:t>A </a:t>
                </a:r>
                <a:r>
                  <a:rPr lang="en-GB" sz="3200" dirty="0">
                    <a:latin typeface="Times New Roman"/>
                    <a:ea typeface="Times New Roman"/>
                    <a:cs typeface="Times New Roman"/>
                  </a:rPr>
                  <a:t>comparison of performances now provides:</a:t>
                </a:r>
                <a:endParaRPr lang="en-AU" sz="2800" dirty="0">
                  <a:effectLst/>
                  <a:latin typeface="Calibri"/>
                  <a:ea typeface="Calibri"/>
                  <a:cs typeface="Times New Roman"/>
                </a:endParaRPr>
              </a:p>
              <a:p>
                <a:pPr algn="just">
                  <a:lnSpc>
                    <a:spcPct val="200000"/>
                  </a:lnSpc>
                  <a:spcAft>
                    <a:spcPts val="1000"/>
                  </a:spcAft>
                </a:pPr>
                <a:r>
                  <a:rPr lang="en-GB" sz="3200" dirty="0">
                    <a:effectLst/>
                    <a:latin typeface="Times New Roman"/>
                    <a:ea typeface="Times New Roman"/>
                    <a:cs typeface="Times New Roman"/>
                  </a:rPr>
                  <a:t>With investment </a:t>
                </a:r>
                <a:r>
                  <a:rPr lang="en-GB" sz="3200" dirty="0" smtClean="0">
                    <a:effectLst/>
                    <a:latin typeface="Times New Roman"/>
                    <a:ea typeface="Times New Roman"/>
                    <a:cs typeface="Times New Roman"/>
                  </a:rPr>
                  <a:t>    “</a:t>
                </a:r>
                <a:r>
                  <a:rPr lang="en-GB" sz="3400" u="sng" dirty="0" smtClean="0">
                    <a:effectLst/>
                    <a:latin typeface="Times New Roman"/>
                    <a:ea typeface="Times New Roman"/>
                    <a:cs typeface="Times New Roman"/>
                  </a:rPr>
                  <a:t>Levered</a:t>
                </a:r>
                <a:r>
                  <a:rPr lang="en-GB" sz="3200" dirty="0" smtClean="0">
                    <a:effectLst/>
                    <a:latin typeface="Times New Roman"/>
                    <a:ea typeface="Times New Roman"/>
                    <a:cs typeface="Times New Roman"/>
                  </a:rPr>
                  <a:t>”,   your </a:t>
                </a:r>
                <a:r>
                  <a:rPr lang="en-GB" sz="3200" dirty="0">
                    <a:effectLst/>
                    <a:latin typeface="Times New Roman"/>
                    <a:ea typeface="Times New Roman"/>
                    <a:cs typeface="Times New Roman"/>
                  </a:rPr>
                  <a:t>return is calculated as</a:t>
                </a:r>
                <a:endParaRPr lang="en-AU" sz="2800" dirty="0">
                  <a:effectLst/>
                  <a:latin typeface="Calibri"/>
                  <a:ea typeface="Calibri"/>
                  <a:cs typeface="Times New Roman"/>
                </a:endParaRPr>
              </a:p>
              <a:p>
                <a:pPr algn="just">
                  <a:lnSpc>
                    <a:spcPct val="200000"/>
                  </a:lnSpc>
                  <a:spcAft>
                    <a:spcPts val="1000"/>
                  </a:spcAft>
                </a:pPr>
                <a:r>
                  <a:rPr lang="en-GB" sz="3200" dirty="0">
                    <a:effectLst/>
                    <a:latin typeface="Times New Roman"/>
                    <a:ea typeface="Times New Roman"/>
                    <a:cs typeface="Times New Roman"/>
                  </a:rPr>
                  <a:t>                              </a:t>
                </a:r>
                <a14:m>
                  <m:oMath xmlns:m="http://schemas.openxmlformats.org/officeDocument/2006/math">
                    <m:f>
                      <m:fPr>
                        <m:ctrlPr>
                          <a:rPr lang="en-AU" sz="3200" i="1">
                            <a:effectLst/>
                            <a:latin typeface="Cambria Math"/>
                            <a:ea typeface="Times New Roman"/>
                            <a:cs typeface="Times New Roman"/>
                          </a:rPr>
                        </m:ctrlPr>
                      </m:fPr>
                      <m:num>
                        <m:r>
                          <a:rPr lang="en-GB" sz="3200" i="1">
                            <a:effectLst/>
                            <a:latin typeface="Cambria Math"/>
                            <a:ea typeface="Times New Roman"/>
                            <a:cs typeface="Times New Roman"/>
                          </a:rPr>
                          <m:t>$</m:t>
                        </m:r>
                        <m:d>
                          <m:dPr>
                            <m:ctrlPr>
                              <a:rPr lang="en-AU" sz="3200" i="1">
                                <a:effectLst/>
                                <a:latin typeface="Cambria Math"/>
                                <a:ea typeface="Times New Roman"/>
                                <a:cs typeface="Times New Roman"/>
                              </a:rPr>
                            </m:ctrlPr>
                          </m:dPr>
                          <m:e>
                            <m:r>
                              <a:rPr lang="en-GB" sz="3200" i="1">
                                <a:effectLst/>
                                <a:latin typeface="Cambria Math"/>
                                <a:ea typeface="Times New Roman"/>
                                <a:cs typeface="Times New Roman"/>
                              </a:rPr>
                              <m:t>105,000 – 9,000 – 90,000</m:t>
                            </m:r>
                          </m:e>
                        </m:d>
                        <m:r>
                          <a:rPr lang="en-GB" sz="3200" i="1">
                            <a:effectLst/>
                            <a:latin typeface="Cambria Math"/>
                            <a:ea typeface="Times New Roman"/>
                            <a:cs typeface="Times New Roman"/>
                          </a:rPr>
                          <m:t>–$10,000 </m:t>
                        </m:r>
                      </m:num>
                      <m:den>
                        <m:r>
                          <a:rPr lang="en-GB" sz="3200" i="1">
                            <a:effectLst/>
                            <a:latin typeface="Cambria Math"/>
                            <a:ea typeface="Times New Roman"/>
                            <a:cs typeface="Times New Roman"/>
                          </a:rPr>
                          <m:t>$10,000</m:t>
                        </m:r>
                      </m:den>
                    </m:f>
                  </m:oMath>
                </a14:m>
                <a:r>
                  <a:rPr lang="en-GB" sz="3200" dirty="0">
                    <a:effectLst/>
                    <a:latin typeface="Times New Roman"/>
                    <a:ea typeface="Times New Roman"/>
                    <a:cs typeface="Times New Roman"/>
                  </a:rPr>
                  <a:t> = </a:t>
                </a:r>
                <a14:m>
                  <m:oMath xmlns:m="http://schemas.openxmlformats.org/officeDocument/2006/math">
                    <m:f>
                      <m:fPr>
                        <m:ctrlPr>
                          <a:rPr lang="en-AU" sz="3200" i="1">
                            <a:effectLst/>
                            <a:latin typeface="Cambria Math"/>
                            <a:ea typeface="Times New Roman"/>
                            <a:cs typeface="Times New Roman"/>
                          </a:rPr>
                        </m:ctrlPr>
                      </m:fPr>
                      <m:num>
                        <m:r>
                          <a:rPr lang="en-GB" sz="3200" i="1">
                            <a:effectLst/>
                            <a:latin typeface="Cambria Math"/>
                            <a:ea typeface="Times New Roman"/>
                            <a:cs typeface="Times New Roman"/>
                          </a:rPr>
                          <m:t>−$4,000</m:t>
                        </m:r>
                      </m:num>
                      <m:den>
                        <m:r>
                          <a:rPr lang="en-GB" sz="3200" i="1">
                            <a:effectLst/>
                            <a:latin typeface="Cambria Math"/>
                            <a:ea typeface="Times New Roman"/>
                            <a:cs typeface="Times New Roman"/>
                          </a:rPr>
                          <m:t>$10,000</m:t>
                        </m:r>
                      </m:den>
                    </m:f>
                  </m:oMath>
                </a14:m>
                <a:r>
                  <a:rPr lang="en-GB" sz="3200" dirty="0">
                    <a:effectLst/>
                    <a:latin typeface="Times New Roman"/>
                    <a:ea typeface="Times New Roman"/>
                    <a:cs typeface="Times New Roman"/>
                  </a:rPr>
                  <a:t> = </a:t>
                </a:r>
                <a:r>
                  <a:rPr lang="en-GB" sz="3200" u="sng" dirty="0">
                    <a:effectLst/>
                    <a:latin typeface="Times New Roman"/>
                    <a:ea typeface="Times New Roman"/>
                    <a:cs typeface="Times New Roman"/>
                  </a:rPr>
                  <a:t>- 40%</a:t>
                </a:r>
                <a:r>
                  <a:rPr lang="en-GB" sz="3200" dirty="0">
                    <a:effectLst/>
                    <a:latin typeface="Times New Roman"/>
                    <a:ea typeface="Times New Roman"/>
                    <a:cs typeface="Times New Roman"/>
                  </a:rPr>
                  <a:t>.</a:t>
                </a:r>
                <a:endParaRPr lang="en-AU" sz="2800" dirty="0">
                  <a:effectLst/>
                  <a:latin typeface="Calibri"/>
                  <a:ea typeface="Calibri"/>
                  <a:cs typeface="Times New Roman"/>
                </a:endParaRPr>
              </a:p>
              <a:p>
                <a:pPr algn="just">
                  <a:lnSpc>
                    <a:spcPct val="200000"/>
                  </a:lnSpc>
                  <a:spcAft>
                    <a:spcPts val="1000"/>
                  </a:spcAft>
                </a:pPr>
                <a:r>
                  <a:rPr lang="en-GB" sz="3200" dirty="0" err="1">
                    <a:effectLst/>
                    <a:latin typeface="Times New Roman"/>
                    <a:ea typeface="Times New Roman"/>
                    <a:cs typeface="Times New Roman"/>
                  </a:rPr>
                  <a:t>Oooops</a:t>
                </a:r>
                <a:r>
                  <a:rPr lang="en-GB" sz="3200" dirty="0">
                    <a:effectLst/>
                    <a:latin typeface="Times New Roman"/>
                    <a:ea typeface="Times New Roman"/>
                    <a:cs typeface="Times New Roman"/>
                  </a:rPr>
                  <a:t>! You have made a </a:t>
                </a:r>
                <a:r>
                  <a:rPr lang="en-GB" sz="3200" i="1" dirty="0">
                    <a:effectLst/>
                    <a:latin typeface="Times New Roman"/>
                    <a:ea typeface="Times New Roman"/>
                    <a:cs typeface="Times New Roman"/>
                  </a:rPr>
                  <a:t>loss</a:t>
                </a:r>
                <a:r>
                  <a:rPr lang="en-GB" sz="3200" dirty="0">
                    <a:effectLst/>
                    <a:latin typeface="Times New Roman"/>
                    <a:ea typeface="Times New Roman"/>
                    <a:cs typeface="Times New Roman"/>
                  </a:rPr>
                  <a:t>! Your initial wealth of </a:t>
                </a:r>
                <a:r>
                  <a:rPr lang="en-GB" sz="3200" u="sng" dirty="0">
                    <a:effectLst/>
                    <a:latin typeface="Times New Roman"/>
                    <a:ea typeface="Times New Roman"/>
                    <a:cs typeface="Times New Roman"/>
                  </a:rPr>
                  <a:t>$10,000</a:t>
                </a:r>
                <a:r>
                  <a:rPr lang="en-GB" sz="3200" dirty="0">
                    <a:effectLst/>
                    <a:latin typeface="Times New Roman"/>
                    <a:ea typeface="Times New Roman"/>
                    <a:cs typeface="Times New Roman"/>
                  </a:rPr>
                  <a:t> has been reduced to </a:t>
                </a:r>
                <a:r>
                  <a:rPr lang="en-GB" sz="3200" u="sng" dirty="0">
                    <a:effectLst/>
                    <a:latin typeface="Times New Roman"/>
                    <a:ea typeface="Times New Roman"/>
                    <a:cs typeface="Times New Roman"/>
                  </a:rPr>
                  <a:t>$6,000</a:t>
                </a:r>
                <a:r>
                  <a:rPr lang="en-GB" sz="3200" dirty="0">
                    <a:effectLst/>
                    <a:latin typeface="Times New Roman"/>
                    <a:ea typeface="Times New Roman"/>
                    <a:cs typeface="Times New Roman"/>
                  </a:rPr>
                  <a:t>. </a:t>
                </a:r>
                <a:endParaRPr lang="en-AU" sz="2800" dirty="0">
                  <a:effectLst/>
                  <a:latin typeface="Calibri"/>
                  <a:ea typeface="Calibri"/>
                  <a:cs typeface="Times New Roman"/>
                </a:endParaRPr>
              </a:p>
              <a:p>
                <a:endParaRPr lang="en-AU"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14400" y="1124744"/>
                <a:ext cx="7772400" cy="5616624"/>
              </a:xfrm>
              <a:blipFill rotWithShape="1">
                <a:blip r:embed="rId2"/>
                <a:stretch>
                  <a:fillRect r="-627"/>
                </a:stretch>
              </a:blipFill>
            </p:spPr>
            <p:txBody>
              <a:bodyPr/>
              <a:lstStyle/>
              <a:p>
                <a:r>
                  <a:rPr lang="en-AU">
                    <a:noFill/>
                  </a:rPr>
                  <a:t> </a:t>
                </a:r>
              </a:p>
            </p:txBody>
          </p:sp>
        </mc:Fallback>
      </mc:AlternateContent>
    </p:spTree>
    <p:extLst>
      <p:ext uri="{BB962C8B-B14F-4D97-AF65-F5344CB8AC3E}">
        <p14:creationId xmlns:p14="http://schemas.microsoft.com/office/powerpoint/2010/main" val="30385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6" presetClass="entr" presetSubtype="16"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80">
                                          <p:stCondLst>
                                            <p:cond delay="0"/>
                                          </p:stCondLst>
                                        </p:cTn>
                                        <p:tgtEl>
                                          <p:spTgt spid="3">
                                            <p:txEl>
                                              <p:pRg st="4" end="4"/>
                                            </p:txEl>
                                          </p:spTgt>
                                        </p:tgtEl>
                                      </p:cBhvr>
                                    </p:animEffect>
                                    <p:anim calcmode="lin" valueType="num">
                                      <p:cBhvr>
                                        <p:cTn id="23"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28" dur="26">
                                          <p:stCondLst>
                                            <p:cond delay="650"/>
                                          </p:stCondLst>
                                        </p:cTn>
                                        <p:tgtEl>
                                          <p:spTgt spid="3">
                                            <p:txEl>
                                              <p:pRg st="4" end="4"/>
                                            </p:txEl>
                                          </p:spTgt>
                                        </p:tgtEl>
                                      </p:cBhvr>
                                      <p:to x="100000" y="60000"/>
                                    </p:animScale>
                                    <p:animScale>
                                      <p:cBhvr>
                                        <p:cTn id="29" dur="166" decel="50000">
                                          <p:stCondLst>
                                            <p:cond delay="676"/>
                                          </p:stCondLst>
                                        </p:cTn>
                                        <p:tgtEl>
                                          <p:spTgt spid="3">
                                            <p:txEl>
                                              <p:pRg st="4" end="4"/>
                                            </p:txEl>
                                          </p:spTgt>
                                        </p:tgtEl>
                                      </p:cBhvr>
                                      <p:to x="100000" y="100000"/>
                                    </p:animScale>
                                    <p:animScale>
                                      <p:cBhvr>
                                        <p:cTn id="30" dur="26">
                                          <p:stCondLst>
                                            <p:cond delay="1312"/>
                                          </p:stCondLst>
                                        </p:cTn>
                                        <p:tgtEl>
                                          <p:spTgt spid="3">
                                            <p:txEl>
                                              <p:pRg st="4" end="4"/>
                                            </p:txEl>
                                          </p:spTgt>
                                        </p:tgtEl>
                                      </p:cBhvr>
                                      <p:to x="100000" y="80000"/>
                                    </p:animScale>
                                    <p:animScale>
                                      <p:cBhvr>
                                        <p:cTn id="31" dur="166" decel="50000">
                                          <p:stCondLst>
                                            <p:cond delay="1338"/>
                                          </p:stCondLst>
                                        </p:cTn>
                                        <p:tgtEl>
                                          <p:spTgt spid="3">
                                            <p:txEl>
                                              <p:pRg st="4" end="4"/>
                                            </p:txEl>
                                          </p:spTgt>
                                        </p:tgtEl>
                                      </p:cBhvr>
                                      <p:to x="100000" y="100000"/>
                                    </p:animScale>
                                    <p:animScale>
                                      <p:cBhvr>
                                        <p:cTn id="32" dur="26">
                                          <p:stCondLst>
                                            <p:cond delay="1642"/>
                                          </p:stCondLst>
                                        </p:cTn>
                                        <p:tgtEl>
                                          <p:spTgt spid="3">
                                            <p:txEl>
                                              <p:pRg st="4" end="4"/>
                                            </p:txEl>
                                          </p:spTgt>
                                        </p:tgtEl>
                                      </p:cBhvr>
                                      <p:to x="100000" y="90000"/>
                                    </p:animScale>
                                    <p:animScale>
                                      <p:cBhvr>
                                        <p:cTn id="33" dur="166" decel="50000">
                                          <p:stCondLst>
                                            <p:cond delay="1668"/>
                                          </p:stCondLst>
                                        </p:cTn>
                                        <p:tgtEl>
                                          <p:spTgt spid="3">
                                            <p:txEl>
                                              <p:pRg st="4" end="4"/>
                                            </p:txEl>
                                          </p:spTgt>
                                        </p:tgtEl>
                                      </p:cBhvr>
                                      <p:to x="100000" y="100000"/>
                                    </p:animScale>
                                    <p:animScale>
                                      <p:cBhvr>
                                        <p:cTn id="34" dur="26">
                                          <p:stCondLst>
                                            <p:cond delay="1808"/>
                                          </p:stCondLst>
                                        </p:cTn>
                                        <p:tgtEl>
                                          <p:spTgt spid="3">
                                            <p:txEl>
                                              <p:pRg st="4" end="4"/>
                                            </p:txEl>
                                          </p:spTgt>
                                        </p:tgtEl>
                                      </p:cBhvr>
                                      <p:to x="100000" y="95000"/>
                                    </p:animScale>
                                    <p:animScale>
                                      <p:cBhvr>
                                        <p:cTn id="35"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540672"/>
          </a:xfrm>
        </p:spPr>
        <p:txBody>
          <a:bodyPr/>
          <a:lstStyle/>
          <a:p>
            <a:r>
              <a:rPr lang="en-AU" i="1" dirty="0">
                <a:solidFill>
                  <a:srgbClr val="DBF5F9">
                    <a:satMod val="200000"/>
                  </a:srgbClr>
                </a:solidFill>
              </a:rPr>
              <a:t>Investment and Leverage (</a:t>
            </a:r>
            <a:r>
              <a:rPr lang="en-AU" i="1" dirty="0" err="1">
                <a:solidFill>
                  <a:srgbClr val="DBF5F9">
                    <a:satMod val="200000"/>
                  </a:srgbClr>
                </a:solidFill>
              </a:rPr>
              <a:t>cont</a:t>
            </a:r>
            <a:r>
              <a:rPr lang="en-AU" i="1" dirty="0">
                <a:solidFill>
                  <a:srgbClr val="DBF5F9">
                    <a:satMod val="200000"/>
                  </a:srgbClr>
                </a:solidFill>
              </a:rPr>
              <a:t>)</a:t>
            </a:r>
            <a:endParaRPr lang="en-AU"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14400" y="1268760"/>
                <a:ext cx="7772400" cy="5086800"/>
              </a:xfrm>
            </p:spPr>
            <p:txBody>
              <a:bodyPr>
                <a:normAutofit fontScale="62500" lnSpcReduction="20000"/>
              </a:bodyPr>
              <a:lstStyle/>
              <a:p>
                <a:pPr indent="0" algn="just">
                  <a:lnSpc>
                    <a:spcPct val="200000"/>
                  </a:lnSpc>
                  <a:spcAft>
                    <a:spcPts val="1000"/>
                  </a:spcAft>
                  <a:buNone/>
                </a:pPr>
                <a:r>
                  <a:rPr lang="en-GB" sz="3200" dirty="0">
                    <a:latin typeface="Times New Roman"/>
                    <a:ea typeface="Times New Roman"/>
                    <a:cs typeface="Times New Roman"/>
                  </a:rPr>
                  <a:t>With investment </a:t>
                </a:r>
                <a:r>
                  <a:rPr lang="en-GB" sz="3200" dirty="0" smtClean="0">
                    <a:latin typeface="Times New Roman"/>
                    <a:ea typeface="Times New Roman"/>
                    <a:cs typeface="Times New Roman"/>
                  </a:rPr>
                  <a:t>  “</a:t>
                </a:r>
                <a:r>
                  <a:rPr lang="en-GB" sz="3200" u="sng" dirty="0">
                    <a:latin typeface="Times New Roman"/>
                    <a:ea typeface="Times New Roman"/>
                    <a:cs typeface="Times New Roman"/>
                  </a:rPr>
                  <a:t>Unlevered</a:t>
                </a:r>
                <a:r>
                  <a:rPr lang="en-GB" sz="3200" dirty="0" smtClean="0">
                    <a:latin typeface="Times New Roman"/>
                    <a:ea typeface="Times New Roman"/>
                    <a:cs typeface="Times New Roman"/>
                  </a:rPr>
                  <a:t>”,  however</a:t>
                </a:r>
                <a:r>
                  <a:rPr lang="en-GB" sz="3200" dirty="0">
                    <a:latin typeface="Times New Roman"/>
                    <a:ea typeface="Times New Roman"/>
                    <a:cs typeface="Times New Roman"/>
                  </a:rPr>
                  <a:t>, your return is calculated as </a:t>
                </a:r>
                <a:endParaRPr lang="en-AU" sz="2800" dirty="0">
                  <a:effectLst/>
                  <a:latin typeface="Calibri"/>
                  <a:ea typeface="Calibri"/>
                  <a:cs typeface="Times New Roman"/>
                </a:endParaRPr>
              </a:p>
              <a:p>
                <a:pPr algn="just">
                  <a:lnSpc>
                    <a:spcPct val="200000"/>
                  </a:lnSpc>
                  <a:spcAft>
                    <a:spcPts val="1000"/>
                  </a:spcAft>
                </a:pPr>
                <a14:m>
                  <m:oMath xmlns:m="http://schemas.openxmlformats.org/officeDocument/2006/math">
                    <m:r>
                      <a:rPr lang="en-GB" sz="3200" i="1">
                        <a:effectLst/>
                        <a:latin typeface="Cambria Math"/>
                        <a:ea typeface="Times New Roman"/>
                        <a:cs typeface="Times New Roman"/>
                      </a:rPr>
                      <m:t>                                </m:t>
                    </m:r>
                    <m:f>
                      <m:fPr>
                        <m:ctrlPr>
                          <a:rPr lang="en-AU" sz="3200" i="1">
                            <a:effectLst/>
                            <a:latin typeface="Cambria Math"/>
                            <a:ea typeface="Times New Roman"/>
                            <a:cs typeface="Times New Roman"/>
                          </a:rPr>
                        </m:ctrlPr>
                      </m:fPr>
                      <m:num>
                        <m:r>
                          <a:rPr lang="en-GB" sz="3200" i="1">
                            <a:effectLst/>
                            <a:latin typeface="Cambria Math"/>
                            <a:ea typeface="Times New Roman"/>
                            <a:cs typeface="Times New Roman"/>
                          </a:rPr>
                          <m:t>$</m:t>
                        </m:r>
                        <m:d>
                          <m:dPr>
                            <m:ctrlPr>
                              <a:rPr lang="en-AU" sz="3200" i="1">
                                <a:effectLst/>
                                <a:latin typeface="Cambria Math"/>
                                <a:ea typeface="Times New Roman"/>
                                <a:cs typeface="Times New Roman"/>
                              </a:rPr>
                            </m:ctrlPr>
                          </m:dPr>
                          <m:e>
                            <m:r>
                              <a:rPr lang="en-GB" sz="3200" i="1">
                                <a:effectLst/>
                                <a:latin typeface="Cambria Math"/>
                                <a:ea typeface="Times New Roman"/>
                                <a:cs typeface="Times New Roman"/>
                              </a:rPr>
                              <m:t>0.1 </m:t>
                            </m:r>
                            <m:r>
                              <m:rPr>
                                <m:sty m:val="p"/>
                              </m:rPr>
                              <a:rPr lang="en-GB" sz="3200">
                                <a:effectLst/>
                                <a:latin typeface="Cambria Math"/>
                                <a:ea typeface="Times New Roman"/>
                                <a:cs typeface="Times New Roman"/>
                              </a:rPr>
                              <m:t>x</m:t>
                            </m:r>
                            <m:r>
                              <a:rPr lang="en-GB" sz="3200" i="1">
                                <a:effectLst/>
                                <a:latin typeface="Cambria Math"/>
                                <a:ea typeface="Times New Roman"/>
                                <a:cs typeface="Times New Roman"/>
                              </a:rPr>
                              <m:t> 105,000 </m:t>
                            </m:r>
                          </m:e>
                        </m:d>
                        <m:r>
                          <a:rPr lang="en-GB" sz="3200" i="1">
                            <a:effectLst/>
                            <a:latin typeface="Cambria Math"/>
                            <a:ea typeface="Times New Roman"/>
                            <a:cs typeface="Times New Roman"/>
                          </a:rPr>
                          <m:t>–$10,000 </m:t>
                        </m:r>
                      </m:num>
                      <m:den>
                        <m:r>
                          <a:rPr lang="en-GB" sz="3200" i="1">
                            <a:effectLst/>
                            <a:latin typeface="Cambria Math"/>
                            <a:ea typeface="Times New Roman"/>
                            <a:cs typeface="Times New Roman"/>
                          </a:rPr>
                          <m:t>$10,000</m:t>
                        </m:r>
                      </m:den>
                    </m:f>
                  </m:oMath>
                </a14:m>
                <a:r>
                  <a:rPr lang="en-GB" sz="3200" dirty="0">
                    <a:effectLst/>
                    <a:latin typeface="Times New Roman"/>
                    <a:ea typeface="Times New Roman"/>
                    <a:cs typeface="Times New Roman"/>
                  </a:rPr>
                  <a:t> = </a:t>
                </a:r>
                <a14:m>
                  <m:oMath xmlns:m="http://schemas.openxmlformats.org/officeDocument/2006/math">
                    <m:f>
                      <m:fPr>
                        <m:ctrlPr>
                          <a:rPr lang="en-AU" sz="3200" i="1">
                            <a:effectLst/>
                            <a:latin typeface="Cambria Math"/>
                            <a:ea typeface="Times New Roman"/>
                            <a:cs typeface="Times New Roman"/>
                          </a:rPr>
                        </m:ctrlPr>
                      </m:fPr>
                      <m:num>
                        <m:r>
                          <a:rPr lang="en-GB" sz="3200" i="1">
                            <a:effectLst/>
                            <a:latin typeface="Cambria Math"/>
                            <a:ea typeface="Times New Roman"/>
                            <a:cs typeface="Times New Roman"/>
                          </a:rPr>
                          <m:t>$500</m:t>
                        </m:r>
                      </m:num>
                      <m:den>
                        <m:r>
                          <a:rPr lang="en-GB" sz="3200" i="1">
                            <a:effectLst/>
                            <a:latin typeface="Cambria Math"/>
                            <a:ea typeface="Times New Roman"/>
                            <a:cs typeface="Times New Roman"/>
                          </a:rPr>
                          <m:t>$10,000</m:t>
                        </m:r>
                      </m:den>
                    </m:f>
                  </m:oMath>
                </a14:m>
                <a:r>
                  <a:rPr lang="en-GB" sz="3200" dirty="0">
                    <a:effectLst/>
                    <a:latin typeface="Times New Roman"/>
                    <a:ea typeface="Times New Roman"/>
                    <a:cs typeface="Times New Roman"/>
                  </a:rPr>
                  <a:t> = 5%.</a:t>
                </a:r>
                <a:endParaRPr lang="en-AU" sz="2800" dirty="0">
                  <a:effectLst/>
                  <a:latin typeface="Calibri"/>
                  <a:ea typeface="Calibri"/>
                  <a:cs typeface="Times New Roman"/>
                </a:endParaRPr>
              </a:p>
              <a:p>
                <a:pPr algn="just">
                  <a:lnSpc>
                    <a:spcPct val="200000"/>
                  </a:lnSpc>
                  <a:spcAft>
                    <a:spcPts val="1000"/>
                  </a:spcAft>
                  <a:tabLst>
                    <a:tab pos="457200" algn="l"/>
                  </a:tabLst>
                </a:pPr>
                <a:r>
                  <a:rPr lang="en-GB" sz="3200" dirty="0">
                    <a:effectLst/>
                    <a:latin typeface="Times New Roman"/>
                    <a:ea typeface="Times New Roman"/>
                    <a:cs typeface="Times New Roman"/>
                  </a:rPr>
                  <a:t>Your initial </a:t>
                </a:r>
                <a:r>
                  <a:rPr lang="en-GB" sz="3200" u="sng" dirty="0">
                    <a:effectLst/>
                    <a:latin typeface="Times New Roman"/>
                    <a:ea typeface="Times New Roman"/>
                    <a:cs typeface="Times New Roman"/>
                  </a:rPr>
                  <a:t>$10,000</a:t>
                </a:r>
                <a:r>
                  <a:rPr lang="en-GB" sz="3200" dirty="0">
                    <a:effectLst/>
                    <a:latin typeface="Times New Roman"/>
                    <a:ea typeface="Times New Roman"/>
                    <a:cs typeface="Times New Roman"/>
                  </a:rPr>
                  <a:t> has grown to </a:t>
                </a:r>
                <a:r>
                  <a:rPr lang="en-GB" sz="3200" u="sng" dirty="0">
                    <a:effectLst/>
                    <a:latin typeface="Times New Roman"/>
                    <a:ea typeface="Times New Roman"/>
                    <a:cs typeface="Times New Roman"/>
                  </a:rPr>
                  <a:t>$10,500</a:t>
                </a:r>
                <a:r>
                  <a:rPr lang="en-GB" sz="3200" dirty="0">
                    <a:effectLst/>
                    <a:latin typeface="Times New Roman"/>
                    <a:ea typeface="Times New Roman"/>
                    <a:cs typeface="Times New Roman"/>
                  </a:rPr>
                  <a:t>, so that you make a return of </a:t>
                </a:r>
                <a:r>
                  <a:rPr lang="en-GB" sz="3200" u="sng" dirty="0">
                    <a:effectLst/>
                    <a:latin typeface="Times New Roman"/>
                    <a:ea typeface="Times New Roman"/>
                    <a:cs typeface="Times New Roman"/>
                  </a:rPr>
                  <a:t>5%</a:t>
                </a:r>
                <a:r>
                  <a:rPr lang="en-GB" sz="3200" dirty="0">
                    <a:effectLst/>
                    <a:latin typeface="Times New Roman"/>
                    <a:ea typeface="Times New Roman"/>
                    <a:cs typeface="Times New Roman"/>
                  </a:rPr>
                  <a:t> (which again equates with the increase in the price of the property). </a:t>
                </a:r>
                <a:endParaRPr lang="en-AU" sz="2800" dirty="0">
                  <a:effectLst/>
                  <a:latin typeface="Calibri"/>
                  <a:ea typeface="Calibri"/>
                  <a:cs typeface="Times New Roman"/>
                </a:endParaRPr>
              </a:p>
              <a:p>
                <a:pPr algn="ctr">
                  <a:lnSpc>
                    <a:spcPct val="200000"/>
                  </a:lnSpc>
                  <a:spcAft>
                    <a:spcPts val="1000"/>
                  </a:spcAft>
                  <a:tabLst>
                    <a:tab pos="457200" algn="l"/>
                  </a:tabLst>
                </a:pPr>
                <a:r>
                  <a:rPr lang="en-GB" sz="3200" dirty="0">
                    <a:effectLst/>
                    <a:latin typeface="Times New Roman"/>
                    <a:ea typeface="Times New Roman"/>
                    <a:cs typeface="Times New Roman"/>
                  </a:rPr>
                  <a:t>You may be glad that you have not availed of a mortgage!</a:t>
                </a:r>
                <a:endParaRPr lang="en-AU" sz="2800" dirty="0">
                  <a:effectLst/>
                  <a:latin typeface="Calibri"/>
                  <a:ea typeface="Calibri"/>
                  <a:cs typeface="Times New Roman"/>
                </a:endParaRPr>
              </a:p>
              <a:p>
                <a:endParaRPr lang="en-AU"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14400" y="1268760"/>
                <a:ext cx="7772400" cy="5086800"/>
              </a:xfrm>
              <a:blipFill rotWithShape="1">
                <a:blip r:embed="rId2"/>
                <a:stretch>
                  <a:fillRect r="-784"/>
                </a:stretch>
              </a:blipFill>
            </p:spPr>
            <p:txBody>
              <a:bodyPr/>
              <a:lstStyle/>
              <a:p>
                <a:r>
                  <a:rPr lang="en-AU">
                    <a:noFill/>
                  </a:rPr>
                  <a:t> </a:t>
                </a:r>
              </a:p>
            </p:txBody>
          </p:sp>
        </mc:Fallback>
      </mc:AlternateContent>
    </p:spTree>
    <p:extLst>
      <p:ext uri="{BB962C8B-B14F-4D97-AF65-F5344CB8AC3E}">
        <p14:creationId xmlns:p14="http://schemas.microsoft.com/office/powerpoint/2010/main" val="1895254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756696"/>
          </a:xfrm>
        </p:spPr>
        <p:txBody>
          <a:bodyPr/>
          <a:lstStyle/>
          <a:p>
            <a:r>
              <a:rPr lang="en-AU" i="1" dirty="0">
                <a:solidFill>
                  <a:srgbClr val="DBF5F9">
                    <a:satMod val="200000"/>
                  </a:srgbClr>
                </a:solidFill>
              </a:rPr>
              <a:t>Investment and Leverage (</a:t>
            </a:r>
            <a:r>
              <a:rPr lang="en-AU" i="1" dirty="0" err="1">
                <a:solidFill>
                  <a:srgbClr val="DBF5F9">
                    <a:satMod val="200000"/>
                  </a:srgbClr>
                </a:solidFill>
              </a:rPr>
              <a:t>cont</a:t>
            </a:r>
            <a:r>
              <a:rPr lang="en-AU" i="1" dirty="0">
                <a:solidFill>
                  <a:srgbClr val="DBF5F9">
                    <a:satMod val="200000"/>
                  </a:srgbClr>
                </a:solidFill>
              </a:rPr>
              <a:t>)</a:t>
            </a:r>
            <a:endParaRPr lang="en-AU" dirty="0"/>
          </a:p>
        </p:txBody>
      </p:sp>
      <p:sp>
        <p:nvSpPr>
          <p:cNvPr id="3" name="Content Placeholder 2"/>
          <p:cNvSpPr>
            <a:spLocks noGrp="1"/>
          </p:cNvSpPr>
          <p:nvPr>
            <p:ph idx="1"/>
          </p:nvPr>
        </p:nvSpPr>
        <p:spPr>
          <a:xfrm>
            <a:off x="914400" y="1484784"/>
            <a:ext cx="7772400" cy="4870776"/>
          </a:xfrm>
        </p:spPr>
        <p:txBody>
          <a:bodyPr>
            <a:normAutofit fontScale="70000" lnSpcReduction="20000"/>
          </a:bodyPr>
          <a:lstStyle/>
          <a:p>
            <a:pPr algn="just">
              <a:lnSpc>
                <a:spcPct val="200000"/>
              </a:lnSpc>
              <a:spcAft>
                <a:spcPts val="1000"/>
              </a:spcAft>
            </a:pPr>
            <a:r>
              <a:rPr lang="en-GB" sz="3200" i="1" dirty="0">
                <a:latin typeface="Times New Roman"/>
                <a:ea typeface="Times New Roman"/>
                <a:cs typeface="Times New Roman"/>
              </a:rPr>
              <a:t>The lesson is:</a:t>
            </a:r>
            <a:endParaRPr lang="en-AU" sz="2800" dirty="0">
              <a:latin typeface="Calibri"/>
              <a:ea typeface="Calibri"/>
              <a:cs typeface="Times New Roman"/>
            </a:endParaRPr>
          </a:p>
          <a:p>
            <a:pPr marL="228600" algn="ctr">
              <a:lnSpc>
                <a:spcPct val="200000"/>
              </a:lnSpc>
              <a:spcAft>
                <a:spcPts val="1000"/>
              </a:spcAft>
              <a:tabLst>
                <a:tab pos="457200" algn="l"/>
              </a:tabLst>
            </a:pPr>
            <a:r>
              <a:rPr lang="en-AU" sz="3200" dirty="0">
                <a:latin typeface="Times New Roman"/>
                <a:ea typeface="Times New Roman"/>
                <a:cs typeface="Times New Roman"/>
              </a:rPr>
              <a:t>	Debt makes a good situation better, and a bad situation worse! </a:t>
            </a:r>
            <a:endParaRPr lang="en-AU" sz="2800" dirty="0">
              <a:latin typeface="Calibri"/>
              <a:ea typeface="Calibri"/>
              <a:cs typeface="Times New Roman"/>
            </a:endParaRPr>
          </a:p>
          <a:p>
            <a:pPr marL="228600" algn="ctr">
              <a:lnSpc>
                <a:spcPct val="200000"/>
              </a:lnSpc>
              <a:spcAft>
                <a:spcPts val="1000"/>
              </a:spcAft>
              <a:tabLst>
                <a:tab pos="457200" algn="l"/>
              </a:tabLst>
            </a:pPr>
            <a:r>
              <a:rPr lang="en-AU" sz="3200" dirty="0">
                <a:latin typeface="Times New Roman"/>
                <a:ea typeface="Times New Roman"/>
                <a:cs typeface="Times New Roman"/>
              </a:rPr>
              <a:t>More specifically, if your investment return exceeds the interest rate on your debt, debt is your friend! If your returns are </a:t>
            </a:r>
            <a:r>
              <a:rPr lang="en-AU" sz="3200" i="1" dirty="0">
                <a:latin typeface="Times New Roman"/>
                <a:ea typeface="Times New Roman"/>
                <a:cs typeface="Times New Roman"/>
              </a:rPr>
              <a:t>insufficient to meet your interest repayments</a:t>
            </a:r>
            <a:r>
              <a:rPr lang="en-AU" sz="3200" dirty="0">
                <a:latin typeface="Times New Roman"/>
                <a:ea typeface="Times New Roman"/>
                <a:cs typeface="Times New Roman"/>
              </a:rPr>
              <a:t>, </a:t>
            </a:r>
            <a:endParaRPr lang="en-AU" sz="2800" dirty="0">
              <a:latin typeface="Calibri"/>
              <a:ea typeface="Calibri"/>
              <a:cs typeface="Times New Roman"/>
            </a:endParaRPr>
          </a:p>
          <a:p>
            <a:pPr marL="228600" algn="ctr">
              <a:lnSpc>
                <a:spcPct val="200000"/>
              </a:lnSpc>
              <a:spcAft>
                <a:spcPts val="1000"/>
              </a:spcAft>
              <a:tabLst>
                <a:tab pos="457200" algn="l"/>
              </a:tabLst>
            </a:pPr>
            <a:r>
              <a:rPr lang="en-AU" sz="3200" dirty="0">
                <a:latin typeface="Times New Roman"/>
                <a:ea typeface="Times New Roman"/>
                <a:cs typeface="Times New Roman"/>
              </a:rPr>
              <a:t>debt has turned around and bitten you!</a:t>
            </a:r>
            <a:endParaRPr lang="en-AU" sz="2800" dirty="0">
              <a:latin typeface="Calibri"/>
              <a:ea typeface="Calibri"/>
              <a:cs typeface="Times New Roman"/>
            </a:endParaRPr>
          </a:p>
          <a:p>
            <a:endParaRPr lang="en-AU" dirty="0"/>
          </a:p>
        </p:txBody>
      </p:sp>
    </p:spTree>
    <p:extLst>
      <p:ext uri="{BB962C8B-B14F-4D97-AF65-F5344CB8AC3E}">
        <p14:creationId xmlns:p14="http://schemas.microsoft.com/office/powerpoint/2010/main" val="362124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2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80">
                                          <p:stCondLst>
                                            <p:cond delay="0"/>
                                          </p:stCondLst>
                                        </p:cTn>
                                        <p:tgtEl>
                                          <p:spTgt spid="3">
                                            <p:txEl>
                                              <p:pRg st="3" end="3"/>
                                            </p:txEl>
                                          </p:spTgt>
                                        </p:tgtEl>
                                      </p:cBhvr>
                                    </p:animEffect>
                                    <p:anim calcmode="lin" valueType="num">
                                      <p:cBhvr>
                                        <p:cTn id="21"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26" dur="26">
                                          <p:stCondLst>
                                            <p:cond delay="650"/>
                                          </p:stCondLst>
                                        </p:cTn>
                                        <p:tgtEl>
                                          <p:spTgt spid="3">
                                            <p:txEl>
                                              <p:pRg st="3" end="3"/>
                                            </p:txEl>
                                          </p:spTgt>
                                        </p:tgtEl>
                                      </p:cBhvr>
                                      <p:to x="100000" y="60000"/>
                                    </p:animScale>
                                    <p:animScale>
                                      <p:cBhvr>
                                        <p:cTn id="27" dur="166" decel="50000">
                                          <p:stCondLst>
                                            <p:cond delay="676"/>
                                          </p:stCondLst>
                                        </p:cTn>
                                        <p:tgtEl>
                                          <p:spTgt spid="3">
                                            <p:txEl>
                                              <p:pRg st="3" end="3"/>
                                            </p:txEl>
                                          </p:spTgt>
                                        </p:tgtEl>
                                      </p:cBhvr>
                                      <p:to x="100000" y="100000"/>
                                    </p:animScale>
                                    <p:animScale>
                                      <p:cBhvr>
                                        <p:cTn id="28" dur="26">
                                          <p:stCondLst>
                                            <p:cond delay="1312"/>
                                          </p:stCondLst>
                                        </p:cTn>
                                        <p:tgtEl>
                                          <p:spTgt spid="3">
                                            <p:txEl>
                                              <p:pRg st="3" end="3"/>
                                            </p:txEl>
                                          </p:spTgt>
                                        </p:tgtEl>
                                      </p:cBhvr>
                                      <p:to x="100000" y="80000"/>
                                    </p:animScale>
                                    <p:animScale>
                                      <p:cBhvr>
                                        <p:cTn id="29" dur="166" decel="50000">
                                          <p:stCondLst>
                                            <p:cond delay="1338"/>
                                          </p:stCondLst>
                                        </p:cTn>
                                        <p:tgtEl>
                                          <p:spTgt spid="3">
                                            <p:txEl>
                                              <p:pRg st="3" end="3"/>
                                            </p:txEl>
                                          </p:spTgt>
                                        </p:tgtEl>
                                      </p:cBhvr>
                                      <p:to x="100000" y="100000"/>
                                    </p:animScale>
                                    <p:animScale>
                                      <p:cBhvr>
                                        <p:cTn id="30" dur="26">
                                          <p:stCondLst>
                                            <p:cond delay="1642"/>
                                          </p:stCondLst>
                                        </p:cTn>
                                        <p:tgtEl>
                                          <p:spTgt spid="3">
                                            <p:txEl>
                                              <p:pRg st="3" end="3"/>
                                            </p:txEl>
                                          </p:spTgt>
                                        </p:tgtEl>
                                      </p:cBhvr>
                                      <p:to x="100000" y="90000"/>
                                    </p:animScale>
                                    <p:animScale>
                                      <p:cBhvr>
                                        <p:cTn id="31" dur="166" decel="50000">
                                          <p:stCondLst>
                                            <p:cond delay="1668"/>
                                          </p:stCondLst>
                                        </p:cTn>
                                        <p:tgtEl>
                                          <p:spTgt spid="3">
                                            <p:txEl>
                                              <p:pRg st="3" end="3"/>
                                            </p:txEl>
                                          </p:spTgt>
                                        </p:tgtEl>
                                      </p:cBhvr>
                                      <p:to x="100000" y="100000"/>
                                    </p:animScale>
                                    <p:animScale>
                                      <p:cBhvr>
                                        <p:cTn id="32" dur="26">
                                          <p:stCondLst>
                                            <p:cond delay="1808"/>
                                          </p:stCondLst>
                                        </p:cTn>
                                        <p:tgtEl>
                                          <p:spTgt spid="3">
                                            <p:txEl>
                                              <p:pRg st="3" end="3"/>
                                            </p:txEl>
                                          </p:spTgt>
                                        </p:tgtEl>
                                      </p:cBhvr>
                                      <p:to x="100000" y="95000"/>
                                    </p:animScale>
                                    <p:animScale>
                                      <p:cBhvr>
                                        <p:cTn id="33"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60648"/>
            <a:ext cx="7772400" cy="576064"/>
          </a:xfrm>
        </p:spPr>
        <p:txBody>
          <a:bodyPr/>
          <a:lstStyle/>
          <a:p>
            <a:r>
              <a:rPr lang="en-AU" sz="3200" spc="0" dirty="0">
                <a:solidFill>
                  <a:prstClr val="white"/>
                </a:solidFill>
                <a:latin typeface="Times New Roman"/>
                <a:ea typeface="Times New Roman"/>
              </a:rPr>
              <a:t>Modigliani and </a:t>
            </a:r>
            <a:r>
              <a:rPr lang="en-AU" sz="3200" spc="0" dirty="0" smtClean="0">
                <a:solidFill>
                  <a:prstClr val="white"/>
                </a:solidFill>
                <a:latin typeface="Times New Roman"/>
                <a:ea typeface="Times New Roman"/>
              </a:rPr>
              <a:t>Miller</a:t>
            </a:r>
            <a:endParaRPr lang="en-AU" dirty="0"/>
          </a:p>
        </p:txBody>
      </p:sp>
      <p:sp>
        <p:nvSpPr>
          <p:cNvPr id="3" name="Content Placeholder 2"/>
          <p:cNvSpPr>
            <a:spLocks noGrp="1"/>
          </p:cNvSpPr>
          <p:nvPr>
            <p:ph idx="1"/>
          </p:nvPr>
        </p:nvSpPr>
        <p:spPr>
          <a:xfrm>
            <a:off x="914400" y="836712"/>
            <a:ext cx="7772400" cy="5832648"/>
          </a:xfrm>
        </p:spPr>
        <p:txBody>
          <a:bodyPr>
            <a:normAutofit fontScale="55000" lnSpcReduction="20000"/>
          </a:bodyPr>
          <a:lstStyle/>
          <a:p>
            <a:pPr algn="just">
              <a:lnSpc>
                <a:spcPct val="120000"/>
              </a:lnSpc>
              <a:spcAft>
                <a:spcPts val="0"/>
              </a:spcAft>
            </a:pPr>
            <a:r>
              <a:rPr lang="en-US" sz="3200" dirty="0" smtClean="0">
                <a:latin typeface="Times New Roman"/>
                <a:ea typeface="Times New Roman"/>
                <a:cs typeface="Times New Roman"/>
              </a:rPr>
              <a:t>Modigliani </a:t>
            </a:r>
            <a:r>
              <a:rPr lang="en-US" sz="3200" dirty="0">
                <a:latin typeface="Times New Roman"/>
                <a:ea typeface="Times New Roman"/>
                <a:cs typeface="Times New Roman"/>
              </a:rPr>
              <a:t>and </a:t>
            </a:r>
            <a:r>
              <a:rPr lang="en-US" sz="3200" dirty="0" smtClean="0">
                <a:latin typeface="Times New Roman"/>
                <a:ea typeface="Times New Roman"/>
                <a:cs typeface="Times New Roman"/>
              </a:rPr>
              <a:t>Miller said, allow </a:t>
            </a:r>
            <a:r>
              <a:rPr lang="en-US" sz="3200" dirty="0">
                <a:latin typeface="Times New Roman"/>
                <a:ea typeface="Times New Roman"/>
                <a:cs typeface="Times New Roman"/>
              </a:rPr>
              <a:t>the simplification of a no-tax world (no corporate or personal taxes). </a:t>
            </a:r>
            <a:endParaRPr lang="en-US" sz="3200" dirty="0" smtClean="0">
              <a:latin typeface="Times New Roman"/>
              <a:ea typeface="Times New Roman"/>
              <a:cs typeface="Times New Roman"/>
            </a:endParaRPr>
          </a:p>
          <a:p>
            <a:pPr algn="just">
              <a:lnSpc>
                <a:spcPct val="120000"/>
              </a:lnSpc>
              <a:spcAft>
                <a:spcPts val="0"/>
              </a:spcAft>
            </a:pPr>
            <a:r>
              <a:rPr lang="en-US" sz="3200" dirty="0" smtClean="0">
                <a:latin typeface="Times New Roman"/>
                <a:ea typeface="Times New Roman"/>
                <a:cs typeface="Times New Roman"/>
              </a:rPr>
              <a:t>Then</a:t>
            </a:r>
            <a:r>
              <a:rPr lang="en-US" sz="3200" dirty="0">
                <a:latin typeface="Times New Roman"/>
                <a:ea typeface="Times New Roman"/>
                <a:cs typeface="Times New Roman"/>
              </a:rPr>
              <a:t>, imagine a company “Unlevered” with </a:t>
            </a:r>
            <a:r>
              <a:rPr lang="en-US" sz="3200" i="1" dirty="0">
                <a:latin typeface="Times New Roman"/>
                <a:ea typeface="Times New Roman"/>
                <a:cs typeface="Times New Roman"/>
              </a:rPr>
              <a:t>no</a:t>
            </a:r>
            <a:r>
              <a:rPr lang="en-US" sz="3200" dirty="0">
                <a:latin typeface="Times New Roman"/>
                <a:ea typeface="Times New Roman"/>
                <a:cs typeface="Times New Roman"/>
              </a:rPr>
              <a:t> debt whose shares have a market value of </a:t>
            </a:r>
            <a:r>
              <a:rPr lang="en-US" sz="3200" u="sng" dirty="0">
                <a:latin typeface="Times New Roman"/>
                <a:ea typeface="Times New Roman"/>
                <a:cs typeface="Times New Roman"/>
              </a:rPr>
              <a:t>$1 million</a:t>
            </a:r>
            <a:r>
              <a:rPr lang="en-US" sz="3200" dirty="0">
                <a:latin typeface="Times New Roman"/>
                <a:ea typeface="Times New Roman"/>
                <a:cs typeface="Times New Roman"/>
              </a:rPr>
              <a:t>. </a:t>
            </a:r>
            <a:endParaRPr lang="en-US" sz="3200" dirty="0" smtClean="0">
              <a:latin typeface="Times New Roman"/>
              <a:ea typeface="Times New Roman"/>
              <a:cs typeface="Times New Roman"/>
            </a:endParaRPr>
          </a:p>
          <a:p>
            <a:pPr algn="just">
              <a:lnSpc>
                <a:spcPct val="120000"/>
              </a:lnSpc>
              <a:spcAft>
                <a:spcPts val="0"/>
              </a:spcAft>
            </a:pPr>
            <a:r>
              <a:rPr lang="en-US" sz="3200" dirty="0" smtClean="0">
                <a:latin typeface="Times New Roman"/>
                <a:ea typeface="Times New Roman"/>
                <a:cs typeface="Times New Roman"/>
              </a:rPr>
              <a:t>If </a:t>
            </a:r>
            <a:r>
              <a:rPr lang="en-US" sz="3200" dirty="0">
                <a:latin typeface="Times New Roman"/>
                <a:ea typeface="Times New Roman"/>
                <a:cs typeface="Times New Roman"/>
              </a:rPr>
              <a:t>an investor were to purchase all of the shares (for </a:t>
            </a:r>
            <a:r>
              <a:rPr lang="en-US" sz="3200" u="sng" dirty="0">
                <a:latin typeface="Times New Roman"/>
                <a:ea typeface="Times New Roman"/>
                <a:cs typeface="Times New Roman"/>
              </a:rPr>
              <a:t>$1 million</a:t>
            </a:r>
            <a:r>
              <a:rPr lang="en-US" sz="3200" dirty="0">
                <a:latin typeface="Times New Roman"/>
                <a:ea typeface="Times New Roman"/>
                <a:cs typeface="Times New Roman"/>
              </a:rPr>
              <a:t>) the investor would be entitled to “all of the firm’s profits”. </a:t>
            </a:r>
            <a:endParaRPr lang="en-US" sz="3200" dirty="0" smtClean="0">
              <a:latin typeface="Times New Roman"/>
              <a:ea typeface="Times New Roman"/>
              <a:cs typeface="Times New Roman"/>
            </a:endParaRPr>
          </a:p>
          <a:p>
            <a:pPr algn="just">
              <a:lnSpc>
                <a:spcPct val="120000"/>
              </a:lnSpc>
              <a:spcAft>
                <a:spcPts val="0"/>
              </a:spcAft>
            </a:pPr>
            <a:r>
              <a:rPr lang="en-US" sz="3200" dirty="0" smtClean="0">
                <a:latin typeface="Times New Roman"/>
                <a:ea typeface="Times New Roman"/>
                <a:cs typeface="Times New Roman"/>
              </a:rPr>
              <a:t>Now</a:t>
            </a:r>
            <a:r>
              <a:rPr lang="en-US" sz="3200" dirty="0">
                <a:latin typeface="Times New Roman"/>
                <a:ea typeface="Times New Roman"/>
                <a:cs typeface="Times New Roman"/>
              </a:rPr>
              <a:t>, they said, imagine a company “Levered” that is physically identical to company Unlevered apart from that it has </a:t>
            </a:r>
            <a:r>
              <a:rPr lang="en-US" sz="3200" u="sng" dirty="0">
                <a:latin typeface="Times New Roman"/>
                <a:ea typeface="Times New Roman"/>
                <a:cs typeface="Times New Roman"/>
              </a:rPr>
              <a:t>$400,000</a:t>
            </a:r>
            <a:r>
              <a:rPr lang="en-US" sz="3200" dirty="0">
                <a:latin typeface="Times New Roman"/>
                <a:ea typeface="Times New Roman"/>
                <a:cs typeface="Times New Roman"/>
              </a:rPr>
              <a:t> of debt in issued bonds. As an alternative to purchasing company Unlevered (for $1 million) an investor could choose to purchase the bonds in company Levered (for </a:t>
            </a:r>
            <a:r>
              <a:rPr lang="en-US" sz="3200" u="sng" dirty="0">
                <a:latin typeface="Times New Roman"/>
                <a:ea typeface="Times New Roman"/>
                <a:cs typeface="Times New Roman"/>
              </a:rPr>
              <a:t>$400,000</a:t>
            </a:r>
            <a:r>
              <a:rPr lang="en-US" sz="3200" dirty="0">
                <a:latin typeface="Times New Roman"/>
                <a:ea typeface="Times New Roman"/>
                <a:cs typeface="Times New Roman"/>
              </a:rPr>
              <a:t>) along with all the shares in company Levered. In this way, the investor is again entitled to the same profit stream as if s/he had purchased company Unlevered. </a:t>
            </a:r>
            <a:endParaRPr lang="en-US" sz="3200" dirty="0" smtClean="0">
              <a:latin typeface="Times New Roman"/>
              <a:ea typeface="Times New Roman"/>
              <a:cs typeface="Times New Roman"/>
            </a:endParaRPr>
          </a:p>
          <a:p>
            <a:pPr algn="just">
              <a:lnSpc>
                <a:spcPct val="120000"/>
              </a:lnSpc>
              <a:spcAft>
                <a:spcPts val="0"/>
              </a:spcAft>
            </a:pPr>
            <a:r>
              <a:rPr lang="en-US" sz="3200" dirty="0" smtClean="0">
                <a:latin typeface="Times New Roman"/>
                <a:ea typeface="Times New Roman"/>
                <a:cs typeface="Times New Roman"/>
              </a:rPr>
              <a:t>So </a:t>
            </a:r>
            <a:r>
              <a:rPr lang="en-US" sz="3200" dirty="0">
                <a:latin typeface="Times New Roman"/>
                <a:ea typeface="Times New Roman"/>
                <a:cs typeface="Times New Roman"/>
              </a:rPr>
              <a:t>Modigliani and Miller argued that the price an investor should be prepared to pay for the total shares in company Levered must be </a:t>
            </a:r>
            <a:r>
              <a:rPr lang="en-US" sz="3200" u="sng" dirty="0">
                <a:latin typeface="Times New Roman"/>
                <a:ea typeface="Times New Roman"/>
                <a:cs typeface="Times New Roman"/>
              </a:rPr>
              <a:t>$600,000</a:t>
            </a:r>
            <a:r>
              <a:rPr lang="en-US" sz="3200" dirty="0">
                <a:latin typeface="Times New Roman"/>
                <a:ea typeface="Times New Roman"/>
                <a:cs typeface="Times New Roman"/>
              </a:rPr>
              <a:t>. </a:t>
            </a:r>
            <a:r>
              <a:rPr lang="en-US" sz="3200" dirty="0" smtClean="0">
                <a:latin typeface="Times New Roman"/>
                <a:ea typeface="Times New Roman"/>
                <a:cs typeface="Times New Roman"/>
              </a:rPr>
              <a:t>     Why?</a:t>
            </a:r>
          </a:p>
          <a:p>
            <a:pPr algn="just">
              <a:lnSpc>
                <a:spcPct val="120000"/>
              </a:lnSpc>
              <a:spcAft>
                <a:spcPts val="0"/>
              </a:spcAft>
            </a:pPr>
            <a:r>
              <a:rPr lang="en-US" sz="3200" dirty="0" smtClean="0">
                <a:latin typeface="Times New Roman"/>
                <a:ea typeface="Times New Roman"/>
                <a:cs typeface="Times New Roman"/>
              </a:rPr>
              <a:t>Because </a:t>
            </a:r>
            <a:r>
              <a:rPr lang="en-US" sz="3200" dirty="0">
                <a:latin typeface="Times New Roman"/>
                <a:ea typeface="Times New Roman"/>
                <a:cs typeface="Times New Roman"/>
              </a:rPr>
              <a:t>in this way, the investor again has a claim on “all of the firm’s profits” for the same outlay of $</a:t>
            </a:r>
            <a:r>
              <a:rPr lang="en-US" sz="3200" u="sng" dirty="0" smtClean="0">
                <a:latin typeface="Times New Roman"/>
                <a:ea typeface="Times New Roman"/>
                <a:cs typeface="Times New Roman"/>
              </a:rPr>
              <a:t>1,000,000</a:t>
            </a:r>
            <a:r>
              <a:rPr lang="en-US" sz="3200" dirty="0" smtClean="0">
                <a:latin typeface="Times New Roman"/>
                <a:ea typeface="Times New Roman"/>
                <a:cs typeface="Times New Roman"/>
              </a:rPr>
              <a:t>: </a:t>
            </a:r>
          </a:p>
          <a:p>
            <a:pPr algn="just">
              <a:lnSpc>
                <a:spcPct val="120000"/>
              </a:lnSpc>
              <a:spcAft>
                <a:spcPts val="0"/>
              </a:spcAft>
            </a:pPr>
            <a:r>
              <a:rPr lang="en-US" sz="3200" dirty="0">
                <a:latin typeface="Times New Roman"/>
                <a:ea typeface="Times New Roman"/>
                <a:cs typeface="Times New Roman"/>
              </a:rPr>
              <a:t> </a:t>
            </a:r>
            <a:r>
              <a:rPr lang="en-US" sz="3200" dirty="0" smtClean="0">
                <a:latin typeface="Times New Roman"/>
                <a:ea typeface="Times New Roman"/>
                <a:cs typeface="Times New Roman"/>
              </a:rPr>
              <a:t>                              </a:t>
            </a:r>
            <a:r>
              <a:rPr lang="en-US" sz="3200" u="sng" dirty="0" smtClean="0">
                <a:latin typeface="Times New Roman"/>
                <a:ea typeface="Times New Roman"/>
                <a:cs typeface="Times New Roman"/>
              </a:rPr>
              <a:t>$600,000</a:t>
            </a:r>
            <a:r>
              <a:rPr lang="en-US" sz="3200" dirty="0" smtClean="0">
                <a:latin typeface="Times New Roman"/>
                <a:ea typeface="Times New Roman"/>
                <a:cs typeface="Times New Roman"/>
              </a:rPr>
              <a:t> </a:t>
            </a:r>
            <a:r>
              <a:rPr lang="en-US" sz="3200" dirty="0">
                <a:latin typeface="Times New Roman"/>
                <a:ea typeface="Times New Roman"/>
                <a:cs typeface="Times New Roman"/>
              </a:rPr>
              <a:t>(equity</a:t>
            </a:r>
            <a:r>
              <a:rPr lang="en-US" sz="3200" dirty="0" smtClean="0">
                <a:latin typeface="Times New Roman"/>
                <a:ea typeface="Times New Roman"/>
                <a:cs typeface="Times New Roman"/>
              </a:rPr>
              <a:t>) and </a:t>
            </a:r>
            <a:r>
              <a:rPr lang="en-US" sz="3200" u="sng" dirty="0" smtClean="0">
                <a:latin typeface="Times New Roman"/>
                <a:ea typeface="Times New Roman"/>
                <a:cs typeface="Times New Roman"/>
              </a:rPr>
              <a:t>$400,000 </a:t>
            </a:r>
            <a:r>
              <a:rPr lang="en-US" sz="3200" dirty="0">
                <a:latin typeface="Times New Roman"/>
                <a:ea typeface="Times New Roman"/>
                <a:cs typeface="Times New Roman"/>
              </a:rPr>
              <a:t>(debt).</a:t>
            </a:r>
            <a:endParaRPr lang="en-AU" sz="2800" dirty="0">
              <a:latin typeface="Calibri"/>
              <a:ea typeface="Calibri"/>
              <a:cs typeface="Times New Roman"/>
            </a:endParaRPr>
          </a:p>
          <a:p>
            <a:endParaRPr lang="en-AU" dirty="0"/>
          </a:p>
        </p:txBody>
      </p:sp>
    </p:spTree>
    <p:extLst>
      <p:ext uri="{BB962C8B-B14F-4D97-AF65-F5344CB8AC3E}">
        <p14:creationId xmlns:p14="http://schemas.microsoft.com/office/powerpoint/2010/main" val="1624837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circle(in)">
                                      <p:cBhvr>
                                        <p:cTn id="24" dur="20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6" presetClass="entr" presetSubtype="16"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circle(in)">
                                      <p:cBhvr>
                                        <p:cTn id="34"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04664"/>
            <a:ext cx="7772400" cy="432048"/>
          </a:xfrm>
        </p:spPr>
        <p:txBody>
          <a:bodyPr/>
          <a:lstStyle/>
          <a:p>
            <a:r>
              <a:rPr lang="en-AU" sz="3200" spc="0" dirty="0">
                <a:solidFill>
                  <a:prstClr val="white"/>
                </a:solidFill>
                <a:latin typeface="Times New Roman"/>
                <a:ea typeface="Times New Roman"/>
              </a:rPr>
              <a:t>Modigliani and Miller (</a:t>
            </a:r>
            <a:r>
              <a:rPr lang="en-AU" sz="3200" spc="0" dirty="0" err="1">
                <a:solidFill>
                  <a:prstClr val="white"/>
                </a:solidFill>
                <a:latin typeface="Times New Roman"/>
                <a:ea typeface="Times New Roman"/>
              </a:rPr>
              <a:t>cont</a:t>
            </a:r>
            <a:r>
              <a:rPr lang="en-AU" sz="3200" spc="0" dirty="0">
                <a:solidFill>
                  <a:prstClr val="white"/>
                </a:solidFill>
                <a:latin typeface="Times New Roman"/>
                <a:ea typeface="Times New Roman"/>
              </a:rPr>
              <a:t>)</a:t>
            </a:r>
            <a:endParaRPr lang="en-AU" dirty="0"/>
          </a:p>
        </p:txBody>
      </p:sp>
      <p:sp>
        <p:nvSpPr>
          <p:cNvPr id="3" name="Content Placeholder 2"/>
          <p:cNvSpPr>
            <a:spLocks noGrp="1"/>
          </p:cNvSpPr>
          <p:nvPr>
            <p:ph idx="1"/>
          </p:nvPr>
        </p:nvSpPr>
        <p:spPr>
          <a:xfrm>
            <a:off x="914400" y="908720"/>
            <a:ext cx="7772400" cy="5616624"/>
          </a:xfrm>
        </p:spPr>
        <p:txBody>
          <a:bodyPr>
            <a:normAutofit fontScale="47500" lnSpcReduction="20000"/>
          </a:bodyPr>
          <a:lstStyle/>
          <a:p>
            <a:pPr indent="0" algn="just">
              <a:lnSpc>
                <a:spcPct val="200000"/>
              </a:lnSpc>
              <a:spcAft>
                <a:spcPts val="1000"/>
              </a:spcAft>
              <a:buNone/>
            </a:pPr>
            <a:r>
              <a:rPr lang="en-US" sz="2900" dirty="0" smtClean="0">
                <a:solidFill>
                  <a:prstClr val="white"/>
                </a:solidFill>
                <a:latin typeface="Times New Roman"/>
                <a:ea typeface="Times New Roman"/>
                <a:cs typeface="Times New Roman"/>
              </a:rPr>
              <a:t>MM therefore argued </a:t>
            </a:r>
            <a:r>
              <a:rPr lang="en-US" sz="2900" dirty="0">
                <a:solidFill>
                  <a:prstClr val="white"/>
                </a:solidFill>
                <a:latin typeface="Times New Roman"/>
                <a:ea typeface="Times New Roman"/>
                <a:cs typeface="Times New Roman"/>
              </a:rPr>
              <a:t>that just as the amount of cake cannot depend on how the cake is distributed, so the value of the firm cannot depend on how its ownership is distributed between shareholders and debt holders</a:t>
            </a:r>
            <a:r>
              <a:rPr lang="en-US" sz="2900" dirty="0" smtClean="0">
                <a:solidFill>
                  <a:prstClr val="white"/>
                </a:solidFill>
                <a:latin typeface="Times New Roman"/>
                <a:ea typeface="Times New Roman"/>
                <a:cs typeface="Times New Roman"/>
              </a:rPr>
              <a:t>.</a:t>
            </a:r>
            <a:r>
              <a:rPr lang="en-US" sz="2900" dirty="0">
                <a:latin typeface="Times New Roman"/>
                <a:ea typeface="Times New Roman"/>
                <a:cs typeface="Times New Roman"/>
              </a:rPr>
              <a:t> </a:t>
            </a:r>
            <a:r>
              <a:rPr lang="en-US" sz="2900" dirty="0" smtClean="0">
                <a:latin typeface="Times New Roman"/>
                <a:ea typeface="Times New Roman"/>
                <a:cs typeface="Times New Roman"/>
              </a:rPr>
              <a:t>             Thus</a:t>
            </a:r>
            <a:r>
              <a:rPr lang="en-US" sz="2900" dirty="0">
                <a:latin typeface="Times New Roman"/>
                <a:ea typeface="Times New Roman"/>
                <a:cs typeface="Times New Roman"/>
              </a:rPr>
              <a:t>, </a:t>
            </a:r>
            <a:r>
              <a:rPr lang="en-US" sz="2900" dirty="0" smtClean="0">
                <a:latin typeface="Times New Roman"/>
                <a:ea typeface="Times New Roman"/>
                <a:cs typeface="Times New Roman"/>
              </a:rPr>
              <a:t>they argued </a:t>
            </a:r>
            <a:r>
              <a:rPr lang="en-US" sz="2900" dirty="0">
                <a:latin typeface="Times New Roman"/>
                <a:ea typeface="Times New Roman"/>
                <a:cs typeface="Times New Roman"/>
              </a:rPr>
              <a:t>that </a:t>
            </a:r>
            <a:r>
              <a:rPr lang="en-US" sz="2900" dirty="0" smtClean="0">
                <a:latin typeface="Times New Roman"/>
                <a:ea typeface="Times New Roman"/>
                <a:cs typeface="Times New Roman"/>
              </a:rPr>
              <a:t>:         the </a:t>
            </a:r>
            <a:r>
              <a:rPr lang="en-US" sz="2900" u="sng" dirty="0">
                <a:latin typeface="Times New Roman"/>
                <a:ea typeface="Times New Roman"/>
                <a:cs typeface="Times New Roman"/>
              </a:rPr>
              <a:t>market value of a firm</a:t>
            </a:r>
            <a:r>
              <a:rPr lang="en-US" sz="2900" dirty="0">
                <a:latin typeface="Times New Roman"/>
                <a:ea typeface="Times New Roman"/>
                <a:cs typeface="Times New Roman"/>
              </a:rPr>
              <a:t>, </a:t>
            </a:r>
            <a:r>
              <a:rPr lang="en-US" sz="4200" i="1" dirty="0" err="1" smtClean="0">
                <a:latin typeface="Times New Roman"/>
                <a:ea typeface="Times New Roman"/>
                <a:cs typeface="Times New Roman"/>
              </a:rPr>
              <a:t>V</a:t>
            </a:r>
            <a:r>
              <a:rPr lang="en-US" sz="4200" i="1" baseline="-25000" dirty="0" err="1" smtClean="0">
                <a:latin typeface="Times New Roman"/>
                <a:ea typeface="Times New Roman"/>
                <a:cs typeface="Times New Roman"/>
              </a:rPr>
              <a:t>firm</a:t>
            </a:r>
            <a:endParaRPr lang="en-US" sz="2900" dirty="0" smtClean="0">
              <a:latin typeface="Times New Roman"/>
              <a:ea typeface="Times New Roman"/>
              <a:cs typeface="Times New Roman"/>
            </a:endParaRPr>
          </a:p>
          <a:p>
            <a:pPr indent="0" algn="just">
              <a:lnSpc>
                <a:spcPct val="200000"/>
              </a:lnSpc>
              <a:spcAft>
                <a:spcPts val="1000"/>
              </a:spcAft>
              <a:buNone/>
            </a:pPr>
            <a:r>
              <a:rPr lang="en-US" sz="2900" dirty="0" smtClean="0">
                <a:latin typeface="Times New Roman"/>
                <a:ea typeface="Times New Roman"/>
                <a:cs typeface="Times New Roman"/>
              </a:rPr>
              <a:t>as </a:t>
            </a:r>
            <a:r>
              <a:rPr lang="en-US" sz="2900" dirty="0">
                <a:latin typeface="Times New Roman"/>
                <a:ea typeface="Times New Roman"/>
                <a:cs typeface="Times New Roman"/>
              </a:rPr>
              <a:t>the sum of the </a:t>
            </a:r>
            <a:r>
              <a:rPr lang="en-US" sz="2900" u="sng" dirty="0">
                <a:latin typeface="Times New Roman"/>
                <a:ea typeface="Times New Roman"/>
                <a:cs typeface="Times New Roman"/>
              </a:rPr>
              <a:t>market value of its debt</a:t>
            </a:r>
            <a:r>
              <a:rPr lang="en-US" sz="2900" dirty="0">
                <a:latin typeface="Times New Roman"/>
                <a:ea typeface="Times New Roman"/>
                <a:cs typeface="Times New Roman"/>
              </a:rPr>
              <a:t>, </a:t>
            </a:r>
            <a:r>
              <a:rPr lang="en-US" sz="2900" dirty="0" smtClean="0">
                <a:latin typeface="Times New Roman"/>
                <a:ea typeface="Times New Roman"/>
                <a:cs typeface="Times New Roman"/>
              </a:rPr>
              <a:t>   </a:t>
            </a:r>
            <a:r>
              <a:rPr lang="en-US" sz="5100" i="1" dirty="0" smtClean="0">
                <a:latin typeface="Times New Roman"/>
                <a:ea typeface="Times New Roman"/>
                <a:cs typeface="Times New Roman"/>
              </a:rPr>
              <a:t>V</a:t>
            </a:r>
            <a:r>
              <a:rPr lang="en-US" sz="2900" i="1" baseline="-25000" dirty="0" smtClean="0">
                <a:latin typeface="Times New Roman"/>
                <a:ea typeface="Times New Roman"/>
                <a:cs typeface="Times New Roman"/>
              </a:rPr>
              <a:t>D</a:t>
            </a:r>
            <a:r>
              <a:rPr lang="en-US" sz="2900" dirty="0">
                <a:latin typeface="Times New Roman"/>
                <a:ea typeface="Times New Roman"/>
                <a:cs typeface="Times New Roman"/>
              </a:rPr>
              <a:t>, </a:t>
            </a:r>
            <a:r>
              <a:rPr lang="en-US" sz="2900" dirty="0" smtClean="0">
                <a:latin typeface="Times New Roman"/>
                <a:ea typeface="Times New Roman"/>
                <a:cs typeface="Times New Roman"/>
              </a:rPr>
              <a:t>    and      </a:t>
            </a:r>
            <a:r>
              <a:rPr lang="en-US" sz="2900" u="sng" dirty="0" smtClean="0">
                <a:latin typeface="Times New Roman"/>
                <a:ea typeface="Times New Roman"/>
                <a:cs typeface="Times New Roman"/>
              </a:rPr>
              <a:t>equity</a:t>
            </a:r>
            <a:r>
              <a:rPr lang="en-US" sz="2900" dirty="0">
                <a:latin typeface="Times New Roman"/>
                <a:ea typeface="Times New Roman"/>
                <a:cs typeface="Times New Roman"/>
              </a:rPr>
              <a:t>, </a:t>
            </a:r>
            <a:r>
              <a:rPr lang="en-US" sz="2900" dirty="0" smtClean="0">
                <a:latin typeface="Times New Roman"/>
                <a:ea typeface="Times New Roman"/>
                <a:cs typeface="Times New Roman"/>
              </a:rPr>
              <a:t>   </a:t>
            </a:r>
            <a:r>
              <a:rPr lang="en-US" sz="5100" i="1" dirty="0" err="1" smtClean="0">
                <a:latin typeface="Times New Roman"/>
                <a:ea typeface="Times New Roman"/>
                <a:cs typeface="Times New Roman"/>
              </a:rPr>
              <a:t>V</a:t>
            </a:r>
            <a:r>
              <a:rPr lang="en-US" sz="5100" i="1" baseline="-25000" dirty="0" err="1" smtClean="0">
                <a:latin typeface="Times New Roman"/>
                <a:ea typeface="Times New Roman"/>
                <a:cs typeface="Times New Roman"/>
              </a:rPr>
              <a:t>E</a:t>
            </a:r>
            <a:r>
              <a:rPr lang="en-US" sz="2900" dirty="0">
                <a:latin typeface="Times New Roman"/>
                <a:ea typeface="Times New Roman"/>
                <a:cs typeface="Times New Roman"/>
              </a:rPr>
              <a:t>, </a:t>
            </a:r>
            <a:r>
              <a:rPr lang="en-US" sz="2900" dirty="0" smtClean="0">
                <a:latin typeface="Times New Roman"/>
                <a:ea typeface="Times New Roman"/>
                <a:cs typeface="Times New Roman"/>
              </a:rPr>
              <a:t>    claims </a:t>
            </a:r>
            <a:r>
              <a:rPr lang="en-US" sz="2900" dirty="0">
                <a:latin typeface="Times New Roman"/>
                <a:ea typeface="Times New Roman"/>
                <a:cs typeface="Times New Roman"/>
              </a:rPr>
              <a:t>on the firm </a:t>
            </a:r>
            <a:endParaRPr lang="en-US" sz="2900" dirty="0" smtClean="0">
              <a:latin typeface="Times New Roman"/>
              <a:ea typeface="Times New Roman"/>
              <a:cs typeface="Times New Roman"/>
            </a:endParaRPr>
          </a:p>
          <a:p>
            <a:pPr indent="0" algn="just">
              <a:lnSpc>
                <a:spcPct val="200000"/>
              </a:lnSpc>
              <a:spcAft>
                <a:spcPts val="1000"/>
              </a:spcAft>
              <a:buNone/>
            </a:pPr>
            <a:r>
              <a:rPr lang="en-US" sz="2900" dirty="0" smtClean="0">
                <a:latin typeface="Times New Roman"/>
                <a:ea typeface="Times New Roman"/>
                <a:cs typeface="Times New Roman"/>
              </a:rPr>
              <a:t>is </a:t>
            </a:r>
            <a:r>
              <a:rPr lang="en-US" sz="2900" dirty="0">
                <a:latin typeface="Times New Roman"/>
                <a:ea typeface="Times New Roman"/>
                <a:cs typeface="Times New Roman"/>
              </a:rPr>
              <a:t>independent of its capital structure; which is to say, </a:t>
            </a:r>
            <a:r>
              <a:rPr lang="en-US" sz="2900" dirty="0">
                <a:effectLst>
                  <a:outerShdw blurRad="38100" dist="38100" dir="2700000" algn="tl">
                    <a:srgbClr val="000000">
                      <a:alpha val="43137"/>
                    </a:srgbClr>
                  </a:outerShdw>
                </a:effectLst>
                <a:latin typeface="Times New Roman"/>
                <a:ea typeface="Times New Roman"/>
                <a:cs typeface="Times New Roman"/>
              </a:rPr>
              <a:t>independent</a:t>
            </a:r>
            <a:r>
              <a:rPr lang="en-US" sz="2900" dirty="0">
                <a:latin typeface="Times New Roman"/>
                <a:ea typeface="Times New Roman"/>
                <a:cs typeface="Times New Roman"/>
              </a:rPr>
              <a:t> of whether the firm is funded more by debt financing or by equity financing. </a:t>
            </a:r>
            <a:r>
              <a:rPr lang="en-US" sz="2900" dirty="0" smtClean="0">
                <a:latin typeface="Times New Roman"/>
                <a:ea typeface="Times New Roman"/>
                <a:cs typeface="Times New Roman"/>
              </a:rPr>
              <a:t>                     </a:t>
            </a:r>
          </a:p>
          <a:p>
            <a:pPr indent="0" algn="just">
              <a:lnSpc>
                <a:spcPct val="200000"/>
              </a:lnSpc>
              <a:spcAft>
                <a:spcPts val="1000"/>
              </a:spcAft>
              <a:buNone/>
            </a:pPr>
            <a:r>
              <a:rPr lang="en-US" sz="2900" dirty="0" smtClean="0">
                <a:latin typeface="Times New Roman"/>
                <a:ea typeface="Times New Roman"/>
                <a:cs typeface="Times New Roman"/>
              </a:rPr>
              <a:t>They </a:t>
            </a:r>
            <a:r>
              <a:rPr lang="en-US" sz="2900" dirty="0">
                <a:latin typeface="Times New Roman"/>
                <a:ea typeface="Times New Roman"/>
                <a:cs typeface="Times New Roman"/>
              </a:rPr>
              <a:t>thereby proposed:             </a:t>
            </a:r>
            <a:endParaRPr lang="en-AU" sz="2900" dirty="0">
              <a:latin typeface="Calibri"/>
              <a:ea typeface="Calibri"/>
              <a:cs typeface="Times New Roman"/>
            </a:endParaRPr>
          </a:p>
          <a:p>
            <a:pPr indent="228600" algn="just">
              <a:lnSpc>
                <a:spcPct val="200000"/>
              </a:lnSpc>
              <a:spcAft>
                <a:spcPts val="1000"/>
              </a:spcAft>
            </a:pPr>
            <a:r>
              <a:rPr lang="en-US" sz="2900" dirty="0">
                <a:latin typeface="Times New Roman"/>
                <a:ea typeface="Times New Roman"/>
                <a:cs typeface="Times New Roman"/>
              </a:rPr>
              <a:t>   		</a:t>
            </a:r>
            <a:r>
              <a:rPr lang="en-US" sz="2900" i="1" dirty="0">
                <a:latin typeface="Times New Roman"/>
                <a:ea typeface="Times New Roman"/>
                <a:cs typeface="Times New Roman"/>
              </a:rPr>
              <a:t>        </a:t>
            </a:r>
            <a:r>
              <a:rPr lang="en-US" sz="2900" i="1" dirty="0" err="1">
                <a:latin typeface="Times New Roman"/>
                <a:ea typeface="Times New Roman"/>
                <a:cs typeface="Times New Roman"/>
              </a:rPr>
              <a:t>V</a:t>
            </a:r>
            <a:r>
              <a:rPr lang="en-US" sz="2900" i="1" baseline="-25000" dirty="0" err="1">
                <a:latin typeface="Times New Roman"/>
                <a:ea typeface="Times New Roman"/>
                <a:cs typeface="Times New Roman"/>
              </a:rPr>
              <a:t>firm</a:t>
            </a:r>
            <a:r>
              <a:rPr lang="en-US" sz="2900" i="1" baseline="-25000" dirty="0">
                <a:latin typeface="Times New Roman"/>
                <a:ea typeface="Times New Roman"/>
                <a:cs typeface="Times New Roman"/>
              </a:rPr>
              <a:t> </a:t>
            </a:r>
            <a:r>
              <a:rPr lang="en-US" sz="2900" dirty="0">
                <a:latin typeface="Times New Roman"/>
                <a:ea typeface="Times New Roman"/>
                <a:cs typeface="Times New Roman"/>
              </a:rPr>
              <a:t>≡ </a:t>
            </a:r>
            <a:r>
              <a:rPr lang="en-US" sz="2900" i="1" dirty="0" err="1">
                <a:latin typeface="Times New Roman"/>
                <a:ea typeface="Times New Roman"/>
                <a:cs typeface="Times New Roman"/>
              </a:rPr>
              <a:t>V</a:t>
            </a:r>
            <a:r>
              <a:rPr lang="en-US" sz="2900" i="1" baseline="-25000" dirty="0" err="1">
                <a:latin typeface="Times New Roman"/>
                <a:ea typeface="Times New Roman"/>
                <a:cs typeface="Times New Roman"/>
              </a:rPr>
              <a:t>E</a:t>
            </a:r>
            <a:r>
              <a:rPr lang="en-US" sz="2900" i="1" baseline="-25000" dirty="0">
                <a:latin typeface="Times New Roman"/>
                <a:ea typeface="Times New Roman"/>
                <a:cs typeface="Times New Roman"/>
              </a:rPr>
              <a:t> </a:t>
            </a:r>
            <a:r>
              <a:rPr lang="en-US" sz="2900" dirty="0">
                <a:latin typeface="Times New Roman"/>
                <a:ea typeface="Times New Roman"/>
                <a:cs typeface="Times New Roman"/>
              </a:rPr>
              <a:t>+ </a:t>
            </a:r>
            <a:r>
              <a:rPr lang="en-US" sz="2900" i="1" dirty="0">
                <a:latin typeface="Times New Roman"/>
                <a:ea typeface="Times New Roman"/>
                <a:cs typeface="Times New Roman"/>
              </a:rPr>
              <a:t>V</a:t>
            </a:r>
            <a:r>
              <a:rPr lang="en-US" sz="2900" i="1" baseline="-25000" dirty="0">
                <a:latin typeface="Times New Roman"/>
                <a:ea typeface="Times New Roman"/>
                <a:cs typeface="Times New Roman"/>
              </a:rPr>
              <a:t>D </a:t>
            </a:r>
            <a:r>
              <a:rPr lang="en-US" sz="2900" dirty="0">
                <a:latin typeface="Times New Roman"/>
                <a:ea typeface="Times New Roman"/>
                <a:cs typeface="Times New Roman"/>
              </a:rPr>
              <a:t> = </a:t>
            </a:r>
            <a:r>
              <a:rPr lang="en-US" sz="2900" i="1" dirty="0">
                <a:latin typeface="Times New Roman"/>
                <a:ea typeface="Times New Roman"/>
                <a:cs typeface="Times New Roman"/>
              </a:rPr>
              <a:t>V</a:t>
            </a:r>
            <a:r>
              <a:rPr lang="en-US" sz="2900" i="1" baseline="-25000" dirty="0">
                <a:latin typeface="Times New Roman"/>
                <a:ea typeface="Times New Roman"/>
                <a:cs typeface="Times New Roman"/>
              </a:rPr>
              <a:t>U        </a:t>
            </a:r>
            <a:r>
              <a:rPr lang="en-US" sz="2900" dirty="0">
                <a:latin typeface="Times New Roman"/>
                <a:ea typeface="Times New Roman"/>
                <a:cs typeface="Times New Roman"/>
              </a:rPr>
              <a:t>		                  </a:t>
            </a:r>
            <a:r>
              <a:rPr lang="en-US" sz="2900" dirty="0" smtClean="0">
                <a:latin typeface="Times New Roman"/>
                <a:ea typeface="Times New Roman"/>
                <a:cs typeface="Times New Roman"/>
              </a:rPr>
              <a:t>                  </a:t>
            </a:r>
            <a:r>
              <a:rPr lang="en-US" sz="2500" dirty="0" smtClean="0">
                <a:latin typeface="Times New Roman"/>
                <a:ea typeface="Times New Roman"/>
                <a:cs typeface="Times New Roman"/>
              </a:rPr>
              <a:t>(</a:t>
            </a:r>
            <a:r>
              <a:rPr lang="en-US" sz="2500" dirty="0">
                <a:latin typeface="Times New Roman"/>
                <a:ea typeface="Times New Roman"/>
                <a:cs typeface="Times New Roman"/>
              </a:rPr>
              <a:t>8.3)</a:t>
            </a:r>
            <a:endParaRPr lang="en-AU" sz="2500" dirty="0">
              <a:latin typeface="Calibri"/>
              <a:ea typeface="Calibri"/>
              <a:cs typeface="Times New Roman"/>
            </a:endParaRPr>
          </a:p>
          <a:p>
            <a:pPr algn="just">
              <a:lnSpc>
                <a:spcPct val="120000"/>
              </a:lnSpc>
              <a:spcAft>
                <a:spcPts val="1000"/>
              </a:spcAft>
            </a:pPr>
            <a:r>
              <a:rPr lang="en-US" sz="2900" dirty="0">
                <a:latin typeface="Times New Roman"/>
                <a:ea typeface="Times New Roman"/>
                <a:cs typeface="Times New Roman"/>
              </a:rPr>
              <a:t>where </a:t>
            </a:r>
            <a:r>
              <a:rPr lang="en-US" sz="2900" i="1" dirty="0">
                <a:latin typeface="Times New Roman"/>
                <a:ea typeface="Times New Roman"/>
                <a:cs typeface="Times New Roman"/>
              </a:rPr>
              <a:t>V</a:t>
            </a:r>
            <a:r>
              <a:rPr lang="en-US" sz="2900" i="1" baseline="-25000" dirty="0">
                <a:latin typeface="Times New Roman"/>
                <a:ea typeface="Times New Roman"/>
                <a:cs typeface="Times New Roman"/>
              </a:rPr>
              <a:t>U </a:t>
            </a:r>
            <a:r>
              <a:rPr lang="en-US" sz="2900" dirty="0">
                <a:latin typeface="Times New Roman"/>
                <a:ea typeface="Times New Roman"/>
                <a:cs typeface="Times New Roman"/>
              </a:rPr>
              <a:t>= the unlevered market value of the firm assuming no debt. </a:t>
            </a:r>
            <a:endParaRPr lang="en-US" sz="2900" dirty="0" smtClean="0">
              <a:latin typeface="Times New Roman"/>
              <a:ea typeface="Times New Roman"/>
              <a:cs typeface="Times New Roman"/>
            </a:endParaRPr>
          </a:p>
          <a:p>
            <a:pPr algn="just">
              <a:lnSpc>
                <a:spcPct val="120000"/>
              </a:lnSpc>
              <a:spcAft>
                <a:spcPts val="1000"/>
              </a:spcAft>
            </a:pPr>
            <a:r>
              <a:rPr lang="en-US" sz="2900" dirty="0" smtClean="0">
                <a:latin typeface="Times New Roman"/>
                <a:ea typeface="Times New Roman"/>
                <a:cs typeface="Times New Roman"/>
              </a:rPr>
              <a:t>          Equation </a:t>
            </a:r>
            <a:r>
              <a:rPr lang="en-US" sz="2900" dirty="0">
                <a:latin typeface="Times New Roman"/>
                <a:ea typeface="Times New Roman"/>
                <a:cs typeface="Times New Roman"/>
              </a:rPr>
              <a:t>8.3 is </a:t>
            </a:r>
            <a:r>
              <a:rPr lang="en-US" sz="2900" u="sng" dirty="0">
                <a:latin typeface="Times New Roman"/>
                <a:ea typeface="Times New Roman"/>
                <a:cs typeface="Times New Roman"/>
              </a:rPr>
              <a:t>Modigliani and Miller’s Proposition I</a:t>
            </a:r>
            <a:r>
              <a:rPr lang="en-US" sz="2900" dirty="0">
                <a:latin typeface="Times New Roman"/>
                <a:ea typeface="Times New Roman"/>
                <a:cs typeface="Times New Roman"/>
              </a:rPr>
              <a:t> (or, more simply, MM I). </a:t>
            </a:r>
            <a:endParaRPr lang="en-AU" sz="2900" dirty="0">
              <a:latin typeface="Calibri"/>
              <a:ea typeface="Calibri"/>
              <a:cs typeface="Times New Roman"/>
            </a:endParaRPr>
          </a:p>
          <a:p>
            <a:pPr>
              <a:lnSpc>
                <a:spcPct val="120000"/>
              </a:lnSpc>
            </a:pPr>
            <a:endParaRPr lang="en-AU" sz="2000" dirty="0"/>
          </a:p>
        </p:txBody>
      </p:sp>
    </p:spTree>
    <p:extLst>
      <p:ext uri="{BB962C8B-B14F-4D97-AF65-F5344CB8AC3E}">
        <p14:creationId xmlns:p14="http://schemas.microsoft.com/office/powerpoint/2010/main" val="2344588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4" end="4"/>
                                            </p:txEl>
                                          </p:spTgt>
                                        </p:tgtEl>
                                      </p:cBhvr>
                                    </p:animEffect>
                                  </p:childTnLst>
                                </p:cTn>
                              </p:par>
                              <p:par>
                                <p:cTn id="25" presetID="31"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p:cTn id="2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down)">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39" dur="2000" fill="hold"/>
                                        <p:tgtEl>
                                          <p:spTgt spid="3">
                                            <p:txEl>
                                              <p:pRg st="4" end="4"/>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60648"/>
            <a:ext cx="7772400" cy="432048"/>
          </a:xfrm>
        </p:spPr>
        <p:txBody>
          <a:bodyPr/>
          <a:lstStyle/>
          <a:p>
            <a:r>
              <a:rPr lang="en-AU" sz="3200" spc="0" dirty="0">
                <a:solidFill>
                  <a:prstClr val="white"/>
                </a:solidFill>
                <a:latin typeface="Times New Roman"/>
                <a:ea typeface="Times New Roman"/>
              </a:rPr>
              <a:t>Modigliani and Miller (</a:t>
            </a:r>
            <a:r>
              <a:rPr lang="en-AU" sz="3200" spc="0" dirty="0" err="1">
                <a:solidFill>
                  <a:prstClr val="white"/>
                </a:solidFill>
                <a:latin typeface="Times New Roman"/>
                <a:ea typeface="Times New Roman"/>
              </a:rPr>
              <a:t>cont</a:t>
            </a:r>
            <a:r>
              <a:rPr lang="en-AU" sz="3200" spc="0" dirty="0">
                <a:solidFill>
                  <a:prstClr val="white"/>
                </a:solidFill>
                <a:latin typeface="Times New Roman"/>
                <a:ea typeface="Times New Roman"/>
              </a:rPr>
              <a:t>)</a:t>
            </a:r>
            <a:endParaRPr lang="en-AU"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14400" y="836712"/>
                <a:ext cx="7772400" cy="5832648"/>
              </a:xfrm>
            </p:spPr>
            <p:txBody>
              <a:bodyPr>
                <a:normAutofit fontScale="25000" lnSpcReduction="20000"/>
              </a:bodyPr>
              <a:lstStyle/>
              <a:p>
                <a:pPr indent="0" algn="just">
                  <a:lnSpc>
                    <a:spcPct val="120000"/>
                  </a:lnSpc>
                  <a:spcAft>
                    <a:spcPts val="1000"/>
                  </a:spcAft>
                  <a:buNone/>
                </a:pPr>
                <a:r>
                  <a:rPr lang="en-US" sz="4800" dirty="0" smtClean="0">
                    <a:latin typeface="Times New Roman"/>
                    <a:ea typeface="Times New Roman"/>
                    <a:cs typeface="Times New Roman"/>
                  </a:rPr>
                  <a:t>Modigliani and Miller’s Proposition I (</a:t>
                </a:r>
                <a:r>
                  <a:rPr lang="en-US" sz="4800" dirty="0" err="1">
                    <a:latin typeface="Times New Roman"/>
                    <a:ea typeface="Times New Roman"/>
                    <a:cs typeface="Times New Roman"/>
                  </a:rPr>
                  <a:t>Eqn</a:t>
                </a:r>
                <a:r>
                  <a:rPr lang="en-US" sz="4800" dirty="0">
                    <a:latin typeface="Times New Roman"/>
                    <a:ea typeface="Times New Roman"/>
                    <a:cs typeface="Times New Roman"/>
                  </a:rPr>
                  <a:t> 8.3) has implications for the firm’s cost of capital. </a:t>
                </a:r>
                <a:endParaRPr lang="en-US" sz="4800" dirty="0" smtClean="0">
                  <a:latin typeface="Times New Roman"/>
                  <a:ea typeface="Times New Roman"/>
                  <a:cs typeface="Times New Roman"/>
                </a:endParaRPr>
              </a:p>
              <a:p>
                <a:pPr indent="0" algn="just">
                  <a:lnSpc>
                    <a:spcPct val="120000"/>
                  </a:lnSpc>
                  <a:spcAft>
                    <a:spcPts val="1000"/>
                  </a:spcAft>
                  <a:buNone/>
                </a:pPr>
                <a:r>
                  <a:rPr lang="en-US" sz="4800" dirty="0" smtClean="0">
                    <a:latin typeface="Times New Roman"/>
                    <a:ea typeface="Times New Roman"/>
                    <a:cs typeface="Times New Roman"/>
                  </a:rPr>
                  <a:t>The proposition </a:t>
                </a:r>
                <a:r>
                  <a:rPr lang="en-US" sz="4800" dirty="0">
                    <a:latin typeface="Times New Roman"/>
                    <a:ea typeface="Times New Roman"/>
                    <a:cs typeface="Times New Roman"/>
                  </a:rPr>
                  <a:t>implies that the firm’s </a:t>
                </a:r>
                <a:r>
                  <a:rPr lang="en-US" sz="4800" i="1" dirty="0">
                    <a:effectLst/>
                    <a:latin typeface="Times New Roman"/>
                    <a:ea typeface="Times New Roman"/>
                    <a:cs typeface="Times New Roman"/>
                  </a:rPr>
                  <a:t>weighted average cost of capital</a:t>
                </a:r>
                <a:r>
                  <a:rPr lang="en-US" sz="4800" dirty="0">
                    <a:effectLst/>
                    <a:latin typeface="Times New Roman"/>
                    <a:ea typeface="Times New Roman"/>
                    <a:cs typeface="Times New Roman"/>
                  </a:rPr>
                  <a:t> (</a:t>
                </a:r>
                <a:r>
                  <a:rPr lang="en-US" sz="4800" i="1" dirty="0" err="1">
                    <a:effectLst/>
                    <a:latin typeface="Times New Roman"/>
                    <a:ea typeface="Times New Roman"/>
                    <a:cs typeface="Times New Roman"/>
                  </a:rPr>
                  <a:t>k</a:t>
                </a:r>
                <a:r>
                  <a:rPr lang="en-US" sz="4800" i="1" baseline="-25000" dirty="0" err="1">
                    <a:effectLst/>
                    <a:latin typeface="Times New Roman"/>
                    <a:ea typeface="Times New Roman"/>
                    <a:cs typeface="Times New Roman"/>
                  </a:rPr>
                  <a:t>AV</a:t>
                </a:r>
                <a:r>
                  <a:rPr lang="en-US" sz="4800" dirty="0">
                    <a:effectLst/>
                    <a:latin typeface="Times New Roman"/>
                    <a:ea typeface="Times New Roman"/>
                    <a:cs typeface="Times New Roman"/>
                  </a:rPr>
                  <a:t>) as the weighted average of the firm’s cost of equity (shareholders’ expectation of return), </a:t>
                </a:r>
                <a:r>
                  <a:rPr lang="en-US" sz="4800" i="1" dirty="0" err="1">
                    <a:effectLst/>
                    <a:latin typeface="Times New Roman"/>
                    <a:ea typeface="Times New Roman"/>
                    <a:cs typeface="Times New Roman"/>
                  </a:rPr>
                  <a:t>k</a:t>
                </a:r>
                <a:r>
                  <a:rPr lang="en-US" sz="4800" i="1" baseline="-25000" dirty="0" err="1">
                    <a:effectLst/>
                    <a:latin typeface="Times New Roman"/>
                    <a:ea typeface="Times New Roman"/>
                    <a:cs typeface="Times New Roman"/>
                  </a:rPr>
                  <a:t>E</a:t>
                </a:r>
                <a:r>
                  <a:rPr lang="en-US" sz="4800" dirty="0">
                    <a:effectLst/>
                    <a:latin typeface="Times New Roman"/>
                    <a:ea typeface="Times New Roman"/>
                    <a:cs typeface="Times New Roman"/>
                  </a:rPr>
                  <a:t>, and the market cost of its debt,</a:t>
                </a:r>
                <a:r>
                  <a:rPr lang="en-US" sz="4800" i="1" dirty="0">
                    <a:effectLst/>
                    <a:latin typeface="Times New Roman"/>
                    <a:ea typeface="Times New Roman"/>
                    <a:cs typeface="Times New Roman"/>
                  </a:rPr>
                  <a:t> </a:t>
                </a:r>
                <a:r>
                  <a:rPr lang="en-US" sz="4800" i="1" dirty="0" err="1" smtClean="0">
                    <a:effectLst/>
                    <a:latin typeface="Times New Roman"/>
                    <a:ea typeface="Times New Roman"/>
                    <a:cs typeface="Times New Roman"/>
                  </a:rPr>
                  <a:t>k</a:t>
                </a:r>
                <a:r>
                  <a:rPr lang="en-US" sz="4800" i="1" baseline="-25000" dirty="0" err="1" smtClean="0">
                    <a:effectLst/>
                    <a:latin typeface="Times New Roman"/>
                    <a:ea typeface="Times New Roman"/>
                    <a:cs typeface="Times New Roman"/>
                  </a:rPr>
                  <a:t>D</a:t>
                </a:r>
                <a:r>
                  <a:rPr lang="en-US" sz="4800" dirty="0" smtClean="0">
                    <a:effectLst/>
                    <a:latin typeface="Times New Roman"/>
                    <a:ea typeface="Times New Roman"/>
                    <a:cs typeface="Times New Roman"/>
                  </a:rPr>
                  <a:t> (which we may identify as the interest rate on the debt, </a:t>
                </a:r>
                <a:r>
                  <a:rPr lang="en-US" sz="4800" i="1" dirty="0" err="1" smtClean="0">
                    <a:effectLst/>
                    <a:latin typeface="Times New Roman"/>
                    <a:ea typeface="Times New Roman"/>
                    <a:cs typeface="Times New Roman"/>
                  </a:rPr>
                  <a:t>i</a:t>
                </a:r>
                <a:r>
                  <a:rPr lang="en-US" sz="4800" i="1" baseline="-25000" dirty="0" err="1" smtClean="0">
                    <a:effectLst/>
                    <a:latin typeface="Times New Roman"/>
                    <a:ea typeface="Times New Roman"/>
                    <a:cs typeface="Times New Roman"/>
                  </a:rPr>
                  <a:t>D</a:t>
                </a:r>
                <a:r>
                  <a:rPr lang="en-US" sz="4800" dirty="0" smtClean="0">
                    <a:effectLst/>
                    <a:latin typeface="Times New Roman"/>
                    <a:ea typeface="Times New Roman"/>
                    <a:cs typeface="Times New Roman"/>
                  </a:rPr>
                  <a:t>) :</a:t>
                </a:r>
              </a:p>
              <a:p>
                <a:pPr indent="0" algn="just">
                  <a:lnSpc>
                    <a:spcPct val="200000"/>
                  </a:lnSpc>
                  <a:spcAft>
                    <a:spcPts val="1000"/>
                  </a:spcAft>
                  <a:buNone/>
                </a:pPr>
                <a:r>
                  <a:rPr lang="en-US" sz="4800" dirty="0">
                    <a:latin typeface="Times New Roman"/>
                    <a:ea typeface="Times New Roman"/>
                    <a:cs typeface="Times New Roman"/>
                  </a:rPr>
                  <a:t> </a:t>
                </a:r>
                <a:r>
                  <a:rPr lang="en-US" sz="4800" dirty="0" smtClean="0">
                    <a:latin typeface="Times New Roman"/>
                    <a:ea typeface="Times New Roman"/>
                    <a:cs typeface="Times New Roman"/>
                  </a:rPr>
                  <a:t>               </a:t>
                </a:r>
                <a14:m>
                  <m:oMath xmlns:m="http://schemas.openxmlformats.org/officeDocument/2006/math">
                    <m:r>
                      <a:rPr lang="en-US" sz="4800" i="1">
                        <a:effectLst/>
                        <a:latin typeface="Cambria Math"/>
                        <a:ea typeface="Times New Roman"/>
                        <a:cs typeface="Times New Roman"/>
                      </a:rPr>
                      <m:t>                         </m:t>
                    </m:r>
                    <m:sSub>
                      <m:sSubPr>
                        <m:ctrlPr>
                          <a:rPr lang="en-AU" sz="4800" i="1">
                            <a:effectLst/>
                            <a:latin typeface="Cambria Math"/>
                            <a:ea typeface="Times New Roman"/>
                            <a:cs typeface="Times New Roman"/>
                          </a:rPr>
                        </m:ctrlPr>
                      </m:sSubPr>
                      <m:e>
                        <m:r>
                          <a:rPr lang="en-AU" sz="4800" i="1">
                            <a:effectLst/>
                            <a:latin typeface="Cambria Math"/>
                            <a:ea typeface="Times New Roman"/>
                            <a:cs typeface="Times New Roman"/>
                          </a:rPr>
                          <m:t>𝑘</m:t>
                        </m:r>
                      </m:e>
                      <m:sub>
                        <m:r>
                          <a:rPr lang="en-AU" sz="4800" i="1">
                            <a:effectLst/>
                            <a:latin typeface="Cambria Math"/>
                            <a:ea typeface="Times New Roman"/>
                            <a:cs typeface="Times New Roman"/>
                          </a:rPr>
                          <m:t>𝐴𝑉</m:t>
                        </m:r>
                      </m:sub>
                    </m:sSub>
                    <m:r>
                      <a:rPr lang="en-AU" sz="4800" i="1" baseline="-25000">
                        <a:effectLst/>
                        <a:latin typeface="Cambria Math"/>
                        <a:ea typeface="Times New Roman"/>
                        <a:cs typeface="Times New Roman"/>
                      </a:rPr>
                      <m:t> </m:t>
                    </m:r>
                    <m:r>
                      <a:rPr lang="en-AU" sz="4800" i="1">
                        <a:effectLst/>
                        <a:latin typeface="Cambria Math"/>
                        <a:ea typeface="Times New Roman"/>
                        <a:cs typeface="Times New Roman"/>
                      </a:rPr>
                      <m:t>≡ </m:t>
                    </m:r>
                    <m:f>
                      <m:fPr>
                        <m:ctrlPr>
                          <a:rPr lang="en-AU" sz="4800" i="1">
                            <a:effectLst/>
                            <a:latin typeface="Cambria Math"/>
                            <a:ea typeface="Times New Roman"/>
                            <a:cs typeface="Times New Roman"/>
                          </a:rPr>
                        </m:ctrlPr>
                      </m:fPr>
                      <m:num>
                        <m:sSub>
                          <m:sSubPr>
                            <m:ctrlPr>
                              <a:rPr lang="en-AU" sz="4800" i="1">
                                <a:effectLst/>
                                <a:latin typeface="Cambria Math"/>
                                <a:ea typeface="Times New Roman"/>
                                <a:cs typeface="Times New Roman"/>
                              </a:rPr>
                            </m:ctrlPr>
                          </m:sSubPr>
                          <m:e>
                            <m:r>
                              <a:rPr lang="en-AU" sz="4800" i="1">
                                <a:effectLst/>
                                <a:latin typeface="Cambria Math"/>
                                <a:ea typeface="Times New Roman"/>
                                <a:cs typeface="Times New Roman"/>
                              </a:rPr>
                              <m:t>𝑉</m:t>
                            </m:r>
                          </m:e>
                          <m:sub>
                            <m:r>
                              <a:rPr lang="en-AU" sz="4800" i="1">
                                <a:effectLst/>
                                <a:latin typeface="Cambria Math"/>
                                <a:ea typeface="Times New Roman"/>
                                <a:cs typeface="Times New Roman"/>
                              </a:rPr>
                              <m:t>𝐸</m:t>
                            </m:r>
                          </m:sub>
                        </m:sSub>
                      </m:num>
                      <m:den>
                        <m:sSub>
                          <m:sSubPr>
                            <m:ctrlPr>
                              <a:rPr lang="en-AU" sz="4800" i="1">
                                <a:effectLst/>
                                <a:latin typeface="Cambria Math"/>
                                <a:ea typeface="Times New Roman"/>
                                <a:cs typeface="Times New Roman"/>
                              </a:rPr>
                            </m:ctrlPr>
                          </m:sSubPr>
                          <m:e>
                            <m:r>
                              <a:rPr lang="en-AU" sz="4800" i="1">
                                <a:effectLst/>
                                <a:latin typeface="Cambria Math"/>
                                <a:ea typeface="Times New Roman"/>
                                <a:cs typeface="Times New Roman"/>
                              </a:rPr>
                              <m:t>𝑉</m:t>
                            </m:r>
                          </m:e>
                          <m:sub>
                            <m:r>
                              <a:rPr lang="en-AU" sz="4800" i="1">
                                <a:effectLst/>
                                <a:latin typeface="Cambria Math"/>
                                <a:ea typeface="Times New Roman"/>
                                <a:cs typeface="Times New Roman"/>
                              </a:rPr>
                              <m:t>𝐸</m:t>
                            </m:r>
                          </m:sub>
                        </m:sSub>
                        <m:r>
                          <a:rPr lang="en-AU" sz="4800" i="1">
                            <a:effectLst/>
                            <a:latin typeface="Cambria Math"/>
                            <a:ea typeface="Times New Roman"/>
                            <a:cs typeface="Times New Roman"/>
                          </a:rPr>
                          <m:t>+</m:t>
                        </m:r>
                        <m:sSub>
                          <m:sSubPr>
                            <m:ctrlPr>
                              <a:rPr lang="en-AU" sz="4800" i="1">
                                <a:effectLst/>
                                <a:latin typeface="Cambria Math"/>
                                <a:ea typeface="Times New Roman"/>
                                <a:cs typeface="Times New Roman"/>
                              </a:rPr>
                            </m:ctrlPr>
                          </m:sSubPr>
                          <m:e>
                            <m:r>
                              <a:rPr lang="en-AU" sz="4800" i="1">
                                <a:effectLst/>
                                <a:latin typeface="Cambria Math"/>
                                <a:ea typeface="Times New Roman"/>
                                <a:cs typeface="Times New Roman"/>
                              </a:rPr>
                              <m:t>𝑉</m:t>
                            </m:r>
                          </m:e>
                          <m:sub>
                            <m:r>
                              <a:rPr lang="en-AU" sz="4800" i="1">
                                <a:effectLst/>
                                <a:latin typeface="Cambria Math"/>
                                <a:ea typeface="Times New Roman"/>
                                <a:cs typeface="Times New Roman"/>
                              </a:rPr>
                              <m:t>𝐷</m:t>
                            </m:r>
                          </m:sub>
                        </m:sSub>
                      </m:den>
                    </m:f>
                    <m:sSub>
                      <m:sSubPr>
                        <m:ctrlPr>
                          <a:rPr lang="en-AU" sz="4800" i="1">
                            <a:effectLst/>
                            <a:latin typeface="Cambria Math"/>
                            <a:ea typeface="Times New Roman"/>
                            <a:cs typeface="Times New Roman"/>
                          </a:rPr>
                        </m:ctrlPr>
                      </m:sSubPr>
                      <m:e>
                        <m:r>
                          <a:rPr lang="en-AU" sz="4800" i="1">
                            <a:effectLst/>
                            <a:latin typeface="Cambria Math"/>
                            <a:ea typeface="Times New Roman"/>
                            <a:cs typeface="Times New Roman"/>
                          </a:rPr>
                          <m:t>𝑘</m:t>
                        </m:r>
                      </m:e>
                      <m:sub>
                        <m:r>
                          <a:rPr lang="en-AU" sz="4800" i="1">
                            <a:effectLst/>
                            <a:latin typeface="Cambria Math"/>
                            <a:ea typeface="Times New Roman"/>
                            <a:cs typeface="Times New Roman"/>
                          </a:rPr>
                          <m:t>𝐸</m:t>
                        </m:r>
                      </m:sub>
                    </m:sSub>
                    <m:r>
                      <a:rPr lang="en-AU" sz="4800" i="1">
                        <a:effectLst/>
                        <a:latin typeface="Cambria Math"/>
                        <a:ea typeface="Times New Roman"/>
                        <a:cs typeface="Times New Roman"/>
                      </a:rPr>
                      <m:t>+</m:t>
                    </m:r>
                    <m:f>
                      <m:fPr>
                        <m:ctrlPr>
                          <a:rPr lang="en-AU" sz="4800" i="1">
                            <a:effectLst/>
                            <a:latin typeface="Cambria Math"/>
                            <a:ea typeface="Times New Roman"/>
                            <a:cs typeface="Times New Roman"/>
                          </a:rPr>
                        </m:ctrlPr>
                      </m:fPr>
                      <m:num>
                        <m:sSub>
                          <m:sSubPr>
                            <m:ctrlPr>
                              <a:rPr lang="en-AU" sz="4800" i="1">
                                <a:effectLst/>
                                <a:latin typeface="Cambria Math"/>
                                <a:ea typeface="Times New Roman"/>
                                <a:cs typeface="Times New Roman"/>
                              </a:rPr>
                            </m:ctrlPr>
                          </m:sSubPr>
                          <m:e>
                            <m:r>
                              <a:rPr lang="en-AU" sz="4800" i="1">
                                <a:effectLst/>
                                <a:latin typeface="Cambria Math"/>
                                <a:ea typeface="Times New Roman"/>
                                <a:cs typeface="Times New Roman"/>
                              </a:rPr>
                              <m:t>𝑉</m:t>
                            </m:r>
                          </m:e>
                          <m:sub>
                            <m:r>
                              <a:rPr lang="en-AU" sz="4800" i="1">
                                <a:effectLst/>
                                <a:latin typeface="Cambria Math"/>
                                <a:ea typeface="Times New Roman"/>
                                <a:cs typeface="Times New Roman"/>
                              </a:rPr>
                              <m:t>𝐷</m:t>
                            </m:r>
                          </m:sub>
                        </m:sSub>
                      </m:num>
                      <m:den>
                        <m:sSub>
                          <m:sSubPr>
                            <m:ctrlPr>
                              <a:rPr lang="en-AU" sz="4800" i="1">
                                <a:effectLst/>
                                <a:latin typeface="Cambria Math"/>
                                <a:ea typeface="Times New Roman"/>
                                <a:cs typeface="Times New Roman"/>
                              </a:rPr>
                            </m:ctrlPr>
                          </m:sSubPr>
                          <m:e>
                            <m:r>
                              <a:rPr lang="en-AU" sz="4800" i="1">
                                <a:effectLst/>
                                <a:latin typeface="Cambria Math"/>
                                <a:ea typeface="Times New Roman"/>
                                <a:cs typeface="Times New Roman"/>
                              </a:rPr>
                              <m:t>𝑉</m:t>
                            </m:r>
                          </m:e>
                          <m:sub>
                            <m:r>
                              <a:rPr lang="en-AU" sz="4800" i="1">
                                <a:effectLst/>
                                <a:latin typeface="Cambria Math"/>
                                <a:ea typeface="Times New Roman"/>
                                <a:cs typeface="Times New Roman"/>
                              </a:rPr>
                              <m:t>𝐸</m:t>
                            </m:r>
                          </m:sub>
                        </m:sSub>
                        <m:r>
                          <a:rPr lang="en-AU" sz="4800" i="1">
                            <a:effectLst/>
                            <a:latin typeface="Cambria Math"/>
                            <a:ea typeface="Times New Roman"/>
                            <a:cs typeface="Times New Roman"/>
                          </a:rPr>
                          <m:t>+</m:t>
                        </m:r>
                        <m:sSub>
                          <m:sSubPr>
                            <m:ctrlPr>
                              <a:rPr lang="en-AU" sz="4800" i="1">
                                <a:effectLst/>
                                <a:latin typeface="Cambria Math"/>
                                <a:ea typeface="Times New Roman"/>
                                <a:cs typeface="Times New Roman"/>
                              </a:rPr>
                            </m:ctrlPr>
                          </m:sSubPr>
                          <m:e>
                            <m:r>
                              <a:rPr lang="en-AU" sz="4800" i="1">
                                <a:effectLst/>
                                <a:latin typeface="Cambria Math"/>
                                <a:ea typeface="Times New Roman"/>
                                <a:cs typeface="Times New Roman"/>
                              </a:rPr>
                              <m:t>𝑉</m:t>
                            </m:r>
                          </m:e>
                          <m:sub>
                            <m:r>
                              <a:rPr lang="en-AU" sz="4800" i="1">
                                <a:effectLst/>
                                <a:latin typeface="Cambria Math"/>
                                <a:ea typeface="Times New Roman"/>
                                <a:cs typeface="Times New Roman"/>
                              </a:rPr>
                              <m:t>𝐷</m:t>
                            </m:r>
                          </m:sub>
                        </m:sSub>
                      </m:den>
                    </m:f>
                    <m:sSub>
                      <m:sSubPr>
                        <m:ctrlPr>
                          <a:rPr lang="en-AU" sz="4800" i="1">
                            <a:effectLst/>
                            <a:latin typeface="Cambria Math"/>
                            <a:ea typeface="Times New Roman"/>
                            <a:cs typeface="Times New Roman"/>
                          </a:rPr>
                        </m:ctrlPr>
                      </m:sSubPr>
                      <m:e>
                        <m:r>
                          <a:rPr lang="en-AU" sz="4800" i="1">
                            <a:effectLst/>
                            <a:latin typeface="Cambria Math"/>
                            <a:ea typeface="Times New Roman"/>
                            <a:cs typeface="Times New Roman"/>
                          </a:rPr>
                          <m:t>𝑘</m:t>
                        </m:r>
                      </m:e>
                      <m:sub>
                        <m:r>
                          <a:rPr lang="en-AU" sz="4800" i="1">
                            <a:effectLst/>
                            <a:latin typeface="Cambria Math"/>
                            <a:ea typeface="Times New Roman"/>
                            <a:cs typeface="Times New Roman"/>
                          </a:rPr>
                          <m:t>𝐷</m:t>
                        </m:r>
                      </m:sub>
                    </m:sSub>
                  </m:oMath>
                </a14:m>
                <a:r>
                  <a:rPr lang="en-US" sz="4800" dirty="0">
                    <a:effectLst/>
                    <a:latin typeface="Times New Roman"/>
                    <a:ea typeface="Times New Roman"/>
                    <a:cs typeface="Times New Roman"/>
                  </a:rPr>
                  <a:t> 	   	       </a:t>
                </a:r>
                <a:r>
                  <a:rPr lang="en-US" sz="4800" dirty="0" smtClean="0">
                    <a:effectLst/>
                    <a:latin typeface="Times New Roman"/>
                    <a:ea typeface="Times New Roman"/>
                    <a:cs typeface="Times New Roman"/>
                  </a:rPr>
                  <a:t>                                       </a:t>
                </a:r>
                <a:r>
                  <a:rPr lang="en-US" sz="4800" dirty="0">
                    <a:effectLst/>
                    <a:latin typeface="Times New Roman"/>
                    <a:ea typeface="Times New Roman"/>
                    <a:cs typeface="Times New Roman"/>
                  </a:rPr>
                  <a:t>(8.4)</a:t>
                </a:r>
                <a:endParaRPr lang="en-AU" sz="4800" dirty="0">
                  <a:effectLst/>
                  <a:latin typeface="Calibri"/>
                  <a:ea typeface="Calibri"/>
                  <a:cs typeface="Times New Roman"/>
                </a:endParaRPr>
              </a:p>
              <a:p>
                <a:pPr algn="just">
                  <a:lnSpc>
                    <a:spcPct val="200000"/>
                  </a:lnSpc>
                  <a:spcAft>
                    <a:spcPts val="1000"/>
                  </a:spcAft>
                </a:pPr>
                <a:r>
                  <a:rPr lang="en-US" sz="4800" u="sng" dirty="0">
                    <a:effectLst/>
                    <a:latin typeface="Times New Roman"/>
                    <a:ea typeface="Times New Roman"/>
                  </a:rPr>
                  <a:t>is independent of how the firm is financed between debt and equity</a:t>
                </a:r>
                <a:r>
                  <a:rPr lang="en-US" sz="4800" dirty="0">
                    <a:effectLst/>
                    <a:latin typeface="Times New Roman"/>
                    <a:ea typeface="Times New Roman"/>
                  </a:rPr>
                  <a:t>.</a:t>
                </a:r>
                <a:r>
                  <a:rPr lang="en-US" sz="4800" dirty="0">
                    <a:latin typeface="Times New Roman"/>
                    <a:ea typeface="Times New Roman"/>
                    <a:cs typeface="Times New Roman"/>
                  </a:rPr>
                  <a:t> </a:t>
                </a:r>
                <a:endParaRPr lang="en-US" sz="4800" dirty="0" smtClean="0">
                  <a:latin typeface="Times New Roman"/>
                  <a:ea typeface="Times New Roman"/>
                  <a:cs typeface="Times New Roman"/>
                </a:endParaRPr>
              </a:p>
              <a:p>
                <a:pPr algn="just">
                  <a:lnSpc>
                    <a:spcPct val="200000"/>
                  </a:lnSpc>
                  <a:spcAft>
                    <a:spcPts val="1000"/>
                  </a:spcAft>
                </a:pPr>
                <a:r>
                  <a:rPr lang="en-US" sz="4800" dirty="0" smtClean="0">
                    <a:latin typeface="Times New Roman"/>
                    <a:ea typeface="Times New Roman"/>
                    <a:cs typeface="Times New Roman"/>
                  </a:rPr>
                  <a:t>In </a:t>
                </a:r>
                <a:r>
                  <a:rPr lang="en-US" sz="4800" dirty="0">
                    <a:latin typeface="Times New Roman"/>
                    <a:ea typeface="Times New Roman"/>
                    <a:cs typeface="Times New Roman"/>
                  </a:rPr>
                  <a:t>other words, we can say that</a:t>
                </a:r>
                <a:r>
                  <a:rPr lang="en-US" sz="4800" dirty="0" smtClean="0">
                    <a:latin typeface="Times New Roman"/>
                    <a:ea typeface="Times New Roman"/>
                    <a:cs typeface="Times New Roman"/>
                  </a:rPr>
                  <a:t>:</a:t>
                </a:r>
                <a:r>
                  <a:rPr lang="en-US" sz="4800" dirty="0">
                    <a:latin typeface="Times New Roman"/>
                    <a:ea typeface="Times New Roman"/>
                    <a:cs typeface="Times New Roman"/>
                  </a:rPr>
                  <a:t> </a:t>
                </a:r>
                <a14:m>
                  <m:oMath xmlns:m="http://schemas.openxmlformats.org/officeDocument/2006/math">
                    <m:r>
                      <a:rPr lang="en-AU" sz="4800" b="0" i="0" smtClean="0">
                        <a:effectLst/>
                        <a:latin typeface="Cambria Math"/>
                        <a:ea typeface="Times New Roman"/>
                        <a:cs typeface="Times New Roman"/>
                      </a:rPr>
                      <m:t>             </m:t>
                    </m:r>
                    <m:sSub>
                      <m:sSubPr>
                        <m:ctrlPr>
                          <a:rPr lang="en-AU" sz="4800" i="1">
                            <a:effectLst/>
                            <a:latin typeface="Cambria Math"/>
                            <a:ea typeface="Times New Roman"/>
                            <a:cs typeface="Times New Roman"/>
                          </a:rPr>
                        </m:ctrlPr>
                      </m:sSubPr>
                      <m:e>
                        <m:r>
                          <a:rPr lang="en-AU" sz="4800" i="1">
                            <a:effectLst/>
                            <a:latin typeface="Cambria Math"/>
                            <a:ea typeface="Times New Roman"/>
                            <a:cs typeface="Times New Roman"/>
                          </a:rPr>
                          <m:t>𝑘</m:t>
                        </m:r>
                      </m:e>
                      <m:sub>
                        <m:r>
                          <a:rPr lang="en-AU" sz="4800" i="1">
                            <a:effectLst/>
                            <a:latin typeface="Cambria Math"/>
                            <a:ea typeface="Times New Roman"/>
                            <a:cs typeface="Times New Roman"/>
                          </a:rPr>
                          <m:t>𝐴𝑉</m:t>
                        </m:r>
                      </m:sub>
                    </m:sSub>
                    <m:r>
                      <a:rPr lang="en-AU" sz="4800" i="1" baseline="-25000">
                        <a:effectLst/>
                        <a:latin typeface="Cambria Math"/>
                        <a:ea typeface="Times New Roman"/>
                        <a:cs typeface="Times New Roman"/>
                      </a:rPr>
                      <m:t> </m:t>
                    </m:r>
                    <m:r>
                      <a:rPr lang="en-AU" sz="4800" i="1">
                        <a:effectLst/>
                        <a:latin typeface="Cambria Math"/>
                        <a:ea typeface="Times New Roman"/>
                        <a:cs typeface="Times New Roman"/>
                      </a:rPr>
                      <m:t>≡ </m:t>
                    </m:r>
                    <m:f>
                      <m:fPr>
                        <m:ctrlPr>
                          <a:rPr lang="en-AU" sz="4800" i="1">
                            <a:effectLst/>
                            <a:latin typeface="Cambria Math"/>
                            <a:ea typeface="Times New Roman"/>
                            <a:cs typeface="Times New Roman"/>
                          </a:rPr>
                        </m:ctrlPr>
                      </m:fPr>
                      <m:num>
                        <m:sSub>
                          <m:sSubPr>
                            <m:ctrlPr>
                              <a:rPr lang="en-AU" sz="4800" i="1">
                                <a:effectLst/>
                                <a:latin typeface="Cambria Math"/>
                                <a:ea typeface="Times New Roman"/>
                                <a:cs typeface="Times New Roman"/>
                              </a:rPr>
                            </m:ctrlPr>
                          </m:sSubPr>
                          <m:e>
                            <m:r>
                              <a:rPr lang="en-AU" sz="4800" i="1">
                                <a:effectLst/>
                                <a:latin typeface="Cambria Math"/>
                                <a:ea typeface="Times New Roman"/>
                                <a:cs typeface="Times New Roman"/>
                              </a:rPr>
                              <m:t>𝑉</m:t>
                            </m:r>
                          </m:e>
                          <m:sub>
                            <m:r>
                              <a:rPr lang="en-AU" sz="4800" i="1">
                                <a:effectLst/>
                                <a:latin typeface="Cambria Math"/>
                                <a:ea typeface="Times New Roman"/>
                                <a:cs typeface="Times New Roman"/>
                              </a:rPr>
                              <m:t>𝐸</m:t>
                            </m:r>
                          </m:sub>
                        </m:sSub>
                      </m:num>
                      <m:den>
                        <m:sSub>
                          <m:sSubPr>
                            <m:ctrlPr>
                              <a:rPr lang="en-AU" sz="4800" i="1">
                                <a:effectLst/>
                                <a:latin typeface="Cambria Math"/>
                                <a:ea typeface="Times New Roman"/>
                                <a:cs typeface="Times New Roman"/>
                              </a:rPr>
                            </m:ctrlPr>
                          </m:sSubPr>
                          <m:e>
                            <m:r>
                              <a:rPr lang="en-AU" sz="4800" i="1">
                                <a:effectLst/>
                                <a:latin typeface="Cambria Math"/>
                                <a:ea typeface="Times New Roman"/>
                                <a:cs typeface="Times New Roman"/>
                              </a:rPr>
                              <m:t>𝑉</m:t>
                            </m:r>
                          </m:e>
                          <m:sub>
                            <m:r>
                              <a:rPr lang="en-AU" sz="4800" i="1">
                                <a:effectLst/>
                                <a:latin typeface="Cambria Math"/>
                                <a:ea typeface="Times New Roman"/>
                                <a:cs typeface="Times New Roman"/>
                              </a:rPr>
                              <m:t>𝐸</m:t>
                            </m:r>
                          </m:sub>
                        </m:sSub>
                        <m:r>
                          <a:rPr lang="en-AU" sz="4800" i="1">
                            <a:effectLst/>
                            <a:latin typeface="Cambria Math"/>
                            <a:ea typeface="Times New Roman"/>
                            <a:cs typeface="Times New Roman"/>
                          </a:rPr>
                          <m:t>+</m:t>
                        </m:r>
                        <m:sSub>
                          <m:sSubPr>
                            <m:ctrlPr>
                              <a:rPr lang="en-AU" sz="4800" i="1">
                                <a:effectLst/>
                                <a:latin typeface="Cambria Math"/>
                                <a:ea typeface="Times New Roman"/>
                                <a:cs typeface="Times New Roman"/>
                              </a:rPr>
                            </m:ctrlPr>
                          </m:sSubPr>
                          <m:e>
                            <m:r>
                              <a:rPr lang="en-AU" sz="4800" i="1">
                                <a:effectLst/>
                                <a:latin typeface="Cambria Math"/>
                                <a:ea typeface="Times New Roman"/>
                                <a:cs typeface="Times New Roman"/>
                              </a:rPr>
                              <m:t>𝑉</m:t>
                            </m:r>
                          </m:e>
                          <m:sub>
                            <m:r>
                              <a:rPr lang="en-AU" sz="4800" i="1">
                                <a:effectLst/>
                                <a:latin typeface="Cambria Math"/>
                                <a:ea typeface="Times New Roman"/>
                                <a:cs typeface="Times New Roman"/>
                              </a:rPr>
                              <m:t>𝐷</m:t>
                            </m:r>
                          </m:sub>
                        </m:sSub>
                      </m:den>
                    </m:f>
                    <m:sSub>
                      <m:sSubPr>
                        <m:ctrlPr>
                          <a:rPr lang="en-AU" sz="4800" i="1">
                            <a:effectLst/>
                            <a:latin typeface="Cambria Math"/>
                            <a:ea typeface="Times New Roman"/>
                            <a:cs typeface="Times New Roman"/>
                          </a:rPr>
                        </m:ctrlPr>
                      </m:sSubPr>
                      <m:e>
                        <m:r>
                          <a:rPr lang="en-AU" sz="4800" i="1">
                            <a:effectLst/>
                            <a:latin typeface="Cambria Math"/>
                            <a:ea typeface="Times New Roman"/>
                            <a:cs typeface="Times New Roman"/>
                          </a:rPr>
                          <m:t>𝑘</m:t>
                        </m:r>
                      </m:e>
                      <m:sub>
                        <m:r>
                          <a:rPr lang="en-AU" sz="4800" i="1">
                            <a:effectLst/>
                            <a:latin typeface="Cambria Math"/>
                            <a:ea typeface="Times New Roman"/>
                            <a:cs typeface="Times New Roman"/>
                          </a:rPr>
                          <m:t>𝐸</m:t>
                        </m:r>
                      </m:sub>
                    </m:sSub>
                    <m:r>
                      <a:rPr lang="en-AU" sz="4800" i="1">
                        <a:effectLst/>
                        <a:latin typeface="Cambria Math"/>
                        <a:ea typeface="Times New Roman"/>
                        <a:cs typeface="Times New Roman"/>
                      </a:rPr>
                      <m:t>+</m:t>
                    </m:r>
                    <m:f>
                      <m:fPr>
                        <m:ctrlPr>
                          <a:rPr lang="en-AU" sz="4800" i="1">
                            <a:effectLst/>
                            <a:latin typeface="Cambria Math"/>
                            <a:ea typeface="Times New Roman"/>
                            <a:cs typeface="Times New Roman"/>
                          </a:rPr>
                        </m:ctrlPr>
                      </m:fPr>
                      <m:num>
                        <m:sSub>
                          <m:sSubPr>
                            <m:ctrlPr>
                              <a:rPr lang="en-AU" sz="4800" i="1">
                                <a:effectLst/>
                                <a:latin typeface="Cambria Math"/>
                                <a:ea typeface="Times New Roman"/>
                                <a:cs typeface="Times New Roman"/>
                              </a:rPr>
                            </m:ctrlPr>
                          </m:sSubPr>
                          <m:e>
                            <m:r>
                              <a:rPr lang="en-AU" sz="4800" i="1">
                                <a:effectLst/>
                                <a:latin typeface="Cambria Math"/>
                                <a:ea typeface="Times New Roman"/>
                                <a:cs typeface="Times New Roman"/>
                              </a:rPr>
                              <m:t>𝑉</m:t>
                            </m:r>
                          </m:e>
                          <m:sub>
                            <m:r>
                              <a:rPr lang="en-AU" sz="4800" i="1">
                                <a:effectLst/>
                                <a:latin typeface="Cambria Math"/>
                                <a:ea typeface="Times New Roman"/>
                                <a:cs typeface="Times New Roman"/>
                              </a:rPr>
                              <m:t>𝐷</m:t>
                            </m:r>
                          </m:sub>
                        </m:sSub>
                      </m:num>
                      <m:den>
                        <m:sSub>
                          <m:sSubPr>
                            <m:ctrlPr>
                              <a:rPr lang="en-AU" sz="4800" i="1">
                                <a:effectLst/>
                                <a:latin typeface="Cambria Math"/>
                                <a:ea typeface="Times New Roman"/>
                                <a:cs typeface="Times New Roman"/>
                              </a:rPr>
                            </m:ctrlPr>
                          </m:sSubPr>
                          <m:e>
                            <m:r>
                              <a:rPr lang="en-AU" sz="4800" i="1">
                                <a:effectLst/>
                                <a:latin typeface="Cambria Math"/>
                                <a:ea typeface="Times New Roman"/>
                                <a:cs typeface="Times New Roman"/>
                              </a:rPr>
                              <m:t>𝑉</m:t>
                            </m:r>
                          </m:e>
                          <m:sub>
                            <m:r>
                              <a:rPr lang="en-AU" sz="4800" i="1">
                                <a:effectLst/>
                                <a:latin typeface="Cambria Math"/>
                                <a:ea typeface="Times New Roman"/>
                                <a:cs typeface="Times New Roman"/>
                              </a:rPr>
                              <m:t>𝐸</m:t>
                            </m:r>
                          </m:sub>
                        </m:sSub>
                        <m:r>
                          <a:rPr lang="en-AU" sz="4800" i="1">
                            <a:effectLst/>
                            <a:latin typeface="Cambria Math"/>
                            <a:ea typeface="Times New Roman"/>
                            <a:cs typeface="Times New Roman"/>
                          </a:rPr>
                          <m:t>+</m:t>
                        </m:r>
                        <m:sSub>
                          <m:sSubPr>
                            <m:ctrlPr>
                              <a:rPr lang="en-AU" sz="4800" i="1">
                                <a:effectLst/>
                                <a:latin typeface="Cambria Math"/>
                                <a:ea typeface="Times New Roman"/>
                                <a:cs typeface="Times New Roman"/>
                              </a:rPr>
                            </m:ctrlPr>
                          </m:sSubPr>
                          <m:e>
                            <m:r>
                              <a:rPr lang="en-AU" sz="4800" i="1">
                                <a:effectLst/>
                                <a:latin typeface="Cambria Math"/>
                                <a:ea typeface="Times New Roman"/>
                                <a:cs typeface="Times New Roman"/>
                              </a:rPr>
                              <m:t>𝑉</m:t>
                            </m:r>
                          </m:e>
                          <m:sub>
                            <m:r>
                              <a:rPr lang="en-AU" sz="4800" i="1">
                                <a:effectLst/>
                                <a:latin typeface="Cambria Math"/>
                                <a:ea typeface="Times New Roman"/>
                                <a:cs typeface="Times New Roman"/>
                              </a:rPr>
                              <m:t>𝐷</m:t>
                            </m:r>
                          </m:sub>
                        </m:sSub>
                      </m:den>
                    </m:f>
                    <m:sSub>
                      <m:sSubPr>
                        <m:ctrlPr>
                          <a:rPr lang="en-AU" sz="4800" i="1">
                            <a:effectLst/>
                            <a:latin typeface="Cambria Math"/>
                            <a:ea typeface="Times New Roman"/>
                            <a:cs typeface="Times New Roman"/>
                          </a:rPr>
                        </m:ctrlPr>
                      </m:sSubPr>
                      <m:e>
                        <m:r>
                          <a:rPr lang="en-AU" sz="4800" i="1">
                            <a:effectLst/>
                            <a:latin typeface="Cambria Math"/>
                            <a:ea typeface="Times New Roman"/>
                            <a:cs typeface="Times New Roman"/>
                          </a:rPr>
                          <m:t>𝑘</m:t>
                        </m:r>
                      </m:e>
                      <m:sub>
                        <m:r>
                          <a:rPr lang="en-AU" sz="4800" i="1">
                            <a:effectLst/>
                            <a:latin typeface="Cambria Math"/>
                            <a:ea typeface="Times New Roman"/>
                            <a:cs typeface="Times New Roman"/>
                          </a:rPr>
                          <m:t>𝐷</m:t>
                        </m:r>
                      </m:sub>
                    </m:sSub>
                    <m:r>
                      <a:rPr lang="en-US" sz="4800" i="1">
                        <a:effectLst/>
                        <a:latin typeface="Cambria Math"/>
                        <a:ea typeface="Times New Roman"/>
                        <a:cs typeface="Times New Roman"/>
                      </a:rPr>
                      <m:t>= </m:t>
                    </m:r>
                    <m:sSub>
                      <m:sSubPr>
                        <m:ctrlPr>
                          <a:rPr lang="en-AU" sz="4800" i="1">
                            <a:effectLst/>
                            <a:latin typeface="Cambria Math"/>
                            <a:ea typeface="Times New Roman"/>
                            <a:cs typeface="Times New Roman"/>
                          </a:rPr>
                        </m:ctrlPr>
                      </m:sSubPr>
                      <m:e>
                        <m:r>
                          <a:rPr lang="en-US" sz="4800" i="1">
                            <a:effectLst/>
                            <a:latin typeface="Cambria Math"/>
                            <a:ea typeface="Times New Roman"/>
                            <a:cs typeface="Times New Roman"/>
                          </a:rPr>
                          <m:t>𝑘</m:t>
                        </m:r>
                      </m:e>
                      <m:sub>
                        <m:r>
                          <a:rPr lang="en-US" sz="4800" i="1">
                            <a:effectLst/>
                            <a:latin typeface="Cambria Math"/>
                            <a:ea typeface="Times New Roman"/>
                            <a:cs typeface="Times New Roman"/>
                          </a:rPr>
                          <m:t>𝑈</m:t>
                        </m:r>
                      </m:sub>
                    </m:sSub>
                  </m:oMath>
                </a14:m>
                <a:r>
                  <a:rPr lang="en-US" sz="4800" dirty="0">
                    <a:effectLst/>
                    <a:latin typeface="Times New Roman"/>
                    <a:ea typeface="Times New Roman"/>
                    <a:cs typeface="Times New Roman"/>
                  </a:rPr>
                  <a:t> 	   	</a:t>
                </a:r>
                <a:r>
                  <a:rPr lang="en-US" sz="4800" dirty="0" smtClean="0">
                    <a:effectLst/>
                    <a:latin typeface="Times New Roman"/>
                    <a:ea typeface="Times New Roman"/>
                    <a:cs typeface="Times New Roman"/>
                  </a:rPr>
                  <a:t>                      (</a:t>
                </a:r>
                <a:r>
                  <a:rPr lang="en-US" sz="4800" dirty="0">
                    <a:effectLst/>
                    <a:latin typeface="Times New Roman"/>
                    <a:ea typeface="Times New Roman"/>
                    <a:cs typeface="Times New Roman"/>
                  </a:rPr>
                  <a:t>8.5</a:t>
                </a:r>
                <a:r>
                  <a:rPr lang="en-US" sz="4800" dirty="0" smtClean="0">
                    <a:effectLst/>
                    <a:latin typeface="Times New Roman"/>
                    <a:ea typeface="Times New Roman"/>
                    <a:cs typeface="Times New Roman"/>
                  </a:rPr>
                  <a:t>)   </a:t>
                </a:r>
                <a:endParaRPr lang="en-AU" sz="4800" dirty="0">
                  <a:effectLst/>
                  <a:latin typeface="Calibri"/>
                  <a:ea typeface="Calibri"/>
                  <a:cs typeface="Times New Roman"/>
                </a:endParaRPr>
              </a:p>
              <a:p>
                <a:pPr algn="just">
                  <a:lnSpc>
                    <a:spcPct val="200000"/>
                  </a:lnSpc>
                  <a:spcAft>
                    <a:spcPts val="1000"/>
                  </a:spcAft>
                </a:pPr>
                <a:r>
                  <a:rPr lang="en-US" sz="4800" dirty="0">
                    <a:effectLst/>
                    <a:latin typeface="Times New Roman"/>
                    <a:ea typeface="Times New Roman"/>
                    <a:cs typeface="Times New Roman"/>
                  </a:rPr>
                  <a:t>is independent of the firm’s leverage. </a:t>
                </a:r>
                <a:r>
                  <a:rPr lang="en-US" sz="4800" dirty="0" smtClean="0">
                    <a:effectLst/>
                    <a:latin typeface="Times New Roman"/>
                    <a:ea typeface="Times New Roman"/>
                    <a:cs typeface="Times New Roman"/>
                  </a:rPr>
                  <a:t>     </a:t>
                </a:r>
              </a:p>
              <a:p>
                <a:pPr algn="just">
                  <a:lnSpc>
                    <a:spcPct val="200000"/>
                  </a:lnSpc>
                  <a:spcAft>
                    <a:spcPts val="1000"/>
                  </a:spcAft>
                </a:pPr>
                <a:r>
                  <a:rPr lang="en-US" sz="4800" dirty="0" smtClean="0">
                    <a:effectLst/>
                    <a:latin typeface="Times New Roman"/>
                    <a:ea typeface="Times New Roman"/>
                    <a:cs typeface="Times New Roman"/>
                  </a:rPr>
                  <a:t>Rearranging </a:t>
                </a:r>
                <a:r>
                  <a:rPr lang="en-US" sz="4800" dirty="0" err="1">
                    <a:effectLst/>
                    <a:latin typeface="Times New Roman"/>
                    <a:ea typeface="Times New Roman"/>
                    <a:cs typeface="Times New Roman"/>
                  </a:rPr>
                  <a:t>Eqn</a:t>
                </a:r>
                <a:r>
                  <a:rPr lang="en-US" sz="4800" dirty="0">
                    <a:effectLst/>
                    <a:latin typeface="Times New Roman"/>
                    <a:ea typeface="Times New Roman"/>
                    <a:cs typeface="Times New Roman"/>
                  </a:rPr>
                  <a:t> 8.5 leads to 	</a:t>
                </a:r>
                <a14:m>
                  <m:oMath xmlns:m="http://schemas.openxmlformats.org/officeDocument/2006/math">
                    <m:r>
                      <a:rPr lang="en-US" sz="4800" i="1">
                        <a:effectLst/>
                        <a:latin typeface="Cambria Math"/>
                        <a:ea typeface="Times New Roman"/>
                        <a:cs typeface="Times New Roman"/>
                      </a:rPr>
                      <m:t>        </m:t>
                    </m:r>
                    <m:sSub>
                      <m:sSubPr>
                        <m:ctrlPr>
                          <a:rPr lang="en-AU" sz="4800" i="1">
                            <a:effectLst/>
                            <a:latin typeface="Cambria Math"/>
                            <a:ea typeface="Times New Roman"/>
                            <a:cs typeface="Times New Roman"/>
                          </a:rPr>
                        </m:ctrlPr>
                      </m:sSubPr>
                      <m:e>
                        <m:r>
                          <a:rPr lang="en-US" sz="4800" i="1">
                            <a:effectLst/>
                            <a:latin typeface="Cambria Math"/>
                            <a:ea typeface="Times New Roman"/>
                            <a:cs typeface="Times New Roman"/>
                          </a:rPr>
                          <m:t>𝑘</m:t>
                        </m:r>
                      </m:e>
                      <m:sub>
                        <m:r>
                          <a:rPr lang="en-US" sz="4800" i="1">
                            <a:effectLst/>
                            <a:latin typeface="Cambria Math"/>
                            <a:ea typeface="Times New Roman"/>
                            <a:cs typeface="Times New Roman"/>
                          </a:rPr>
                          <m:t>𝐸</m:t>
                        </m:r>
                      </m:sub>
                    </m:sSub>
                    <m:r>
                      <a:rPr lang="en-US" sz="4800" i="1">
                        <a:effectLst/>
                        <a:latin typeface="Cambria Math"/>
                        <a:ea typeface="Times New Roman"/>
                        <a:cs typeface="Times New Roman"/>
                      </a:rPr>
                      <m:t>=</m:t>
                    </m:r>
                    <m:sSub>
                      <m:sSubPr>
                        <m:ctrlPr>
                          <a:rPr lang="en-AU" sz="4800" i="1">
                            <a:effectLst/>
                            <a:latin typeface="Cambria Math"/>
                            <a:ea typeface="Times New Roman"/>
                            <a:cs typeface="Times New Roman"/>
                          </a:rPr>
                        </m:ctrlPr>
                      </m:sSubPr>
                      <m:e>
                        <m:r>
                          <a:rPr lang="en-US" sz="4800" i="1">
                            <a:effectLst/>
                            <a:latin typeface="Cambria Math"/>
                            <a:ea typeface="Times New Roman"/>
                            <a:cs typeface="Times New Roman"/>
                          </a:rPr>
                          <m:t>𝑘</m:t>
                        </m:r>
                      </m:e>
                      <m:sub>
                        <m:r>
                          <a:rPr lang="en-US" sz="4800" i="1">
                            <a:effectLst/>
                            <a:latin typeface="Cambria Math"/>
                            <a:ea typeface="Times New Roman"/>
                            <a:cs typeface="Times New Roman"/>
                          </a:rPr>
                          <m:t>𝑈</m:t>
                        </m:r>
                      </m:sub>
                    </m:sSub>
                    <m:r>
                      <a:rPr lang="en-US" sz="4800" i="1">
                        <a:effectLst/>
                        <a:latin typeface="Cambria Math"/>
                        <a:ea typeface="Times New Roman"/>
                        <a:cs typeface="Times New Roman"/>
                      </a:rPr>
                      <m:t>+</m:t>
                    </m:r>
                    <m:f>
                      <m:fPr>
                        <m:ctrlPr>
                          <a:rPr lang="en-AU" sz="4800" i="1">
                            <a:effectLst/>
                            <a:latin typeface="Cambria Math"/>
                            <a:ea typeface="Times New Roman"/>
                            <a:cs typeface="Times New Roman"/>
                          </a:rPr>
                        </m:ctrlPr>
                      </m:fPr>
                      <m:num>
                        <m:sSub>
                          <m:sSubPr>
                            <m:ctrlPr>
                              <a:rPr lang="en-AU" sz="4800" i="1">
                                <a:effectLst/>
                                <a:latin typeface="Cambria Math"/>
                                <a:ea typeface="Times New Roman"/>
                                <a:cs typeface="Times New Roman"/>
                              </a:rPr>
                            </m:ctrlPr>
                          </m:sSubPr>
                          <m:e>
                            <m:r>
                              <a:rPr lang="en-US" sz="4800" i="1">
                                <a:effectLst/>
                                <a:latin typeface="Cambria Math"/>
                                <a:ea typeface="Times New Roman"/>
                                <a:cs typeface="Times New Roman"/>
                              </a:rPr>
                              <m:t>𝑉</m:t>
                            </m:r>
                          </m:e>
                          <m:sub>
                            <m:r>
                              <a:rPr lang="en-US" sz="4800" i="1">
                                <a:effectLst/>
                                <a:latin typeface="Cambria Math"/>
                                <a:ea typeface="Times New Roman"/>
                                <a:cs typeface="Times New Roman"/>
                              </a:rPr>
                              <m:t>𝐷</m:t>
                            </m:r>
                          </m:sub>
                        </m:sSub>
                      </m:num>
                      <m:den>
                        <m:sSub>
                          <m:sSubPr>
                            <m:ctrlPr>
                              <a:rPr lang="en-AU" sz="4800" i="1">
                                <a:effectLst/>
                                <a:latin typeface="Cambria Math"/>
                                <a:ea typeface="Times New Roman"/>
                                <a:cs typeface="Times New Roman"/>
                              </a:rPr>
                            </m:ctrlPr>
                          </m:sSubPr>
                          <m:e>
                            <m:r>
                              <a:rPr lang="en-US" sz="4800" i="1">
                                <a:effectLst/>
                                <a:latin typeface="Cambria Math"/>
                                <a:ea typeface="Times New Roman"/>
                                <a:cs typeface="Times New Roman"/>
                              </a:rPr>
                              <m:t>𝑉</m:t>
                            </m:r>
                          </m:e>
                          <m:sub>
                            <m:r>
                              <a:rPr lang="en-US" sz="4800" i="1">
                                <a:effectLst/>
                                <a:latin typeface="Cambria Math"/>
                                <a:ea typeface="Times New Roman"/>
                                <a:cs typeface="Times New Roman"/>
                              </a:rPr>
                              <m:t>𝐸</m:t>
                            </m:r>
                          </m:sub>
                        </m:sSub>
                      </m:den>
                    </m:f>
                    <m:d>
                      <m:dPr>
                        <m:ctrlPr>
                          <a:rPr lang="en-AU" sz="4800" i="1">
                            <a:effectLst/>
                            <a:latin typeface="Cambria Math"/>
                            <a:ea typeface="Times New Roman"/>
                            <a:cs typeface="Times New Roman"/>
                          </a:rPr>
                        </m:ctrlPr>
                      </m:dPr>
                      <m:e>
                        <m:sSub>
                          <m:sSubPr>
                            <m:ctrlPr>
                              <a:rPr lang="en-AU" sz="4800" i="1">
                                <a:effectLst/>
                                <a:latin typeface="Cambria Math"/>
                                <a:ea typeface="Times New Roman"/>
                                <a:cs typeface="Times New Roman"/>
                              </a:rPr>
                            </m:ctrlPr>
                          </m:sSubPr>
                          <m:e>
                            <m:r>
                              <a:rPr lang="en-US" sz="4800" i="1">
                                <a:effectLst/>
                                <a:latin typeface="Cambria Math"/>
                                <a:ea typeface="Times New Roman"/>
                                <a:cs typeface="Times New Roman"/>
                              </a:rPr>
                              <m:t>𝑘</m:t>
                            </m:r>
                          </m:e>
                          <m:sub>
                            <m:r>
                              <a:rPr lang="en-US" sz="4800" i="1">
                                <a:effectLst/>
                                <a:latin typeface="Cambria Math"/>
                                <a:ea typeface="Times New Roman"/>
                                <a:cs typeface="Times New Roman"/>
                              </a:rPr>
                              <m:t>𝑈</m:t>
                            </m:r>
                          </m:sub>
                        </m:sSub>
                        <m:r>
                          <a:rPr lang="en-US" sz="4800" i="1">
                            <a:effectLst/>
                            <a:latin typeface="Cambria Math"/>
                            <a:ea typeface="Times New Roman"/>
                            <a:cs typeface="Times New Roman"/>
                          </a:rPr>
                          <m:t>−</m:t>
                        </m:r>
                        <m:sSub>
                          <m:sSubPr>
                            <m:ctrlPr>
                              <a:rPr lang="en-AU" sz="4800" i="1">
                                <a:effectLst/>
                                <a:latin typeface="Cambria Math"/>
                                <a:ea typeface="Times New Roman"/>
                                <a:cs typeface="Times New Roman"/>
                              </a:rPr>
                            </m:ctrlPr>
                          </m:sSubPr>
                          <m:e>
                            <m:r>
                              <a:rPr lang="en-US" sz="4800" i="1">
                                <a:effectLst/>
                                <a:latin typeface="Cambria Math"/>
                                <a:ea typeface="Times New Roman"/>
                                <a:cs typeface="Times New Roman"/>
                              </a:rPr>
                              <m:t>𝑘</m:t>
                            </m:r>
                          </m:e>
                          <m:sub>
                            <m:r>
                              <a:rPr lang="en-US" sz="4800" i="1">
                                <a:effectLst/>
                                <a:latin typeface="Cambria Math"/>
                                <a:ea typeface="Times New Roman"/>
                                <a:cs typeface="Times New Roman"/>
                              </a:rPr>
                              <m:t>𝐷</m:t>
                            </m:r>
                          </m:sub>
                        </m:sSub>
                      </m:e>
                    </m:d>
                    <m:r>
                      <a:rPr lang="en-US" sz="4800" i="1">
                        <a:effectLst/>
                        <a:latin typeface="Cambria Math"/>
                        <a:ea typeface="Times New Roman"/>
                        <a:cs typeface="Times New Roman"/>
                      </a:rPr>
                      <m:t>     </m:t>
                    </m:r>
                  </m:oMath>
                </a14:m>
                <a:r>
                  <a:rPr lang="en-US" sz="4800" dirty="0" smtClean="0">
                    <a:effectLst/>
                    <a:latin typeface="Times New Roman"/>
                    <a:ea typeface="Times New Roman"/>
                    <a:cs typeface="Times New Roman"/>
                  </a:rPr>
                  <a:t>                                                                   (</a:t>
                </a:r>
                <a:r>
                  <a:rPr lang="en-US" sz="4800" dirty="0">
                    <a:effectLst/>
                    <a:latin typeface="Times New Roman"/>
                    <a:ea typeface="Times New Roman"/>
                    <a:cs typeface="Times New Roman"/>
                  </a:rPr>
                  <a:t>8.6)</a:t>
                </a:r>
                <a:endParaRPr lang="en-AU" sz="4800" dirty="0">
                  <a:effectLst/>
                  <a:latin typeface="Calibri"/>
                  <a:ea typeface="Calibri"/>
                  <a:cs typeface="Times New Roman"/>
                </a:endParaRPr>
              </a:p>
              <a:p>
                <a:pPr algn="just">
                  <a:lnSpc>
                    <a:spcPct val="200000"/>
                  </a:lnSpc>
                  <a:spcAft>
                    <a:spcPts val="1000"/>
                  </a:spcAft>
                </a:pPr>
                <a:r>
                  <a:rPr lang="en-US" sz="4800" dirty="0">
                    <a:effectLst/>
                    <a:latin typeface="Times New Roman"/>
                    <a:ea typeface="Times New Roman"/>
                    <a:cs typeface="Times New Roman"/>
                  </a:rPr>
                  <a:t>as an expression that </a:t>
                </a:r>
                <a:r>
                  <a:rPr lang="en-US" sz="4800" dirty="0" smtClean="0">
                    <a:effectLst/>
                    <a:latin typeface="Times New Roman"/>
                    <a:ea typeface="Times New Roman"/>
                    <a:cs typeface="Times New Roman"/>
                  </a:rPr>
                  <a:t>relates </a:t>
                </a:r>
                <a:r>
                  <a:rPr lang="en-US" sz="4800" dirty="0">
                    <a:effectLst/>
                    <a:latin typeface="Times New Roman"/>
                    <a:ea typeface="Times New Roman"/>
                    <a:cs typeface="Times New Roman"/>
                  </a:rPr>
                  <a:t>the company’s levered cost of equity (</a:t>
                </a:r>
                <a:r>
                  <a:rPr lang="en-US" sz="4800" i="1" dirty="0" err="1">
                    <a:effectLst/>
                    <a:latin typeface="Times New Roman"/>
                    <a:ea typeface="Times New Roman"/>
                    <a:cs typeface="Times New Roman"/>
                  </a:rPr>
                  <a:t>k</a:t>
                </a:r>
                <a:r>
                  <a:rPr lang="en-US" sz="4800" i="1" baseline="-25000" dirty="0" err="1">
                    <a:effectLst/>
                    <a:latin typeface="Times New Roman"/>
                    <a:ea typeface="Times New Roman"/>
                    <a:cs typeface="Times New Roman"/>
                  </a:rPr>
                  <a:t>E</a:t>
                </a:r>
                <a:r>
                  <a:rPr lang="en-US" sz="4800" dirty="0">
                    <a:effectLst/>
                    <a:latin typeface="Times New Roman"/>
                    <a:ea typeface="Times New Roman"/>
                    <a:cs typeface="Times New Roman"/>
                  </a:rPr>
                  <a:t>) to its unlevered cost (</a:t>
                </a:r>
                <a:r>
                  <a:rPr lang="en-US" sz="4800" i="1" dirty="0" err="1">
                    <a:effectLst/>
                    <a:latin typeface="Times New Roman"/>
                    <a:ea typeface="Times New Roman"/>
                    <a:cs typeface="Times New Roman"/>
                  </a:rPr>
                  <a:t>k</a:t>
                </a:r>
                <a:r>
                  <a:rPr lang="en-US" sz="4800" i="1" baseline="-25000" dirty="0" err="1">
                    <a:effectLst/>
                    <a:latin typeface="Times New Roman"/>
                    <a:ea typeface="Times New Roman"/>
                    <a:cs typeface="Times New Roman"/>
                  </a:rPr>
                  <a:t>U</a:t>
                </a:r>
                <a:r>
                  <a:rPr lang="en-US" sz="4800" dirty="0">
                    <a:effectLst/>
                    <a:latin typeface="Times New Roman"/>
                    <a:ea typeface="Times New Roman"/>
                    <a:cs typeface="Times New Roman"/>
                  </a:rPr>
                  <a:t>) and the cost of its debt (</a:t>
                </a:r>
                <a:r>
                  <a:rPr lang="en-US" sz="4800" i="1" dirty="0" err="1">
                    <a:effectLst/>
                    <a:latin typeface="Times New Roman"/>
                    <a:ea typeface="Times New Roman"/>
                    <a:cs typeface="Times New Roman"/>
                  </a:rPr>
                  <a:t>k</a:t>
                </a:r>
                <a:r>
                  <a:rPr lang="en-US" sz="4800" i="1" baseline="-25000" dirty="0" err="1">
                    <a:effectLst/>
                    <a:latin typeface="Times New Roman"/>
                    <a:ea typeface="Times New Roman"/>
                    <a:cs typeface="Times New Roman"/>
                  </a:rPr>
                  <a:t>D</a:t>
                </a:r>
                <a:r>
                  <a:rPr lang="en-US" sz="4800" dirty="0">
                    <a:effectLst/>
                    <a:latin typeface="Times New Roman"/>
                    <a:ea typeface="Times New Roman"/>
                    <a:cs typeface="Times New Roman"/>
                  </a:rPr>
                  <a:t>), which is </a:t>
                </a:r>
                <a:r>
                  <a:rPr lang="en-US" sz="4800" u="sng" dirty="0">
                    <a:effectLst/>
                    <a:latin typeface="Times New Roman"/>
                    <a:ea typeface="Times New Roman"/>
                    <a:cs typeface="Times New Roman"/>
                  </a:rPr>
                  <a:t>Modigliani and Miller’s Proposition II</a:t>
                </a:r>
                <a:r>
                  <a:rPr lang="en-US" sz="4800" dirty="0">
                    <a:effectLst/>
                    <a:latin typeface="Times New Roman"/>
                    <a:ea typeface="Times New Roman"/>
                    <a:cs typeface="Times New Roman"/>
                  </a:rPr>
                  <a:t>. </a:t>
                </a:r>
                <a:endParaRPr lang="en-US" sz="4800" dirty="0" smtClean="0">
                  <a:effectLst/>
                  <a:latin typeface="Times New Roman"/>
                  <a:ea typeface="Times New Roman"/>
                  <a:cs typeface="Times New Roman"/>
                </a:endParaRPr>
              </a:p>
              <a:p>
                <a:pPr algn="just">
                  <a:lnSpc>
                    <a:spcPct val="200000"/>
                  </a:lnSpc>
                  <a:spcAft>
                    <a:spcPts val="1000"/>
                  </a:spcAft>
                </a:pPr>
                <a:r>
                  <a:rPr lang="en-US" sz="4800" u="sng" dirty="0" smtClean="0">
                    <a:effectLst/>
                    <a:latin typeface="Times New Roman"/>
                    <a:ea typeface="Times New Roman"/>
                    <a:cs typeface="Times New Roman"/>
                  </a:rPr>
                  <a:t>Thus, </a:t>
                </a:r>
                <a:r>
                  <a:rPr lang="en-US" sz="4800" u="sng" dirty="0">
                    <a:effectLst/>
                    <a:latin typeface="Times New Roman"/>
                    <a:ea typeface="Times New Roman"/>
                    <a:cs typeface="Times New Roman"/>
                  </a:rPr>
                  <a:t>we have Modigliani and Miller’s Proposition II as a direct consequence of their Proposition I</a:t>
                </a:r>
                <a:r>
                  <a:rPr lang="en-US" sz="4800" dirty="0">
                    <a:effectLst/>
                    <a:latin typeface="Times New Roman"/>
                    <a:ea typeface="Times New Roman"/>
                    <a:cs typeface="Times New Roman"/>
                  </a:rPr>
                  <a:t>.</a:t>
                </a:r>
                <a:endParaRPr lang="en-AU" sz="4800" dirty="0">
                  <a:effectLst/>
                  <a:latin typeface="Calibri"/>
                  <a:ea typeface="Calibri"/>
                  <a:cs typeface="Times New Roman"/>
                </a:endParaRPr>
              </a:p>
              <a:p>
                <a:endParaRPr lang="en-AU"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14400" y="836712"/>
                <a:ext cx="7772400" cy="5832648"/>
              </a:xfrm>
              <a:blipFill rotWithShape="1">
                <a:blip r:embed="rId2"/>
                <a:stretch>
                  <a:fillRect/>
                </a:stretch>
              </a:blipFill>
            </p:spPr>
            <p:txBody>
              <a:bodyPr/>
              <a:lstStyle/>
              <a:p>
                <a:r>
                  <a:rPr lang="en-AU">
                    <a:noFill/>
                  </a:rPr>
                  <a:t> </a:t>
                </a:r>
              </a:p>
            </p:txBody>
          </p:sp>
        </mc:Fallback>
      </mc:AlternateContent>
    </p:spTree>
    <p:extLst>
      <p:ext uri="{BB962C8B-B14F-4D97-AF65-F5344CB8AC3E}">
        <p14:creationId xmlns:p14="http://schemas.microsoft.com/office/powerpoint/2010/main" val="55342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42"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anim calcmode="lin" valueType="num">
                                      <p:cBhvr>
                                        <p:cTn id="1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circle(in)">
                                      <p:cBhvr>
                                        <p:cTn id="34" dur="2000"/>
                                        <p:tgtEl>
                                          <p:spTgt spid="3">
                                            <p:txEl>
                                              <p:pRg st="6" end="6"/>
                                            </p:txEl>
                                          </p:spTgt>
                                        </p:tgtEl>
                                      </p:cBhvr>
                                    </p:animEffect>
                                  </p:childTnLst>
                                </p:cTn>
                              </p:par>
                              <p:par>
                                <p:cTn id="35" presetID="42"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000"/>
                                        <p:tgtEl>
                                          <p:spTgt spid="3">
                                            <p:txEl>
                                              <p:pRg st="7" end="7"/>
                                            </p:txEl>
                                          </p:spTgt>
                                        </p:tgtEl>
                                      </p:cBhvr>
                                    </p:animEffect>
                                    <p:anim calcmode="lin" valueType="num">
                                      <p:cBhvr>
                                        <p:cTn id="3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43" dur="2000" fill="hold"/>
                                        <p:tgtEl>
                                          <p:spTgt spid="3">
                                            <p:txEl>
                                              <p:pRg st="6" end="6"/>
                                            </p:txEl>
                                          </p:spTgt>
                                        </p:tgtEl>
                                        <p:attrNameLst>
                                          <p:attrName>ppt_x</p:attrName>
                                          <p:attrName>ppt_y</p:attrName>
                                        </p:attrNameLst>
                                      </p:cBhvr>
                                    </p:animMotion>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barn(inVertical)">
                                      <p:cBhvr>
                                        <p:cTn id="4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540672"/>
          </a:xfrm>
        </p:spPr>
        <p:txBody>
          <a:bodyPr/>
          <a:lstStyle/>
          <a:p>
            <a:r>
              <a:rPr lang="en-AU" i="1" dirty="0" smtClean="0"/>
              <a:t>Leverage</a:t>
            </a:r>
            <a:endParaRPr lang="en-AU" dirty="0"/>
          </a:p>
        </p:txBody>
      </p:sp>
      <p:sp>
        <p:nvSpPr>
          <p:cNvPr id="3" name="Content Placeholder 2"/>
          <p:cNvSpPr>
            <a:spLocks noGrp="1"/>
          </p:cNvSpPr>
          <p:nvPr>
            <p:ph idx="1"/>
          </p:nvPr>
        </p:nvSpPr>
        <p:spPr>
          <a:xfrm>
            <a:off x="914400" y="1340768"/>
            <a:ext cx="7772400" cy="5014792"/>
          </a:xfrm>
        </p:spPr>
        <p:txBody>
          <a:bodyPr>
            <a:normAutofit fontScale="85000" lnSpcReduction="20000"/>
          </a:bodyPr>
          <a:lstStyle/>
          <a:p>
            <a:r>
              <a:rPr lang="en-AU" sz="3200" dirty="0">
                <a:latin typeface="Times New Roman"/>
                <a:ea typeface="Times New Roman"/>
              </a:rPr>
              <a:t>A little consideration will lead us to the essential insight that </a:t>
            </a:r>
            <a:endParaRPr lang="en-AU" sz="3200" dirty="0" smtClean="0">
              <a:latin typeface="Times New Roman"/>
              <a:ea typeface="Times New Roman"/>
            </a:endParaRPr>
          </a:p>
          <a:p>
            <a:r>
              <a:rPr lang="en-AU" sz="3200" dirty="0" smtClean="0">
                <a:latin typeface="Times New Roman"/>
                <a:ea typeface="Times New Roman"/>
              </a:rPr>
              <a:t>“</a:t>
            </a:r>
            <a:r>
              <a:rPr lang="en-AU" sz="3200" u="sng" dirty="0">
                <a:latin typeface="Times New Roman"/>
                <a:ea typeface="Times New Roman"/>
              </a:rPr>
              <a:t>debt makes a good situation better, but a bad situation worse</a:t>
            </a:r>
            <a:r>
              <a:rPr lang="en-AU" sz="3200" dirty="0">
                <a:latin typeface="Times New Roman"/>
                <a:ea typeface="Times New Roman"/>
              </a:rPr>
              <a:t>!” </a:t>
            </a:r>
            <a:endParaRPr lang="en-AU" sz="3200" dirty="0" smtClean="0">
              <a:latin typeface="Times New Roman"/>
              <a:ea typeface="Times New Roman"/>
            </a:endParaRPr>
          </a:p>
          <a:p>
            <a:r>
              <a:rPr lang="en-AU" sz="3200" dirty="0" smtClean="0">
                <a:latin typeface="Times New Roman"/>
                <a:ea typeface="Times New Roman"/>
              </a:rPr>
              <a:t>This </a:t>
            </a:r>
            <a:r>
              <a:rPr lang="en-AU" sz="3200" dirty="0">
                <a:latin typeface="Times New Roman"/>
                <a:ea typeface="Times New Roman"/>
              </a:rPr>
              <a:t>is </a:t>
            </a:r>
            <a:r>
              <a:rPr lang="en-AU" sz="3200" dirty="0" smtClean="0">
                <a:latin typeface="Times New Roman"/>
                <a:ea typeface="Times New Roman"/>
              </a:rPr>
              <a:t>what </a:t>
            </a:r>
            <a:r>
              <a:rPr lang="en-AU" sz="3200" dirty="0">
                <a:latin typeface="Times New Roman"/>
                <a:ea typeface="Times New Roman"/>
              </a:rPr>
              <a:t>we observed in Chapter 2, leading up to the global financial crisis, as firms and banks sought to enhance their </a:t>
            </a:r>
            <a:r>
              <a:rPr lang="en-AU" sz="3200" dirty="0" smtClean="0">
                <a:latin typeface="Times New Roman"/>
                <a:ea typeface="Times New Roman"/>
              </a:rPr>
              <a:t>profitability </a:t>
            </a:r>
            <a:r>
              <a:rPr lang="en-AU" sz="3200" dirty="0">
                <a:latin typeface="Times New Roman"/>
                <a:ea typeface="Times New Roman"/>
              </a:rPr>
              <a:t>with cheaply available debt, before discovering to their costs </a:t>
            </a:r>
            <a:r>
              <a:rPr lang="en-AU" sz="3200" dirty="0" smtClean="0">
                <a:latin typeface="Times New Roman"/>
                <a:ea typeface="Times New Roman"/>
              </a:rPr>
              <a:t>that </a:t>
            </a:r>
            <a:r>
              <a:rPr lang="en-AU" sz="3200" dirty="0">
                <a:latin typeface="Times New Roman"/>
                <a:ea typeface="Times New Roman"/>
              </a:rPr>
              <a:t>while higher levels of debt might indeed prove effective in the good times, such leverage would be responsible for strangling the company to bankruptcy or near bankruptcy when the economic cycle turned downward. </a:t>
            </a:r>
            <a:endParaRPr lang="en-AU" dirty="0"/>
          </a:p>
        </p:txBody>
      </p:sp>
    </p:spTree>
    <p:extLst>
      <p:ext uri="{BB962C8B-B14F-4D97-AF65-F5344CB8AC3E}">
        <p14:creationId xmlns:p14="http://schemas.microsoft.com/office/powerpoint/2010/main" val="304852983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80">
                                          <p:stCondLst>
                                            <p:cond delay="0"/>
                                          </p:stCondLst>
                                        </p:cTn>
                                        <p:tgtEl>
                                          <p:spTgt spid="3">
                                            <p:txEl>
                                              <p:pRg st="1" end="1"/>
                                            </p:txEl>
                                          </p:spTgt>
                                        </p:tgtEl>
                                      </p:cBhvr>
                                    </p:animEffect>
                                    <p:anim calcmode="lin" valueType="num">
                                      <p:cBhvr>
                                        <p:cTn id="1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1" end="1"/>
                                            </p:txEl>
                                          </p:spTgt>
                                        </p:tgtEl>
                                      </p:cBhvr>
                                      <p:to x="100000" y="60000"/>
                                    </p:animScale>
                                    <p:animScale>
                                      <p:cBhvr>
                                        <p:cTn id="22" dur="166" decel="50000">
                                          <p:stCondLst>
                                            <p:cond delay="676"/>
                                          </p:stCondLst>
                                        </p:cTn>
                                        <p:tgtEl>
                                          <p:spTgt spid="3">
                                            <p:txEl>
                                              <p:pRg st="1" end="1"/>
                                            </p:txEl>
                                          </p:spTgt>
                                        </p:tgtEl>
                                      </p:cBhvr>
                                      <p:to x="100000" y="100000"/>
                                    </p:animScale>
                                    <p:animScale>
                                      <p:cBhvr>
                                        <p:cTn id="23" dur="26">
                                          <p:stCondLst>
                                            <p:cond delay="1312"/>
                                          </p:stCondLst>
                                        </p:cTn>
                                        <p:tgtEl>
                                          <p:spTgt spid="3">
                                            <p:txEl>
                                              <p:pRg st="1" end="1"/>
                                            </p:txEl>
                                          </p:spTgt>
                                        </p:tgtEl>
                                      </p:cBhvr>
                                      <p:to x="100000" y="80000"/>
                                    </p:animScale>
                                    <p:animScale>
                                      <p:cBhvr>
                                        <p:cTn id="24" dur="166" decel="50000">
                                          <p:stCondLst>
                                            <p:cond delay="1338"/>
                                          </p:stCondLst>
                                        </p:cTn>
                                        <p:tgtEl>
                                          <p:spTgt spid="3">
                                            <p:txEl>
                                              <p:pRg st="1" end="1"/>
                                            </p:txEl>
                                          </p:spTgt>
                                        </p:tgtEl>
                                      </p:cBhvr>
                                      <p:to x="100000" y="100000"/>
                                    </p:animScale>
                                    <p:animScale>
                                      <p:cBhvr>
                                        <p:cTn id="25" dur="26">
                                          <p:stCondLst>
                                            <p:cond delay="1642"/>
                                          </p:stCondLst>
                                        </p:cTn>
                                        <p:tgtEl>
                                          <p:spTgt spid="3">
                                            <p:txEl>
                                              <p:pRg st="1" end="1"/>
                                            </p:txEl>
                                          </p:spTgt>
                                        </p:tgtEl>
                                      </p:cBhvr>
                                      <p:to x="100000" y="90000"/>
                                    </p:animScale>
                                    <p:animScale>
                                      <p:cBhvr>
                                        <p:cTn id="26" dur="166" decel="50000">
                                          <p:stCondLst>
                                            <p:cond delay="1668"/>
                                          </p:stCondLst>
                                        </p:cTn>
                                        <p:tgtEl>
                                          <p:spTgt spid="3">
                                            <p:txEl>
                                              <p:pRg st="1" end="1"/>
                                            </p:txEl>
                                          </p:spTgt>
                                        </p:tgtEl>
                                      </p:cBhvr>
                                      <p:to x="100000" y="100000"/>
                                    </p:animScale>
                                    <p:animScale>
                                      <p:cBhvr>
                                        <p:cTn id="27" dur="26">
                                          <p:stCondLst>
                                            <p:cond delay="1808"/>
                                          </p:stCondLst>
                                        </p:cTn>
                                        <p:tgtEl>
                                          <p:spTgt spid="3">
                                            <p:txEl>
                                              <p:pRg st="1" end="1"/>
                                            </p:txEl>
                                          </p:spTgt>
                                        </p:tgtEl>
                                      </p:cBhvr>
                                      <p:to x="100000" y="95000"/>
                                    </p:animScale>
                                    <p:animScale>
                                      <p:cBhvr>
                                        <p:cTn id="28" dur="166" decel="50000">
                                          <p:stCondLst>
                                            <p:cond delay="1834"/>
                                          </p:stCondLst>
                                        </p:cTn>
                                        <p:tgtEl>
                                          <p:spTgt spid="3">
                                            <p:txEl>
                                              <p:pRg st="1" end="1"/>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468664"/>
          </a:xfrm>
        </p:spPr>
        <p:txBody>
          <a:bodyPr/>
          <a:lstStyle/>
          <a:p>
            <a:r>
              <a:rPr lang="en-AU" sz="3200" spc="0" dirty="0">
                <a:solidFill>
                  <a:prstClr val="white"/>
                </a:solidFill>
                <a:latin typeface="Times New Roman"/>
                <a:ea typeface="Times New Roman"/>
              </a:rPr>
              <a:t>Modigliani and Miller (</a:t>
            </a:r>
            <a:r>
              <a:rPr lang="en-AU" sz="3200" spc="0" dirty="0" err="1">
                <a:solidFill>
                  <a:prstClr val="white"/>
                </a:solidFill>
                <a:latin typeface="Times New Roman"/>
                <a:ea typeface="Times New Roman"/>
              </a:rPr>
              <a:t>cont</a:t>
            </a:r>
            <a:r>
              <a:rPr lang="en-AU" sz="3200" spc="0" dirty="0">
                <a:solidFill>
                  <a:prstClr val="white"/>
                </a:solidFill>
                <a:latin typeface="Times New Roman"/>
                <a:ea typeface="Times New Roman"/>
              </a:rPr>
              <a:t>)</a:t>
            </a:r>
            <a:endParaRPr lang="en-AU" dirty="0"/>
          </a:p>
        </p:txBody>
      </p:sp>
      <p:sp>
        <p:nvSpPr>
          <p:cNvPr id="3" name="Content Placeholder 2"/>
          <p:cNvSpPr>
            <a:spLocks noGrp="1"/>
          </p:cNvSpPr>
          <p:nvPr>
            <p:ph idx="1"/>
          </p:nvPr>
        </p:nvSpPr>
        <p:spPr>
          <a:xfrm>
            <a:off x="827584" y="1268760"/>
            <a:ext cx="7772400" cy="5256584"/>
          </a:xfrm>
        </p:spPr>
        <p:txBody>
          <a:bodyPr>
            <a:normAutofit fontScale="62500" lnSpcReduction="20000"/>
          </a:bodyPr>
          <a:lstStyle/>
          <a:p>
            <a:pPr algn="just">
              <a:lnSpc>
                <a:spcPct val="200000"/>
              </a:lnSpc>
              <a:spcAft>
                <a:spcPts val="1000"/>
              </a:spcAft>
            </a:pPr>
            <a:r>
              <a:rPr lang="en-US" sz="3200" dirty="0">
                <a:latin typeface="Times New Roman"/>
                <a:ea typeface="Times New Roman"/>
                <a:cs typeface="Times New Roman"/>
              </a:rPr>
              <a:t>In effect, Modigliani and Miller’s proposition II states that adjustments to shareholders’ possible outcomes with debt align with an identical adjustment to shareholders’ </a:t>
            </a:r>
            <a:r>
              <a:rPr lang="en-US" sz="3200" i="1" dirty="0">
                <a:latin typeface="Times New Roman"/>
                <a:ea typeface="Times New Roman"/>
                <a:cs typeface="Times New Roman"/>
              </a:rPr>
              <a:t>required</a:t>
            </a:r>
            <a:r>
              <a:rPr lang="en-US" sz="3200" dirty="0">
                <a:latin typeface="Times New Roman"/>
                <a:ea typeface="Times New Roman"/>
                <a:cs typeface="Times New Roman"/>
              </a:rPr>
              <a:t> expectation of return, the outcome of which is that </a:t>
            </a:r>
            <a:r>
              <a:rPr lang="en-US" sz="3200" u="sng" dirty="0">
                <a:latin typeface="Times New Roman"/>
                <a:ea typeface="Times New Roman"/>
                <a:cs typeface="Times New Roman"/>
              </a:rPr>
              <a:t>the value of the firm remains unchanged</a:t>
            </a:r>
            <a:r>
              <a:rPr lang="en-US" sz="3200" dirty="0">
                <a:latin typeface="Times New Roman"/>
                <a:ea typeface="Times New Roman"/>
                <a:cs typeface="Times New Roman"/>
              </a:rPr>
              <a:t>. </a:t>
            </a:r>
            <a:endParaRPr lang="en-US" sz="3200" dirty="0" smtClean="0">
              <a:latin typeface="Times New Roman"/>
              <a:ea typeface="Times New Roman"/>
              <a:cs typeface="Times New Roman"/>
            </a:endParaRPr>
          </a:p>
          <a:p>
            <a:pPr algn="just">
              <a:lnSpc>
                <a:spcPct val="200000"/>
              </a:lnSpc>
              <a:spcAft>
                <a:spcPts val="1000"/>
              </a:spcAft>
            </a:pPr>
            <a:r>
              <a:rPr lang="en-US" sz="2800" dirty="0" smtClean="0">
                <a:latin typeface="Times New Roman"/>
                <a:ea typeface="Times New Roman"/>
                <a:cs typeface="Times New Roman"/>
              </a:rPr>
              <a:t>To </a:t>
            </a:r>
            <a:r>
              <a:rPr lang="en-US" sz="2800" dirty="0">
                <a:latin typeface="Times New Roman"/>
                <a:ea typeface="Times New Roman"/>
                <a:cs typeface="Times New Roman"/>
              </a:rPr>
              <a:t>review, Modigliani and Miller’s Proposition I (</a:t>
            </a:r>
            <a:r>
              <a:rPr lang="en-US" sz="2800" dirty="0" err="1">
                <a:latin typeface="Times New Roman"/>
                <a:ea typeface="Times New Roman"/>
                <a:cs typeface="Times New Roman"/>
              </a:rPr>
              <a:t>Eqn</a:t>
            </a:r>
            <a:r>
              <a:rPr lang="en-US" sz="2800" dirty="0">
                <a:latin typeface="Times New Roman"/>
                <a:ea typeface="Times New Roman"/>
                <a:cs typeface="Times New Roman"/>
              </a:rPr>
              <a:t> 8.3) implies that the </a:t>
            </a:r>
            <a:r>
              <a:rPr lang="en-US" sz="2800" dirty="0" smtClean="0">
                <a:latin typeface="Times New Roman"/>
                <a:ea typeface="Times New Roman"/>
                <a:cs typeface="Times New Roman"/>
              </a:rPr>
              <a:t>firm’s </a:t>
            </a:r>
            <a:r>
              <a:rPr lang="en-US" sz="2800" dirty="0">
                <a:latin typeface="Times New Roman"/>
                <a:ea typeface="Times New Roman"/>
                <a:cs typeface="Times New Roman"/>
              </a:rPr>
              <a:t>combined value of equity and debt with leverage remains unchanged, and hence, </a:t>
            </a:r>
            <a:r>
              <a:rPr lang="en-US" sz="2800" dirty="0" smtClean="0">
                <a:latin typeface="Times New Roman"/>
                <a:ea typeface="Times New Roman"/>
                <a:cs typeface="Times New Roman"/>
              </a:rPr>
              <a:t>the </a:t>
            </a:r>
            <a:r>
              <a:rPr lang="en-US" sz="2800" dirty="0">
                <a:latin typeface="Times New Roman"/>
                <a:ea typeface="Times New Roman"/>
                <a:cs typeface="Times New Roman"/>
              </a:rPr>
              <a:t>weighted average of the company’s cost of equity (</a:t>
            </a:r>
            <a:r>
              <a:rPr lang="en-US" sz="2800" i="1" dirty="0" err="1">
                <a:latin typeface="Times New Roman"/>
                <a:ea typeface="Times New Roman"/>
                <a:cs typeface="Times New Roman"/>
              </a:rPr>
              <a:t>k</a:t>
            </a:r>
            <a:r>
              <a:rPr lang="en-US" sz="2800" i="1" baseline="-25000" dirty="0" err="1">
                <a:latin typeface="Times New Roman"/>
                <a:ea typeface="Times New Roman"/>
                <a:cs typeface="Times New Roman"/>
              </a:rPr>
              <a:t>E</a:t>
            </a:r>
            <a:r>
              <a:rPr lang="en-US" sz="2800" dirty="0">
                <a:latin typeface="Times New Roman"/>
                <a:ea typeface="Times New Roman"/>
                <a:cs typeface="Times New Roman"/>
              </a:rPr>
              <a:t>) and debt (</a:t>
            </a:r>
            <a:r>
              <a:rPr lang="en-US" sz="2800" i="1" dirty="0" err="1">
                <a:latin typeface="Times New Roman"/>
                <a:ea typeface="Times New Roman"/>
                <a:cs typeface="Times New Roman"/>
              </a:rPr>
              <a:t>k</a:t>
            </a:r>
            <a:r>
              <a:rPr lang="en-US" sz="2800" i="1" baseline="-25000" dirty="0" err="1">
                <a:latin typeface="Times New Roman"/>
                <a:ea typeface="Times New Roman"/>
                <a:cs typeface="Times New Roman"/>
              </a:rPr>
              <a:t>D</a:t>
            </a:r>
            <a:r>
              <a:rPr lang="en-US" sz="2800" dirty="0">
                <a:latin typeface="Times New Roman"/>
                <a:ea typeface="Times New Roman"/>
                <a:cs typeface="Times New Roman"/>
              </a:rPr>
              <a:t>) with leverage remains fixed </a:t>
            </a:r>
            <a:r>
              <a:rPr lang="en-US" sz="2800" dirty="0" smtClean="0">
                <a:latin typeface="Times New Roman"/>
                <a:ea typeface="Times New Roman"/>
                <a:cs typeface="Times New Roman"/>
              </a:rPr>
              <a:t>(</a:t>
            </a:r>
            <a:r>
              <a:rPr lang="en-US" sz="2800" dirty="0" err="1" smtClean="0">
                <a:latin typeface="Times New Roman"/>
                <a:ea typeface="Times New Roman"/>
                <a:cs typeface="Times New Roman"/>
              </a:rPr>
              <a:t>Eqn</a:t>
            </a:r>
            <a:r>
              <a:rPr lang="en-US" sz="2800" dirty="0" smtClean="0">
                <a:latin typeface="Times New Roman"/>
                <a:ea typeface="Times New Roman"/>
                <a:cs typeface="Times New Roman"/>
              </a:rPr>
              <a:t> </a:t>
            </a:r>
            <a:r>
              <a:rPr lang="en-US" sz="2800" dirty="0">
                <a:latin typeface="Times New Roman"/>
                <a:ea typeface="Times New Roman"/>
                <a:cs typeface="Times New Roman"/>
              </a:rPr>
              <a:t>8.5) leading to proposition II (</a:t>
            </a:r>
            <a:r>
              <a:rPr lang="en-US" sz="2800" dirty="0" err="1">
                <a:latin typeface="Times New Roman"/>
                <a:ea typeface="Times New Roman"/>
                <a:cs typeface="Times New Roman"/>
              </a:rPr>
              <a:t>Eqn</a:t>
            </a:r>
            <a:r>
              <a:rPr lang="en-US" sz="2800" dirty="0">
                <a:latin typeface="Times New Roman"/>
                <a:ea typeface="Times New Roman"/>
                <a:cs typeface="Times New Roman"/>
              </a:rPr>
              <a:t> 8.6). </a:t>
            </a:r>
            <a:endParaRPr lang="en-AU" sz="2400" dirty="0">
              <a:latin typeface="Calibri"/>
              <a:ea typeface="Calibri"/>
              <a:cs typeface="Times New Roman"/>
            </a:endParaRPr>
          </a:p>
          <a:p>
            <a:pPr algn="just">
              <a:lnSpc>
                <a:spcPct val="200000"/>
              </a:lnSpc>
              <a:spcAft>
                <a:spcPts val="1000"/>
              </a:spcAft>
            </a:pPr>
            <a:endParaRPr lang="en-AU" sz="2800" dirty="0">
              <a:latin typeface="Calibri"/>
              <a:ea typeface="Calibri"/>
              <a:cs typeface="Times New Roman"/>
            </a:endParaRPr>
          </a:p>
          <a:p>
            <a:endParaRPr lang="en-AU" dirty="0"/>
          </a:p>
        </p:txBody>
      </p:sp>
    </p:spTree>
    <p:extLst>
      <p:ext uri="{BB962C8B-B14F-4D97-AF65-F5344CB8AC3E}">
        <p14:creationId xmlns:p14="http://schemas.microsoft.com/office/powerpoint/2010/main" val="409591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60648"/>
            <a:ext cx="7772400" cy="648072"/>
          </a:xfrm>
        </p:spPr>
        <p:txBody>
          <a:bodyPr/>
          <a:lstStyle/>
          <a:p>
            <a:r>
              <a:rPr lang="en-AU" sz="3200" spc="0" dirty="0">
                <a:solidFill>
                  <a:prstClr val="white"/>
                </a:solidFill>
                <a:latin typeface="Times New Roman"/>
                <a:ea typeface="Times New Roman"/>
              </a:rPr>
              <a:t>Modigliani and Miller (</a:t>
            </a:r>
            <a:r>
              <a:rPr lang="en-AU" sz="3200" spc="0" dirty="0" err="1">
                <a:solidFill>
                  <a:prstClr val="white"/>
                </a:solidFill>
                <a:latin typeface="Times New Roman"/>
                <a:ea typeface="Times New Roman"/>
              </a:rPr>
              <a:t>cont</a:t>
            </a:r>
            <a:r>
              <a:rPr lang="en-AU" sz="3200" spc="0" dirty="0">
                <a:solidFill>
                  <a:prstClr val="white"/>
                </a:solidFill>
                <a:latin typeface="Times New Roman"/>
                <a:ea typeface="Times New Roman"/>
              </a:rPr>
              <a:t>)</a:t>
            </a:r>
            <a:endParaRPr lang="en-AU"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71600" y="1124744"/>
                <a:ext cx="7772400" cy="5616624"/>
              </a:xfrm>
            </p:spPr>
            <p:txBody>
              <a:bodyPr>
                <a:normAutofit fontScale="25000" lnSpcReduction="20000"/>
              </a:bodyPr>
              <a:lstStyle/>
              <a:p>
                <a:pPr algn="just">
                  <a:lnSpc>
                    <a:spcPct val="200000"/>
                  </a:lnSpc>
                  <a:spcAft>
                    <a:spcPts val="1000"/>
                  </a:spcAft>
                </a:pPr>
                <a:r>
                  <a:rPr lang="en-US" sz="5600" dirty="0" smtClean="0">
                    <a:latin typeface="Times New Roman"/>
                    <a:ea typeface="Times New Roman"/>
                    <a:cs typeface="Times New Roman"/>
                  </a:rPr>
                  <a:t>Consistent with Proposition I, consider that the weighted average of the company’s </a:t>
                </a:r>
                <a:r>
                  <a:rPr lang="en-US" sz="5600" i="1" u="sng" dirty="0">
                    <a:effectLst/>
                    <a:latin typeface="Times New Roman"/>
                    <a:ea typeface="Times New Roman"/>
                    <a:cs typeface="Times New Roman"/>
                  </a:rPr>
                  <a:t>risk exposures</a:t>
                </a:r>
                <a:r>
                  <a:rPr lang="en-US" sz="5600" dirty="0">
                    <a:effectLst/>
                    <a:latin typeface="Times New Roman"/>
                    <a:ea typeface="Times New Roman"/>
                    <a:cs typeface="Times New Roman"/>
                  </a:rPr>
                  <a:t> as equity and debt combined </a:t>
                </a:r>
                <a:r>
                  <a:rPr lang="en-US" sz="5600" dirty="0" smtClean="0">
                    <a:effectLst/>
                    <a:latin typeface="Times New Roman"/>
                    <a:ea typeface="Times New Roman"/>
                    <a:cs typeface="Times New Roman"/>
                  </a:rPr>
                  <a:t>is independent </a:t>
                </a:r>
                <a:r>
                  <a:rPr lang="en-US" sz="5600" dirty="0">
                    <a:effectLst/>
                    <a:latin typeface="Times New Roman"/>
                    <a:ea typeface="Times New Roman"/>
                    <a:cs typeface="Times New Roman"/>
                  </a:rPr>
                  <a:t>of leverage. </a:t>
                </a:r>
                <a:r>
                  <a:rPr lang="en-US" sz="5600" dirty="0" smtClean="0">
                    <a:effectLst/>
                    <a:latin typeface="Times New Roman"/>
                    <a:ea typeface="Times New Roman"/>
                    <a:cs typeface="Times New Roman"/>
                  </a:rPr>
                  <a:t>Thus</a:t>
                </a:r>
                <a:r>
                  <a:rPr lang="en-US" sz="5600" dirty="0">
                    <a:effectLst/>
                    <a:latin typeface="Times New Roman"/>
                    <a:ea typeface="Times New Roman"/>
                    <a:cs typeface="Times New Roman"/>
                  </a:rPr>
                  <a:t>, we establish that, </a:t>
                </a:r>
                <a:r>
                  <a:rPr lang="en-AU" sz="5600" i="1" dirty="0">
                    <a:effectLst/>
                    <a:latin typeface="Times New Roman"/>
                    <a:ea typeface="Times New Roman"/>
                    <a:cs typeface="Times New Roman"/>
                  </a:rPr>
                  <a:t>β</a:t>
                </a:r>
                <a:r>
                  <a:rPr lang="en-AU" sz="5600" i="1" baseline="-25000" dirty="0">
                    <a:effectLst/>
                    <a:latin typeface="Times New Roman"/>
                    <a:ea typeface="Times New Roman"/>
                    <a:cs typeface="Times New Roman"/>
                  </a:rPr>
                  <a:t>AV</a:t>
                </a:r>
                <a:r>
                  <a:rPr lang="en-US" sz="5600" dirty="0">
                    <a:effectLst/>
                    <a:latin typeface="Times New Roman"/>
                    <a:ea typeface="Times New Roman"/>
                    <a:cs typeface="Times New Roman"/>
                  </a:rPr>
                  <a:t>, as the weighted average of </a:t>
                </a:r>
                <a:r>
                  <a:rPr lang="en-US" sz="5600" dirty="0" smtClean="0">
                    <a:effectLst/>
                    <a:latin typeface="Times New Roman"/>
                    <a:ea typeface="Times New Roman"/>
                    <a:cs typeface="Times New Roman"/>
                  </a:rPr>
                  <a:t>     </a:t>
                </a:r>
                <a:r>
                  <a:rPr lang="en-US" sz="5600" u="sng" dirty="0" smtClean="0">
                    <a:effectLst/>
                    <a:latin typeface="Times New Roman"/>
                    <a:ea typeface="Times New Roman"/>
                    <a:cs typeface="Times New Roman"/>
                  </a:rPr>
                  <a:t>the </a:t>
                </a:r>
                <a:r>
                  <a:rPr lang="en-US" sz="5600" u="sng" dirty="0">
                    <a:effectLst/>
                    <a:latin typeface="Times New Roman"/>
                    <a:ea typeface="Times New Roman"/>
                    <a:cs typeface="Times New Roman"/>
                  </a:rPr>
                  <a:t>beta of the firm’s equity</a:t>
                </a:r>
                <a:r>
                  <a:rPr lang="en-US" sz="5600" dirty="0">
                    <a:effectLst/>
                    <a:latin typeface="Times New Roman"/>
                    <a:ea typeface="Times New Roman"/>
                    <a:cs typeface="Times New Roman"/>
                  </a:rPr>
                  <a:t> (</a:t>
                </a:r>
                <a:r>
                  <a:rPr lang="en-AU" sz="5600" i="1" dirty="0">
                    <a:effectLst/>
                    <a:latin typeface="Times New Roman"/>
                    <a:ea typeface="Times New Roman"/>
                    <a:cs typeface="Times New Roman"/>
                  </a:rPr>
                  <a:t>β</a:t>
                </a:r>
                <a:r>
                  <a:rPr lang="en-AU" sz="5600" i="1" baseline="-25000" dirty="0">
                    <a:effectLst/>
                    <a:latin typeface="Times New Roman"/>
                    <a:ea typeface="Times New Roman"/>
                    <a:cs typeface="Times New Roman"/>
                  </a:rPr>
                  <a:t>E</a:t>
                </a:r>
                <a:r>
                  <a:rPr lang="en-US" sz="5600" dirty="0">
                    <a:effectLst/>
                    <a:latin typeface="Times New Roman"/>
                    <a:ea typeface="Times New Roman"/>
                    <a:cs typeface="Times New Roman"/>
                  </a:rPr>
                  <a:t>) </a:t>
                </a:r>
                <a:r>
                  <a:rPr lang="en-US" sz="5600" dirty="0" smtClean="0">
                    <a:effectLst/>
                    <a:latin typeface="Times New Roman"/>
                    <a:ea typeface="Times New Roman"/>
                    <a:cs typeface="Times New Roman"/>
                  </a:rPr>
                  <a:t>    and      </a:t>
                </a:r>
                <a:r>
                  <a:rPr lang="en-US" sz="5600" u="sng" dirty="0" smtClean="0">
                    <a:effectLst/>
                    <a:latin typeface="Times New Roman"/>
                    <a:ea typeface="Times New Roman"/>
                    <a:cs typeface="Times New Roman"/>
                  </a:rPr>
                  <a:t>the</a:t>
                </a:r>
                <a:r>
                  <a:rPr lang="en-US" sz="5600" dirty="0" smtClean="0">
                    <a:effectLst/>
                    <a:latin typeface="Times New Roman"/>
                    <a:ea typeface="Times New Roman"/>
                    <a:cs typeface="Times New Roman"/>
                  </a:rPr>
                  <a:t> </a:t>
                </a:r>
                <a:r>
                  <a:rPr lang="en-US" sz="5600" u="sng" dirty="0">
                    <a:effectLst/>
                    <a:latin typeface="Times New Roman"/>
                    <a:ea typeface="Times New Roman"/>
                    <a:cs typeface="Times New Roman"/>
                  </a:rPr>
                  <a:t>beta of its debt</a:t>
                </a:r>
                <a:r>
                  <a:rPr lang="en-US" sz="5600" dirty="0">
                    <a:effectLst/>
                    <a:latin typeface="Times New Roman"/>
                    <a:ea typeface="Times New Roman"/>
                    <a:cs typeface="Times New Roman"/>
                  </a:rPr>
                  <a:t> (</a:t>
                </a:r>
                <a:r>
                  <a:rPr lang="en-AU" sz="5600" i="1" dirty="0">
                    <a:effectLst/>
                    <a:latin typeface="Times New Roman"/>
                    <a:ea typeface="Times New Roman"/>
                    <a:cs typeface="Times New Roman"/>
                  </a:rPr>
                  <a:t>β</a:t>
                </a:r>
                <a:r>
                  <a:rPr lang="en-AU" sz="5600" i="1" baseline="-25000" dirty="0">
                    <a:effectLst/>
                    <a:latin typeface="Times New Roman"/>
                    <a:ea typeface="Times New Roman"/>
                    <a:cs typeface="Times New Roman"/>
                  </a:rPr>
                  <a:t>D</a:t>
                </a:r>
                <a:r>
                  <a:rPr lang="en-US" sz="5600" dirty="0">
                    <a:effectLst/>
                    <a:latin typeface="Times New Roman"/>
                    <a:ea typeface="Times New Roman"/>
                    <a:cs typeface="Times New Roman"/>
                  </a:rPr>
                  <a:t>), </a:t>
                </a:r>
                <a:r>
                  <a:rPr lang="en-US" sz="5600" dirty="0" smtClean="0">
                    <a:effectLst/>
                    <a:latin typeface="Times New Roman"/>
                    <a:ea typeface="Times New Roman"/>
                    <a:cs typeface="Times New Roman"/>
                  </a:rPr>
                  <a:t>    should </a:t>
                </a:r>
                <a:r>
                  <a:rPr lang="en-US" sz="5600" dirty="0">
                    <a:effectLst/>
                    <a:latin typeface="Times New Roman"/>
                    <a:ea typeface="Times New Roman"/>
                    <a:cs typeface="Times New Roman"/>
                  </a:rPr>
                  <a:t>remain equal to </a:t>
                </a:r>
                <a:r>
                  <a:rPr lang="en-US" sz="5600" u="sng" dirty="0">
                    <a:effectLst/>
                    <a:latin typeface="Times New Roman"/>
                    <a:ea typeface="Times New Roman"/>
                    <a:cs typeface="Times New Roman"/>
                  </a:rPr>
                  <a:t>the beta of the equity of the unlevered firm</a:t>
                </a:r>
                <a:r>
                  <a:rPr lang="en-US" sz="5600" dirty="0">
                    <a:effectLst/>
                    <a:latin typeface="Times New Roman"/>
                    <a:ea typeface="Times New Roman"/>
                    <a:cs typeface="Times New Roman"/>
                  </a:rPr>
                  <a:t> (</a:t>
                </a:r>
                <a:r>
                  <a:rPr lang="en-AU" sz="5600" i="1" dirty="0">
                    <a:effectLst/>
                    <a:latin typeface="Times New Roman"/>
                    <a:ea typeface="Times New Roman"/>
                    <a:cs typeface="Times New Roman"/>
                  </a:rPr>
                  <a:t>β</a:t>
                </a:r>
                <a:r>
                  <a:rPr lang="en-AU" sz="5600" i="1" baseline="-25000" dirty="0">
                    <a:effectLst/>
                    <a:latin typeface="Times New Roman"/>
                    <a:ea typeface="Times New Roman"/>
                    <a:cs typeface="Times New Roman"/>
                  </a:rPr>
                  <a:t>U</a:t>
                </a:r>
                <a:r>
                  <a:rPr lang="en-US" sz="5600" dirty="0" smtClean="0">
                    <a:effectLst/>
                    <a:latin typeface="Times New Roman"/>
                    <a:ea typeface="Times New Roman"/>
                    <a:cs typeface="Times New Roman"/>
                  </a:rPr>
                  <a:t>). </a:t>
                </a:r>
              </a:p>
              <a:p>
                <a:pPr algn="just">
                  <a:lnSpc>
                    <a:spcPct val="200000"/>
                  </a:lnSpc>
                  <a:spcAft>
                    <a:spcPts val="1000"/>
                  </a:spcAft>
                </a:pPr>
                <a:r>
                  <a:rPr lang="en-US" sz="5600" dirty="0" smtClean="0">
                    <a:effectLst/>
                    <a:latin typeface="Times New Roman"/>
                    <a:ea typeface="Times New Roman"/>
                    <a:cs typeface="Times New Roman"/>
                  </a:rPr>
                  <a:t>Which </a:t>
                </a:r>
                <a:r>
                  <a:rPr lang="en-US" sz="5600" dirty="0">
                    <a:effectLst/>
                    <a:latin typeface="Times New Roman"/>
                    <a:ea typeface="Times New Roman"/>
                    <a:cs typeface="Times New Roman"/>
                  </a:rPr>
                  <a:t>is to say</a:t>
                </a:r>
                <a:r>
                  <a:rPr lang="en-US" sz="5600" dirty="0" smtClean="0">
                    <a:effectLst/>
                    <a:latin typeface="Times New Roman"/>
                    <a:ea typeface="Times New Roman"/>
                    <a:cs typeface="Times New Roman"/>
                  </a:rPr>
                  <a:t>:</a:t>
                </a:r>
                <a:r>
                  <a:rPr lang="en-AU" sz="5600" dirty="0" smtClean="0">
                    <a:effectLst/>
                    <a:ea typeface="Times New Roman"/>
                    <a:cs typeface="Times New Roman"/>
                  </a:rPr>
                  <a:t>                </a:t>
                </a:r>
                <a14:m>
                  <m:oMath xmlns:m="http://schemas.openxmlformats.org/officeDocument/2006/math">
                    <m:sSub>
                      <m:sSubPr>
                        <m:ctrlPr>
                          <a:rPr lang="en-AU" sz="5600" i="1" smtClean="0">
                            <a:effectLst/>
                            <a:latin typeface="Cambria Math"/>
                            <a:ea typeface="Times New Roman"/>
                            <a:cs typeface="Times New Roman"/>
                          </a:rPr>
                        </m:ctrlPr>
                      </m:sSubPr>
                      <m:e>
                        <m:r>
                          <a:rPr lang="en-AU" sz="5600" i="1">
                            <a:effectLst/>
                            <a:latin typeface="Cambria Math"/>
                            <a:ea typeface="Times New Roman"/>
                            <a:cs typeface="Times New Roman"/>
                          </a:rPr>
                          <m:t>𝛽</m:t>
                        </m:r>
                      </m:e>
                      <m:sub>
                        <m:r>
                          <a:rPr lang="en-AU" sz="5600" i="1">
                            <a:effectLst/>
                            <a:latin typeface="Cambria Math"/>
                            <a:ea typeface="Times New Roman"/>
                            <a:cs typeface="Times New Roman"/>
                          </a:rPr>
                          <m:t>𝐴𝑉</m:t>
                        </m:r>
                      </m:sub>
                    </m:sSub>
                    <m:r>
                      <a:rPr lang="en-AU" sz="5600" i="1">
                        <a:effectLst/>
                        <a:latin typeface="Cambria Math"/>
                        <a:ea typeface="Times New Roman"/>
                        <a:cs typeface="Times New Roman"/>
                      </a:rPr>
                      <m:t>≡ </m:t>
                    </m:r>
                    <m:f>
                      <m:fPr>
                        <m:ctrlPr>
                          <a:rPr lang="en-AU" sz="5600" i="1">
                            <a:effectLst/>
                            <a:latin typeface="Cambria Math"/>
                            <a:ea typeface="Times New Roman"/>
                            <a:cs typeface="Times New Roman"/>
                          </a:rPr>
                        </m:ctrlPr>
                      </m:fPr>
                      <m:num>
                        <m:sSub>
                          <m:sSubPr>
                            <m:ctrlPr>
                              <a:rPr lang="en-AU" sz="5600" i="1">
                                <a:effectLst/>
                                <a:latin typeface="Cambria Math"/>
                                <a:ea typeface="Times New Roman"/>
                                <a:cs typeface="Times New Roman"/>
                              </a:rPr>
                            </m:ctrlPr>
                          </m:sSubPr>
                          <m:e>
                            <m:r>
                              <a:rPr lang="en-AU" sz="5600" i="1">
                                <a:effectLst/>
                                <a:latin typeface="Cambria Math"/>
                                <a:ea typeface="Times New Roman"/>
                                <a:cs typeface="Times New Roman"/>
                              </a:rPr>
                              <m:t>𝑉</m:t>
                            </m:r>
                          </m:e>
                          <m:sub>
                            <m:r>
                              <a:rPr lang="en-AU" sz="5600" i="1">
                                <a:effectLst/>
                                <a:latin typeface="Cambria Math"/>
                                <a:ea typeface="Times New Roman"/>
                                <a:cs typeface="Times New Roman"/>
                              </a:rPr>
                              <m:t>𝐸</m:t>
                            </m:r>
                          </m:sub>
                        </m:sSub>
                      </m:num>
                      <m:den>
                        <m:sSub>
                          <m:sSubPr>
                            <m:ctrlPr>
                              <a:rPr lang="en-AU" sz="5600" i="1">
                                <a:effectLst/>
                                <a:latin typeface="Cambria Math"/>
                                <a:ea typeface="Times New Roman"/>
                                <a:cs typeface="Times New Roman"/>
                              </a:rPr>
                            </m:ctrlPr>
                          </m:sSubPr>
                          <m:e>
                            <m:r>
                              <a:rPr lang="en-AU" sz="5600" i="1">
                                <a:effectLst/>
                                <a:latin typeface="Cambria Math"/>
                                <a:ea typeface="Times New Roman"/>
                                <a:cs typeface="Times New Roman"/>
                              </a:rPr>
                              <m:t>𝑉</m:t>
                            </m:r>
                          </m:e>
                          <m:sub>
                            <m:r>
                              <a:rPr lang="en-AU" sz="5600" i="1">
                                <a:effectLst/>
                                <a:latin typeface="Cambria Math"/>
                                <a:ea typeface="Times New Roman"/>
                                <a:cs typeface="Times New Roman"/>
                              </a:rPr>
                              <m:t>𝐸</m:t>
                            </m:r>
                          </m:sub>
                        </m:sSub>
                        <m:r>
                          <a:rPr lang="en-AU" sz="5600" i="1">
                            <a:effectLst/>
                            <a:latin typeface="Cambria Math"/>
                            <a:ea typeface="Times New Roman"/>
                            <a:cs typeface="Times New Roman"/>
                          </a:rPr>
                          <m:t>+</m:t>
                        </m:r>
                        <m:sSub>
                          <m:sSubPr>
                            <m:ctrlPr>
                              <a:rPr lang="en-AU" sz="5600" i="1">
                                <a:effectLst/>
                                <a:latin typeface="Cambria Math"/>
                                <a:ea typeface="Times New Roman"/>
                                <a:cs typeface="Times New Roman"/>
                              </a:rPr>
                            </m:ctrlPr>
                          </m:sSubPr>
                          <m:e>
                            <m:r>
                              <a:rPr lang="en-AU" sz="5600" i="1">
                                <a:effectLst/>
                                <a:latin typeface="Cambria Math"/>
                                <a:ea typeface="Times New Roman"/>
                                <a:cs typeface="Times New Roman"/>
                              </a:rPr>
                              <m:t>𝑉</m:t>
                            </m:r>
                          </m:e>
                          <m:sub>
                            <m:r>
                              <a:rPr lang="en-AU" sz="5600" i="1">
                                <a:effectLst/>
                                <a:latin typeface="Cambria Math"/>
                                <a:ea typeface="Times New Roman"/>
                                <a:cs typeface="Times New Roman"/>
                              </a:rPr>
                              <m:t>𝐷</m:t>
                            </m:r>
                          </m:sub>
                        </m:sSub>
                      </m:den>
                    </m:f>
                    <m:sSub>
                      <m:sSubPr>
                        <m:ctrlPr>
                          <a:rPr lang="en-AU" sz="5600" i="1">
                            <a:effectLst/>
                            <a:latin typeface="Cambria Math"/>
                            <a:ea typeface="Times New Roman"/>
                            <a:cs typeface="Times New Roman"/>
                          </a:rPr>
                        </m:ctrlPr>
                      </m:sSubPr>
                      <m:e>
                        <m:r>
                          <a:rPr lang="en-AU" sz="5600" i="1">
                            <a:effectLst/>
                            <a:latin typeface="Cambria Math"/>
                            <a:ea typeface="Times New Roman"/>
                            <a:cs typeface="Times New Roman"/>
                          </a:rPr>
                          <m:t>𝛽</m:t>
                        </m:r>
                      </m:e>
                      <m:sub>
                        <m:r>
                          <a:rPr lang="en-AU" sz="5600" i="1">
                            <a:effectLst/>
                            <a:latin typeface="Cambria Math"/>
                            <a:ea typeface="Times New Roman"/>
                            <a:cs typeface="Times New Roman"/>
                          </a:rPr>
                          <m:t>𝐸</m:t>
                        </m:r>
                      </m:sub>
                    </m:sSub>
                    <m:r>
                      <a:rPr lang="en-AU" sz="5600" i="1">
                        <a:effectLst/>
                        <a:latin typeface="Cambria Math"/>
                        <a:ea typeface="Times New Roman"/>
                        <a:cs typeface="Times New Roman"/>
                      </a:rPr>
                      <m:t>+</m:t>
                    </m:r>
                    <m:f>
                      <m:fPr>
                        <m:ctrlPr>
                          <a:rPr lang="en-AU" sz="5600" i="1">
                            <a:effectLst/>
                            <a:latin typeface="Cambria Math"/>
                            <a:ea typeface="Times New Roman"/>
                            <a:cs typeface="Times New Roman"/>
                          </a:rPr>
                        </m:ctrlPr>
                      </m:fPr>
                      <m:num>
                        <m:sSub>
                          <m:sSubPr>
                            <m:ctrlPr>
                              <a:rPr lang="en-AU" sz="5600" i="1">
                                <a:effectLst/>
                                <a:latin typeface="Cambria Math"/>
                                <a:ea typeface="Times New Roman"/>
                                <a:cs typeface="Times New Roman"/>
                              </a:rPr>
                            </m:ctrlPr>
                          </m:sSubPr>
                          <m:e>
                            <m:r>
                              <a:rPr lang="en-AU" sz="5600" i="1">
                                <a:effectLst/>
                                <a:latin typeface="Cambria Math"/>
                                <a:ea typeface="Times New Roman"/>
                                <a:cs typeface="Times New Roman"/>
                              </a:rPr>
                              <m:t>𝑉</m:t>
                            </m:r>
                          </m:e>
                          <m:sub>
                            <m:r>
                              <a:rPr lang="en-AU" sz="5600" i="1">
                                <a:effectLst/>
                                <a:latin typeface="Cambria Math"/>
                                <a:ea typeface="Times New Roman"/>
                                <a:cs typeface="Times New Roman"/>
                              </a:rPr>
                              <m:t>𝐷</m:t>
                            </m:r>
                          </m:sub>
                        </m:sSub>
                      </m:num>
                      <m:den>
                        <m:sSub>
                          <m:sSubPr>
                            <m:ctrlPr>
                              <a:rPr lang="en-AU" sz="5600" i="1">
                                <a:effectLst/>
                                <a:latin typeface="Cambria Math"/>
                                <a:ea typeface="Times New Roman"/>
                                <a:cs typeface="Times New Roman"/>
                              </a:rPr>
                            </m:ctrlPr>
                          </m:sSubPr>
                          <m:e>
                            <m:r>
                              <a:rPr lang="en-AU" sz="5600" i="1">
                                <a:effectLst/>
                                <a:latin typeface="Cambria Math"/>
                                <a:ea typeface="Times New Roman"/>
                                <a:cs typeface="Times New Roman"/>
                              </a:rPr>
                              <m:t>𝑉</m:t>
                            </m:r>
                          </m:e>
                          <m:sub>
                            <m:r>
                              <a:rPr lang="en-AU" sz="5600" i="1">
                                <a:effectLst/>
                                <a:latin typeface="Cambria Math"/>
                                <a:ea typeface="Times New Roman"/>
                                <a:cs typeface="Times New Roman"/>
                              </a:rPr>
                              <m:t>𝐸</m:t>
                            </m:r>
                          </m:sub>
                        </m:sSub>
                        <m:r>
                          <a:rPr lang="en-AU" sz="5600" i="1">
                            <a:effectLst/>
                            <a:latin typeface="Cambria Math"/>
                            <a:ea typeface="Times New Roman"/>
                            <a:cs typeface="Times New Roman"/>
                          </a:rPr>
                          <m:t>+</m:t>
                        </m:r>
                        <m:sSub>
                          <m:sSubPr>
                            <m:ctrlPr>
                              <a:rPr lang="en-AU" sz="5600" i="1">
                                <a:effectLst/>
                                <a:latin typeface="Cambria Math"/>
                                <a:ea typeface="Times New Roman"/>
                                <a:cs typeface="Times New Roman"/>
                              </a:rPr>
                            </m:ctrlPr>
                          </m:sSubPr>
                          <m:e>
                            <m:r>
                              <a:rPr lang="en-AU" sz="5600" i="1">
                                <a:effectLst/>
                                <a:latin typeface="Cambria Math"/>
                                <a:ea typeface="Times New Roman"/>
                                <a:cs typeface="Times New Roman"/>
                              </a:rPr>
                              <m:t>𝑉</m:t>
                            </m:r>
                          </m:e>
                          <m:sub>
                            <m:r>
                              <a:rPr lang="en-AU" sz="5600" i="1">
                                <a:effectLst/>
                                <a:latin typeface="Cambria Math"/>
                                <a:ea typeface="Times New Roman"/>
                                <a:cs typeface="Times New Roman"/>
                              </a:rPr>
                              <m:t>𝐷</m:t>
                            </m:r>
                          </m:sub>
                        </m:sSub>
                      </m:den>
                    </m:f>
                    <m:sSub>
                      <m:sSubPr>
                        <m:ctrlPr>
                          <a:rPr lang="en-AU" sz="5600" i="1">
                            <a:effectLst/>
                            <a:latin typeface="Cambria Math"/>
                            <a:ea typeface="Times New Roman"/>
                            <a:cs typeface="Times New Roman"/>
                          </a:rPr>
                        </m:ctrlPr>
                      </m:sSubPr>
                      <m:e>
                        <m:r>
                          <a:rPr lang="en-AU" sz="5600" i="1">
                            <a:effectLst/>
                            <a:latin typeface="Cambria Math"/>
                            <a:ea typeface="Times New Roman"/>
                            <a:cs typeface="Times New Roman"/>
                          </a:rPr>
                          <m:t>𝛽</m:t>
                        </m:r>
                      </m:e>
                      <m:sub>
                        <m:r>
                          <a:rPr lang="en-AU" sz="5600" i="1">
                            <a:effectLst/>
                            <a:latin typeface="Cambria Math"/>
                            <a:ea typeface="Times New Roman"/>
                            <a:cs typeface="Times New Roman"/>
                          </a:rPr>
                          <m:t>𝐷</m:t>
                        </m:r>
                      </m:sub>
                    </m:sSub>
                    <m:r>
                      <a:rPr lang="en-AU" sz="5600" i="1">
                        <a:effectLst/>
                        <a:latin typeface="Cambria Math"/>
                        <a:ea typeface="Times New Roman"/>
                        <a:cs typeface="Times New Roman"/>
                      </a:rPr>
                      <m:t>  </m:t>
                    </m:r>
                  </m:oMath>
                </a14:m>
                <a:r>
                  <a:rPr lang="en-AU" sz="5600" dirty="0">
                    <a:effectLst/>
                    <a:latin typeface="Times New Roman"/>
                    <a:ea typeface="Times New Roman"/>
                    <a:cs typeface="Times New Roman"/>
                  </a:rPr>
                  <a:t>= </a:t>
                </a:r>
                <a14:m>
                  <m:oMath xmlns:m="http://schemas.openxmlformats.org/officeDocument/2006/math">
                    <m:sSub>
                      <m:sSubPr>
                        <m:ctrlPr>
                          <a:rPr lang="en-AU" sz="5600" i="1">
                            <a:effectLst/>
                            <a:latin typeface="Cambria Math"/>
                            <a:ea typeface="Times New Roman"/>
                            <a:cs typeface="Times New Roman"/>
                          </a:rPr>
                        </m:ctrlPr>
                      </m:sSubPr>
                      <m:e>
                        <m:r>
                          <a:rPr lang="en-AU" sz="5600" i="1">
                            <a:effectLst/>
                            <a:latin typeface="Cambria Math"/>
                            <a:ea typeface="Times New Roman"/>
                            <a:cs typeface="Times New Roman"/>
                          </a:rPr>
                          <m:t>𝛽</m:t>
                        </m:r>
                      </m:e>
                      <m:sub>
                        <m:r>
                          <a:rPr lang="en-AU" sz="5600" i="1">
                            <a:effectLst/>
                            <a:latin typeface="Cambria Math"/>
                            <a:ea typeface="Times New Roman"/>
                            <a:cs typeface="Times New Roman"/>
                          </a:rPr>
                          <m:t>𝑈</m:t>
                        </m:r>
                      </m:sub>
                    </m:sSub>
                  </m:oMath>
                </a14:m>
                <a:r>
                  <a:rPr lang="en-US" sz="5600" dirty="0">
                    <a:effectLst/>
                    <a:latin typeface="Times New Roman"/>
                    <a:ea typeface="Times New Roman"/>
                    <a:cs typeface="Times New Roman"/>
                  </a:rPr>
                  <a:t>                                                     (8.7)</a:t>
                </a:r>
                <a:r>
                  <a:rPr lang="en-US" sz="5600" dirty="0">
                    <a:latin typeface="Times New Roman"/>
                    <a:ea typeface="Times New Roman"/>
                    <a:cs typeface="Times New Roman"/>
                  </a:rPr>
                  <a:t> </a:t>
                </a:r>
                <a:endParaRPr lang="en-US" sz="5600" dirty="0" smtClean="0">
                  <a:latin typeface="Times New Roman"/>
                  <a:ea typeface="Times New Roman"/>
                  <a:cs typeface="Times New Roman"/>
                </a:endParaRPr>
              </a:p>
              <a:p>
                <a:pPr algn="just">
                  <a:lnSpc>
                    <a:spcPct val="200000"/>
                  </a:lnSpc>
                  <a:spcAft>
                    <a:spcPts val="1000"/>
                  </a:spcAft>
                </a:pPr>
                <a:r>
                  <a:rPr lang="en-US" sz="5600" dirty="0" smtClean="0">
                    <a:latin typeface="Times New Roman"/>
                    <a:ea typeface="Times New Roman"/>
                    <a:cs typeface="Times New Roman"/>
                  </a:rPr>
                  <a:t>A </a:t>
                </a:r>
                <a:r>
                  <a:rPr lang="en-US" sz="5600" dirty="0">
                    <a:latin typeface="Times New Roman"/>
                    <a:ea typeface="Times New Roman"/>
                    <a:cs typeface="Times New Roman"/>
                  </a:rPr>
                  <a:t>rearrangement of terms in </a:t>
                </a:r>
                <a:r>
                  <a:rPr lang="en-US" sz="5600" dirty="0" err="1">
                    <a:latin typeface="Times New Roman"/>
                    <a:ea typeface="Times New Roman"/>
                    <a:cs typeface="Times New Roman"/>
                  </a:rPr>
                  <a:t>Eqn</a:t>
                </a:r>
                <a:r>
                  <a:rPr lang="en-US" sz="5600" dirty="0">
                    <a:latin typeface="Times New Roman"/>
                    <a:ea typeface="Times New Roman"/>
                    <a:cs typeface="Times New Roman"/>
                  </a:rPr>
                  <a:t> 8.7 provides an expression for the beta of the levered firm (</a:t>
                </a:r>
                <a:r>
                  <a:rPr lang="en-US" sz="5600" i="1" dirty="0">
                    <a:effectLst/>
                    <a:latin typeface="Times New Roman"/>
                    <a:ea typeface="Times New Roman"/>
                    <a:cs typeface="Times New Roman"/>
                  </a:rPr>
                  <a:t>β</a:t>
                </a:r>
                <a:r>
                  <a:rPr lang="en-US" sz="5600" i="1" baseline="-25000" dirty="0">
                    <a:effectLst/>
                    <a:latin typeface="Times New Roman"/>
                    <a:ea typeface="Times New Roman"/>
                    <a:cs typeface="Times New Roman"/>
                  </a:rPr>
                  <a:t>E</a:t>
                </a:r>
                <a:r>
                  <a:rPr lang="en-US" sz="5600" dirty="0">
                    <a:effectLst/>
                    <a:latin typeface="Times New Roman"/>
                    <a:ea typeface="Times New Roman"/>
                    <a:cs typeface="Times New Roman"/>
                  </a:rPr>
                  <a:t>) in terms of (</a:t>
                </a:r>
                <a:r>
                  <a:rPr lang="en-US" sz="5600" i="1" dirty="0" err="1">
                    <a:effectLst/>
                    <a:latin typeface="Times New Roman"/>
                    <a:ea typeface="Times New Roman"/>
                    <a:cs typeface="Times New Roman"/>
                  </a:rPr>
                  <a:t>i</a:t>
                </a:r>
                <a:r>
                  <a:rPr lang="en-US" sz="5600" dirty="0">
                    <a:effectLst/>
                    <a:latin typeface="Times New Roman"/>
                    <a:ea typeface="Times New Roman"/>
                    <a:cs typeface="Times New Roman"/>
                  </a:rPr>
                  <a:t>) the beta for the firm unlevered (</a:t>
                </a:r>
                <a:r>
                  <a:rPr lang="en-US" sz="5600" i="1" dirty="0">
                    <a:effectLst/>
                    <a:latin typeface="Times New Roman"/>
                    <a:ea typeface="Times New Roman"/>
                    <a:cs typeface="Times New Roman"/>
                  </a:rPr>
                  <a:t>β</a:t>
                </a:r>
                <a:r>
                  <a:rPr lang="en-US" sz="5600" i="1" baseline="-25000" dirty="0">
                    <a:effectLst/>
                    <a:latin typeface="Times New Roman"/>
                    <a:ea typeface="Times New Roman"/>
                    <a:cs typeface="Times New Roman"/>
                  </a:rPr>
                  <a:t>U</a:t>
                </a:r>
                <a:r>
                  <a:rPr lang="en-US" sz="5600" dirty="0">
                    <a:effectLst/>
                    <a:latin typeface="Times New Roman"/>
                    <a:ea typeface="Times New Roman"/>
                    <a:cs typeface="Times New Roman"/>
                  </a:rPr>
                  <a:t>) and (</a:t>
                </a:r>
                <a:r>
                  <a:rPr lang="en-US" sz="5600" i="1" dirty="0">
                    <a:effectLst/>
                    <a:latin typeface="Times New Roman"/>
                    <a:ea typeface="Times New Roman"/>
                    <a:cs typeface="Times New Roman"/>
                  </a:rPr>
                  <a:t>ii</a:t>
                </a:r>
                <a:r>
                  <a:rPr lang="en-US" sz="5600" dirty="0">
                    <a:effectLst/>
                    <a:latin typeface="Times New Roman"/>
                    <a:ea typeface="Times New Roman"/>
                    <a:cs typeface="Times New Roman"/>
                  </a:rPr>
                  <a:t>) the beta of the firm’s debt (</a:t>
                </a:r>
                <a:r>
                  <a:rPr lang="en-US" sz="5600" i="1" dirty="0">
                    <a:effectLst/>
                    <a:latin typeface="Times New Roman"/>
                    <a:ea typeface="Times New Roman"/>
                    <a:cs typeface="Times New Roman"/>
                  </a:rPr>
                  <a:t>β</a:t>
                </a:r>
                <a:r>
                  <a:rPr lang="en-US" sz="5600" i="1" baseline="-25000" dirty="0">
                    <a:effectLst/>
                    <a:latin typeface="Times New Roman"/>
                    <a:ea typeface="Times New Roman"/>
                    <a:cs typeface="Times New Roman"/>
                  </a:rPr>
                  <a:t>D</a:t>
                </a:r>
                <a:r>
                  <a:rPr lang="en-US" sz="5600" dirty="0" smtClean="0">
                    <a:effectLst/>
                    <a:latin typeface="Times New Roman"/>
                    <a:ea typeface="Times New Roman"/>
                    <a:cs typeface="Times New Roman"/>
                  </a:rPr>
                  <a:t>); which </a:t>
                </a:r>
                <a:r>
                  <a:rPr lang="en-US" sz="5600" dirty="0">
                    <a:effectLst/>
                    <a:latin typeface="Times New Roman"/>
                    <a:ea typeface="Times New Roman"/>
                    <a:cs typeface="Times New Roman"/>
                  </a:rPr>
                  <a:t>we can write as</a:t>
                </a:r>
                <a:endParaRPr lang="en-AU" sz="5600" dirty="0">
                  <a:effectLst/>
                  <a:latin typeface="Calibri"/>
                  <a:ea typeface="Calibri"/>
                  <a:cs typeface="Times New Roman"/>
                </a:endParaRPr>
              </a:p>
              <a:p>
                <a:pPr indent="0" algn="r">
                  <a:lnSpc>
                    <a:spcPct val="200000"/>
                  </a:lnSpc>
                  <a:spcAft>
                    <a:spcPts val="1000"/>
                  </a:spcAft>
                  <a:buNone/>
                </a:pPr>
                <a14:m>
                  <m:oMath xmlns:m="http://schemas.openxmlformats.org/officeDocument/2006/math">
                    <m:r>
                      <a:rPr lang="en-US" sz="5600" i="1">
                        <a:effectLst/>
                        <a:latin typeface="Cambria Math"/>
                        <a:ea typeface="Times New Roman"/>
                        <a:cs typeface="Times New Roman"/>
                      </a:rPr>
                      <m:t>                   </m:t>
                    </m:r>
                    <m:sSub>
                      <m:sSubPr>
                        <m:ctrlPr>
                          <a:rPr lang="en-AU" sz="5600" i="1">
                            <a:effectLst/>
                            <a:latin typeface="Cambria Math"/>
                            <a:ea typeface="Times New Roman"/>
                            <a:cs typeface="Times New Roman"/>
                          </a:rPr>
                        </m:ctrlPr>
                      </m:sSubPr>
                      <m:e>
                        <m:r>
                          <a:rPr lang="en-US" sz="5600" i="1">
                            <a:effectLst/>
                            <a:latin typeface="Cambria Math"/>
                            <a:ea typeface="Times New Roman"/>
                            <a:cs typeface="Times New Roman"/>
                          </a:rPr>
                          <m:t>𝛽</m:t>
                        </m:r>
                      </m:e>
                      <m:sub>
                        <m:r>
                          <a:rPr lang="en-US" sz="5600" i="1">
                            <a:effectLst/>
                            <a:latin typeface="Cambria Math"/>
                            <a:ea typeface="Times New Roman"/>
                            <a:cs typeface="Times New Roman"/>
                          </a:rPr>
                          <m:t>𝐸</m:t>
                        </m:r>
                      </m:sub>
                    </m:sSub>
                    <m:r>
                      <a:rPr lang="en-US" sz="5600" i="1">
                        <a:effectLst/>
                        <a:latin typeface="Cambria Math"/>
                        <a:ea typeface="Times New Roman"/>
                        <a:cs typeface="Times New Roman"/>
                      </a:rPr>
                      <m:t>=</m:t>
                    </m:r>
                    <m:sSub>
                      <m:sSubPr>
                        <m:ctrlPr>
                          <a:rPr lang="en-AU" sz="5600" i="1">
                            <a:effectLst/>
                            <a:latin typeface="Cambria Math"/>
                            <a:ea typeface="Times New Roman"/>
                            <a:cs typeface="Times New Roman"/>
                          </a:rPr>
                        </m:ctrlPr>
                      </m:sSubPr>
                      <m:e>
                        <m:r>
                          <a:rPr lang="en-US" sz="5600" i="1">
                            <a:effectLst/>
                            <a:latin typeface="Cambria Math"/>
                            <a:ea typeface="Times New Roman"/>
                            <a:cs typeface="Times New Roman"/>
                          </a:rPr>
                          <m:t>𝛽</m:t>
                        </m:r>
                      </m:e>
                      <m:sub>
                        <m:r>
                          <a:rPr lang="en-US" sz="5600" i="1">
                            <a:effectLst/>
                            <a:latin typeface="Cambria Math"/>
                            <a:ea typeface="Times New Roman"/>
                            <a:cs typeface="Times New Roman"/>
                          </a:rPr>
                          <m:t>𝑈</m:t>
                        </m:r>
                      </m:sub>
                    </m:sSub>
                    <m:r>
                      <a:rPr lang="en-US" sz="5600" i="1">
                        <a:effectLst/>
                        <a:latin typeface="Cambria Math"/>
                        <a:ea typeface="Times New Roman"/>
                        <a:cs typeface="Times New Roman"/>
                      </a:rPr>
                      <m:t>+</m:t>
                    </m:r>
                    <m:f>
                      <m:fPr>
                        <m:ctrlPr>
                          <a:rPr lang="en-AU" sz="5600" i="1">
                            <a:effectLst/>
                            <a:latin typeface="Cambria Math"/>
                            <a:ea typeface="Times New Roman"/>
                            <a:cs typeface="Times New Roman"/>
                          </a:rPr>
                        </m:ctrlPr>
                      </m:fPr>
                      <m:num>
                        <m:sSub>
                          <m:sSubPr>
                            <m:ctrlPr>
                              <a:rPr lang="en-AU" sz="5600" i="1">
                                <a:effectLst/>
                                <a:latin typeface="Cambria Math"/>
                                <a:ea typeface="Times New Roman"/>
                                <a:cs typeface="Times New Roman"/>
                              </a:rPr>
                            </m:ctrlPr>
                          </m:sSubPr>
                          <m:e>
                            <m:r>
                              <a:rPr lang="en-US" sz="5600" i="1">
                                <a:effectLst/>
                                <a:latin typeface="Cambria Math"/>
                                <a:ea typeface="Times New Roman"/>
                                <a:cs typeface="Times New Roman"/>
                              </a:rPr>
                              <m:t>𝑉</m:t>
                            </m:r>
                          </m:e>
                          <m:sub>
                            <m:r>
                              <a:rPr lang="en-US" sz="5600" i="1">
                                <a:effectLst/>
                                <a:latin typeface="Cambria Math"/>
                                <a:ea typeface="Times New Roman"/>
                                <a:cs typeface="Times New Roman"/>
                              </a:rPr>
                              <m:t>𝐷</m:t>
                            </m:r>
                          </m:sub>
                        </m:sSub>
                      </m:num>
                      <m:den>
                        <m:sSub>
                          <m:sSubPr>
                            <m:ctrlPr>
                              <a:rPr lang="en-AU" sz="5600" i="1">
                                <a:effectLst/>
                                <a:latin typeface="Cambria Math"/>
                                <a:ea typeface="Times New Roman"/>
                                <a:cs typeface="Times New Roman"/>
                              </a:rPr>
                            </m:ctrlPr>
                          </m:sSubPr>
                          <m:e>
                            <m:r>
                              <a:rPr lang="en-US" sz="5600" i="1">
                                <a:effectLst/>
                                <a:latin typeface="Cambria Math"/>
                                <a:ea typeface="Times New Roman"/>
                                <a:cs typeface="Times New Roman"/>
                              </a:rPr>
                              <m:t>𝑉</m:t>
                            </m:r>
                          </m:e>
                          <m:sub>
                            <m:r>
                              <a:rPr lang="en-US" sz="5600" i="1">
                                <a:effectLst/>
                                <a:latin typeface="Cambria Math"/>
                                <a:ea typeface="Times New Roman"/>
                                <a:cs typeface="Times New Roman"/>
                              </a:rPr>
                              <m:t>𝐸</m:t>
                            </m:r>
                          </m:sub>
                        </m:sSub>
                      </m:den>
                    </m:f>
                    <m:d>
                      <m:dPr>
                        <m:ctrlPr>
                          <a:rPr lang="en-AU" sz="5600" i="1">
                            <a:effectLst/>
                            <a:latin typeface="Cambria Math"/>
                            <a:ea typeface="Times New Roman"/>
                            <a:cs typeface="Times New Roman"/>
                          </a:rPr>
                        </m:ctrlPr>
                      </m:dPr>
                      <m:e>
                        <m:sSub>
                          <m:sSubPr>
                            <m:ctrlPr>
                              <a:rPr lang="en-AU" sz="5600" i="1">
                                <a:effectLst/>
                                <a:latin typeface="Cambria Math"/>
                                <a:ea typeface="Times New Roman"/>
                                <a:cs typeface="Times New Roman"/>
                              </a:rPr>
                            </m:ctrlPr>
                          </m:sSubPr>
                          <m:e>
                            <m:r>
                              <a:rPr lang="en-US" sz="5600" i="1">
                                <a:effectLst/>
                                <a:latin typeface="Cambria Math"/>
                                <a:ea typeface="Times New Roman"/>
                                <a:cs typeface="Times New Roman"/>
                              </a:rPr>
                              <m:t>𝛽</m:t>
                            </m:r>
                          </m:e>
                          <m:sub>
                            <m:r>
                              <a:rPr lang="en-US" sz="5600" i="1">
                                <a:effectLst/>
                                <a:latin typeface="Cambria Math"/>
                                <a:ea typeface="Times New Roman"/>
                                <a:cs typeface="Times New Roman"/>
                              </a:rPr>
                              <m:t>𝑈</m:t>
                            </m:r>
                          </m:sub>
                        </m:sSub>
                        <m:r>
                          <a:rPr lang="en-US" sz="5600" i="1">
                            <a:effectLst/>
                            <a:latin typeface="Cambria Math"/>
                            <a:ea typeface="Times New Roman"/>
                            <a:cs typeface="Times New Roman"/>
                          </a:rPr>
                          <m:t>−</m:t>
                        </m:r>
                        <m:sSub>
                          <m:sSubPr>
                            <m:ctrlPr>
                              <a:rPr lang="en-AU" sz="5600" i="1">
                                <a:effectLst/>
                                <a:latin typeface="Cambria Math"/>
                                <a:ea typeface="Times New Roman"/>
                                <a:cs typeface="Times New Roman"/>
                              </a:rPr>
                            </m:ctrlPr>
                          </m:sSubPr>
                          <m:e>
                            <m:r>
                              <a:rPr lang="en-US" sz="5600" i="1">
                                <a:effectLst/>
                                <a:latin typeface="Cambria Math"/>
                                <a:ea typeface="Times New Roman"/>
                                <a:cs typeface="Times New Roman"/>
                              </a:rPr>
                              <m:t>𝛽</m:t>
                            </m:r>
                          </m:e>
                          <m:sub>
                            <m:r>
                              <a:rPr lang="en-US" sz="5600" i="1">
                                <a:effectLst/>
                                <a:latin typeface="Cambria Math"/>
                                <a:ea typeface="Times New Roman"/>
                                <a:cs typeface="Times New Roman"/>
                              </a:rPr>
                              <m:t>𝐷</m:t>
                            </m:r>
                          </m:sub>
                        </m:sSub>
                      </m:e>
                    </m:d>
                  </m:oMath>
                </a14:m>
                <a:r>
                  <a:rPr lang="en-US" sz="5600" dirty="0">
                    <a:effectLst/>
                    <a:latin typeface="Times New Roman"/>
                    <a:ea typeface="Times New Roman"/>
                    <a:cs typeface="Times New Roman"/>
                  </a:rPr>
                  <a:t>	              	                                     (8.8)</a:t>
                </a:r>
                <a:endParaRPr lang="en-AU" sz="5600" dirty="0">
                  <a:effectLst/>
                  <a:latin typeface="Calibri"/>
                  <a:ea typeface="Calibri"/>
                  <a:cs typeface="Times New Roman"/>
                </a:endParaRPr>
              </a:p>
              <a:p>
                <a:pPr algn="just">
                  <a:lnSpc>
                    <a:spcPct val="200000"/>
                  </a:lnSpc>
                  <a:spcAft>
                    <a:spcPts val="1000"/>
                  </a:spcAft>
                </a:pPr>
                <a:endParaRPr lang="en-AU" sz="2800" dirty="0">
                  <a:effectLst/>
                  <a:latin typeface="Calibri"/>
                  <a:ea typeface="Calibri"/>
                  <a:cs typeface="Times New Roman"/>
                </a:endParaRPr>
              </a:p>
              <a:p>
                <a:endParaRPr lang="en-AU"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71600" y="1124744"/>
                <a:ext cx="7772400" cy="5616624"/>
              </a:xfrm>
              <a:blipFill rotWithShape="1">
                <a:blip r:embed="rId2"/>
                <a:stretch>
                  <a:fillRect r="-314"/>
                </a:stretch>
              </a:blipFill>
            </p:spPr>
            <p:txBody>
              <a:bodyPr/>
              <a:lstStyle/>
              <a:p>
                <a:r>
                  <a:rPr lang="en-AU">
                    <a:noFill/>
                  </a:rPr>
                  <a:t> </a:t>
                </a:r>
              </a:p>
            </p:txBody>
          </p:sp>
        </mc:Fallback>
      </mc:AlternateContent>
    </p:spTree>
    <p:extLst>
      <p:ext uri="{BB962C8B-B14F-4D97-AF65-F5344CB8AC3E}">
        <p14:creationId xmlns:p14="http://schemas.microsoft.com/office/powerpoint/2010/main" val="161726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6" presetClass="entr" presetSubtype="16"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21" dur="2000" fill="hold"/>
                                        <p:tgtEl>
                                          <p:spTgt spid="3">
                                            <p:txEl>
                                              <p:pRg st="3" end="3"/>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540672"/>
          </a:xfrm>
        </p:spPr>
        <p:txBody>
          <a:bodyPr/>
          <a:lstStyle/>
          <a:p>
            <a:r>
              <a:rPr lang="en-AU" sz="3200" spc="0" dirty="0">
                <a:solidFill>
                  <a:prstClr val="white"/>
                </a:solidFill>
                <a:latin typeface="Times New Roman"/>
                <a:ea typeface="Times New Roman"/>
              </a:rPr>
              <a:t>Modigliani and Miller (</a:t>
            </a:r>
            <a:r>
              <a:rPr lang="en-AU" sz="3200" spc="0" dirty="0" err="1">
                <a:solidFill>
                  <a:prstClr val="white"/>
                </a:solidFill>
                <a:latin typeface="Times New Roman"/>
                <a:ea typeface="Times New Roman"/>
              </a:rPr>
              <a:t>cont</a:t>
            </a:r>
            <a:r>
              <a:rPr lang="en-AU" sz="3200" spc="0" dirty="0">
                <a:solidFill>
                  <a:prstClr val="white"/>
                </a:solidFill>
                <a:latin typeface="Times New Roman"/>
                <a:ea typeface="Times New Roman"/>
              </a:rPr>
              <a:t>)</a:t>
            </a:r>
            <a:endParaRPr lang="en-AU" dirty="0"/>
          </a:p>
        </p:txBody>
      </p:sp>
      <p:sp>
        <p:nvSpPr>
          <p:cNvPr id="3" name="Content Placeholder 2"/>
          <p:cNvSpPr>
            <a:spLocks noGrp="1"/>
          </p:cNvSpPr>
          <p:nvPr>
            <p:ph idx="1"/>
          </p:nvPr>
        </p:nvSpPr>
        <p:spPr>
          <a:xfrm>
            <a:off x="914400" y="1268760"/>
            <a:ext cx="7772400" cy="5086800"/>
          </a:xfrm>
        </p:spPr>
        <p:txBody>
          <a:bodyPr>
            <a:normAutofit fontScale="85000" lnSpcReduction="10000"/>
          </a:bodyPr>
          <a:lstStyle/>
          <a:p>
            <a:r>
              <a:rPr lang="en-US" sz="3200" dirty="0">
                <a:latin typeface="Times New Roman"/>
                <a:ea typeface="Times New Roman"/>
              </a:rPr>
              <a:t>For this reason, the </a:t>
            </a:r>
            <a:r>
              <a:rPr lang="en-US" sz="3200" i="1" dirty="0">
                <a:latin typeface="Times New Roman"/>
                <a:ea typeface="Times New Roman"/>
              </a:rPr>
              <a:t>expectations</a:t>
            </a:r>
            <a:r>
              <a:rPr lang="en-US" sz="3200" dirty="0">
                <a:latin typeface="Times New Roman"/>
                <a:ea typeface="Times New Roman"/>
              </a:rPr>
              <a:t> interpretation of Modigliani and Miller’s proposition II allows us to argue that the reason the firm is unable to reduce its overall cost of capital (</a:t>
            </a:r>
            <a:r>
              <a:rPr lang="en-US" sz="3200" i="1" dirty="0" err="1">
                <a:latin typeface="Times New Roman"/>
                <a:ea typeface="Times New Roman"/>
              </a:rPr>
              <a:t>k</a:t>
            </a:r>
            <a:r>
              <a:rPr lang="en-US" sz="3200" i="1" baseline="-25000" dirty="0" err="1">
                <a:latin typeface="Times New Roman"/>
                <a:ea typeface="Times New Roman"/>
              </a:rPr>
              <a:t>AV</a:t>
            </a:r>
            <a:r>
              <a:rPr lang="en-US" sz="3200" dirty="0">
                <a:latin typeface="Times New Roman"/>
                <a:ea typeface="Times New Roman"/>
              </a:rPr>
              <a:t>) by substituting less costly debt in place of typically more costly equity, is that, with additional debt, the firm’s risk exposure (which remains unchanged) is loaded onto fewer shareholders, who accordingly require a </a:t>
            </a:r>
            <a:r>
              <a:rPr lang="en-US" sz="3200" i="1" dirty="0">
                <a:latin typeface="Times New Roman"/>
                <a:ea typeface="Times New Roman"/>
              </a:rPr>
              <a:t>higher </a:t>
            </a:r>
            <a:r>
              <a:rPr lang="en-US" sz="3200" dirty="0">
                <a:latin typeface="Times New Roman"/>
                <a:ea typeface="Times New Roman"/>
              </a:rPr>
              <a:t>rate of return – with the outcome that the firm’s cost of equity as shareholders’ required rate of return </a:t>
            </a:r>
            <a:r>
              <a:rPr lang="en-US" sz="3200" u="sng" dirty="0">
                <a:latin typeface="Times New Roman"/>
                <a:ea typeface="Times New Roman"/>
              </a:rPr>
              <a:t>increases with debt</a:t>
            </a:r>
            <a:r>
              <a:rPr lang="en-US" sz="3200" dirty="0">
                <a:latin typeface="Times New Roman"/>
                <a:ea typeface="Times New Roman"/>
              </a:rPr>
              <a:t> </a:t>
            </a:r>
            <a:r>
              <a:rPr lang="en-US" sz="3200" dirty="0" smtClean="0">
                <a:latin typeface="Times New Roman"/>
                <a:ea typeface="Times New Roman"/>
              </a:rPr>
              <a:t>(as </a:t>
            </a:r>
            <a:r>
              <a:rPr lang="en-US" sz="3200" dirty="0" err="1" smtClean="0">
                <a:latin typeface="Times New Roman"/>
                <a:ea typeface="Times New Roman"/>
              </a:rPr>
              <a:t>Eqn</a:t>
            </a:r>
            <a:r>
              <a:rPr lang="en-US" sz="3200" dirty="0" smtClean="0">
                <a:latin typeface="Times New Roman"/>
                <a:ea typeface="Times New Roman"/>
              </a:rPr>
              <a:t> 8.6), </a:t>
            </a:r>
            <a:r>
              <a:rPr lang="en-US" sz="3200" dirty="0">
                <a:latin typeface="Times New Roman"/>
                <a:ea typeface="Times New Roman"/>
              </a:rPr>
              <a:t>so that </a:t>
            </a:r>
            <a:r>
              <a:rPr lang="en-US" sz="3200" i="1" dirty="0" err="1">
                <a:latin typeface="Times New Roman"/>
                <a:ea typeface="Times New Roman"/>
              </a:rPr>
              <a:t>k</a:t>
            </a:r>
            <a:r>
              <a:rPr lang="en-US" sz="3200" i="1" baseline="-25000" dirty="0" err="1">
                <a:latin typeface="Times New Roman"/>
                <a:ea typeface="Times New Roman"/>
              </a:rPr>
              <a:t>AV</a:t>
            </a:r>
            <a:r>
              <a:rPr lang="en-US" sz="3200" dirty="0">
                <a:latin typeface="Times New Roman"/>
                <a:ea typeface="Times New Roman"/>
              </a:rPr>
              <a:t> as determined by </a:t>
            </a:r>
            <a:r>
              <a:rPr lang="en-US" sz="3200" dirty="0" err="1">
                <a:latin typeface="Times New Roman"/>
                <a:ea typeface="Times New Roman"/>
              </a:rPr>
              <a:t>Eqn</a:t>
            </a:r>
            <a:r>
              <a:rPr lang="en-US" sz="3200" dirty="0">
                <a:latin typeface="Times New Roman"/>
                <a:ea typeface="Times New Roman"/>
              </a:rPr>
              <a:t> 8.4 remains unchanged, and hence equal to</a:t>
            </a:r>
            <a:r>
              <a:rPr lang="en-US" sz="3200" i="1" dirty="0">
                <a:latin typeface="Times New Roman"/>
                <a:ea typeface="Times New Roman"/>
              </a:rPr>
              <a:t> </a:t>
            </a:r>
            <a:r>
              <a:rPr lang="en-US" sz="3200" i="1" dirty="0" err="1">
                <a:latin typeface="Times New Roman"/>
                <a:ea typeface="Times New Roman"/>
              </a:rPr>
              <a:t>k</a:t>
            </a:r>
            <a:r>
              <a:rPr lang="en-US" sz="3200" i="1" baseline="-25000" dirty="0" err="1">
                <a:latin typeface="Times New Roman"/>
                <a:ea typeface="Times New Roman"/>
              </a:rPr>
              <a:t>U</a:t>
            </a:r>
            <a:r>
              <a:rPr lang="en-US" sz="3200" dirty="0">
                <a:latin typeface="Times New Roman"/>
                <a:ea typeface="Times New Roman"/>
              </a:rPr>
              <a:t> (as represented by </a:t>
            </a:r>
            <a:r>
              <a:rPr lang="en-US" sz="3200" dirty="0" err="1">
                <a:latin typeface="Times New Roman"/>
                <a:ea typeface="Times New Roman"/>
              </a:rPr>
              <a:t>Eqn</a:t>
            </a:r>
            <a:r>
              <a:rPr lang="en-US" sz="3200" dirty="0">
                <a:latin typeface="Times New Roman"/>
                <a:ea typeface="Times New Roman"/>
              </a:rPr>
              <a:t> 8.5). </a:t>
            </a:r>
            <a:endParaRPr lang="en-AU" dirty="0"/>
          </a:p>
        </p:txBody>
      </p:sp>
    </p:spTree>
    <p:extLst>
      <p:ext uri="{BB962C8B-B14F-4D97-AF65-F5344CB8AC3E}">
        <p14:creationId xmlns:p14="http://schemas.microsoft.com/office/powerpoint/2010/main" val="2307881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200" spc="0" dirty="0">
                <a:solidFill>
                  <a:prstClr val="white"/>
                </a:solidFill>
                <a:latin typeface="Times New Roman"/>
                <a:ea typeface="Times New Roman"/>
              </a:rPr>
              <a:t>Modigliani and Miller (</a:t>
            </a:r>
            <a:r>
              <a:rPr lang="en-AU" sz="3200" spc="0" dirty="0" err="1">
                <a:solidFill>
                  <a:prstClr val="white"/>
                </a:solidFill>
                <a:latin typeface="Times New Roman"/>
                <a:ea typeface="Times New Roman"/>
              </a:rPr>
              <a:t>cont</a:t>
            </a:r>
            <a:r>
              <a:rPr lang="en-AU" sz="3200" spc="0" dirty="0">
                <a:solidFill>
                  <a:prstClr val="white"/>
                </a:solidFill>
                <a:latin typeface="Times New Roman"/>
                <a:ea typeface="Times New Roman"/>
              </a:rPr>
              <a:t>)</a:t>
            </a:r>
            <a:endParaRPr lang="en-AU"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1700808"/>
            <a:ext cx="6052375" cy="4248471"/>
          </a:xfrm>
          <a:prstGeom prst="rect">
            <a:avLst/>
          </a:prstGeom>
          <a:noFill/>
        </p:spPr>
      </p:pic>
    </p:spTree>
    <p:extLst>
      <p:ext uri="{BB962C8B-B14F-4D97-AF65-F5344CB8AC3E}">
        <p14:creationId xmlns:p14="http://schemas.microsoft.com/office/powerpoint/2010/main" val="387262988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714624"/>
            <a:ext cx="2847975"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3656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04664"/>
            <a:ext cx="7772400" cy="504056"/>
          </a:xfrm>
        </p:spPr>
        <p:txBody>
          <a:bodyPr/>
          <a:lstStyle/>
          <a:p>
            <a:r>
              <a:rPr lang="en-AU" sz="3200" spc="0" dirty="0">
                <a:solidFill>
                  <a:prstClr val="white"/>
                </a:solidFill>
                <a:latin typeface="Times New Roman"/>
                <a:ea typeface="Times New Roman"/>
              </a:rPr>
              <a:t>Modigliani and Miller </a:t>
            </a:r>
            <a:r>
              <a:rPr lang="en-AU" sz="3200" spc="0" dirty="0" smtClean="0">
                <a:solidFill>
                  <a:prstClr val="white"/>
                </a:solidFill>
                <a:latin typeface="Times New Roman"/>
                <a:ea typeface="Times New Roman"/>
              </a:rPr>
              <a:t>challenged</a:t>
            </a:r>
            <a:endParaRPr lang="en-AU" dirty="0"/>
          </a:p>
        </p:txBody>
      </p:sp>
      <p:sp>
        <p:nvSpPr>
          <p:cNvPr id="3" name="Content Placeholder 2"/>
          <p:cNvSpPr>
            <a:spLocks noGrp="1"/>
          </p:cNvSpPr>
          <p:nvPr>
            <p:ph idx="1"/>
          </p:nvPr>
        </p:nvSpPr>
        <p:spPr>
          <a:xfrm>
            <a:off x="914400" y="980728"/>
            <a:ext cx="7772400" cy="5616624"/>
          </a:xfrm>
        </p:spPr>
        <p:txBody>
          <a:bodyPr>
            <a:normAutofit fontScale="55000" lnSpcReduction="20000"/>
          </a:bodyPr>
          <a:lstStyle/>
          <a:p>
            <a:pPr algn="just">
              <a:lnSpc>
                <a:spcPct val="200000"/>
              </a:lnSpc>
              <a:spcAft>
                <a:spcPts val="0"/>
              </a:spcAft>
            </a:pPr>
            <a:r>
              <a:rPr lang="en-AU" sz="3200" dirty="0">
                <a:latin typeface="Times New Roman"/>
                <a:ea typeface="Calibri"/>
                <a:cs typeface="Times New Roman"/>
              </a:rPr>
              <a:t>The Modigliani and Miller propositions dictate that the firm cannot make its shares worth more by switching between debt and equity in its financial structure. </a:t>
            </a:r>
            <a:endParaRPr lang="en-AU" sz="2800" dirty="0">
              <a:latin typeface="Calibri"/>
              <a:ea typeface="Calibri"/>
              <a:cs typeface="Times New Roman"/>
            </a:endParaRPr>
          </a:p>
          <a:p>
            <a:pPr algn="just">
              <a:lnSpc>
                <a:spcPct val="200000"/>
              </a:lnSpc>
              <a:spcAft>
                <a:spcPts val="0"/>
              </a:spcAft>
            </a:pPr>
            <a:r>
              <a:rPr lang="en-AU" sz="3200" dirty="0">
                <a:latin typeface="Times New Roman"/>
                <a:ea typeface="Calibri"/>
                <a:cs typeface="Times New Roman"/>
              </a:rPr>
              <a:t>	But, note, how in </a:t>
            </a:r>
            <a:r>
              <a:rPr lang="en-AU" sz="3200" i="1" dirty="0">
                <a:latin typeface="Times New Roman"/>
                <a:ea typeface="Calibri"/>
                <a:cs typeface="Times New Roman"/>
              </a:rPr>
              <a:t>Illustrative Example 8.2</a:t>
            </a:r>
            <a:r>
              <a:rPr lang="en-AU" sz="3200" dirty="0">
                <a:latin typeface="Times New Roman"/>
                <a:ea typeface="Calibri"/>
                <a:cs typeface="Times New Roman"/>
              </a:rPr>
              <a:t>, as an outcome of the application of leverage, anticipated dividends increased by 50%. </a:t>
            </a:r>
            <a:endParaRPr lang="en-AU" sz="2800" dirty="0">
              <a:latin typeface="Calibri"/>
              <a:ea typeface="Calibri"/>
              <a:cs typeface="Times New Roman"/>
            </a:endParaRPr>
          </a:p>
          <a:p>
            <a:pPr algn="just">
              <a:lnSpc>
                <a:spcPct val="200000"/>
              </a:lnSpc>
              <a:spcAft>
                <a:spcPts val="0"/>
              </a:spcAft>
            </a:pPr>
            <a:r>
              <a:rPr lang="en-AU" sz="3200" dirty="0">
                <a:latin typeface="Times New Roman"/>
                <a:ea typeface="Calibri"/>
                <a:cs typeface="Times New Roman"/>
              </a:rPr>
              <a:t>	</a:t>
            </a:r>
            <a:r>
              <a:rPr lang="en-AU" sz="3200" u="sng" dirty="0">
                <a:latin typeface="Times New Roman"/>
                <a:ea typeface="Calibri"/>
                <a:cs typeface="Times New Roman"/>
              </a:rPr>
              <a:t>As a shareholder, Are you not pleased about that</a:t>
            </a:r>
            <a:r>
              <a:rPr lang="en-AU" sz="3200" dirty="0">
                <a:latin typeface="Times New Roman"/>
                <a:ea typeface="Calibri"/>
                <a:cs typeface="Times New Roman"/>
              </a:rPr>
              <a:t>? </a:t>
            </a:r>
            <a:r>
              <a:rPr lang="en-AU" sz="3200" dirty="0" smtClean="0">
                <a:latin typeface="Times New Roman"/>
                <a:ea typeface="Calibri"/>
                <a:cs typeface="Times New Roman"/>
              </a:rPr>
              <a:t>Do </a:t>
            </a:r>
            <a:r>
              <a:rPr lang="en-AU" sz="3200" dirty="0">
                <a:latin typeface="Times New Roman"/>
                <a:ea typeface="Calibri"/>
                <a:cs typeface="Times New Roman"/>
              </a:rPr>
              <a:t>you not say, Wow – fantastic! </a:t>
            </a:r>
            <a:endParaRPr lang="en-AU" sz="2800" dirty="0">
              <a:latin typeface="Calibri"/>
              <a:ea typeface="Calibri"/>
              <a:cs typeface="Times New Roman"/>
            </a:endParaRPr>
          </a:p>
          <a:p>
            <a:pPr algn="just">
              <a:lnSpc>
                <a:spcPct val="200000"/>
              </a:lnSpc>
              <a:spcAft>
                <a:spcPts val="0"/>
              </a:spcAft>
            </a:pPr>
            <a:r>
              <a:rPr lang="en-AU" sz="3200" dirty="0">
                <a:latin typeface="Times New Roman"/>
                <a:ea typeface="Calibri"/>
                <a:cs typeface="Times New Roman"/>
              </a:rPr>
              <a:t>	Or do you shrug that the 50% increase in your dividends is commensurate with the additional risk you have encountered by virtue of leverage – as the Modigliani and Miller propositions dictate? </a:t>
            </a:r>
            <a:endParaRPr lang="en-AU" sz="2800" dirty="0">
              <a:latin typeface="Calibri"/>
              <a:ea typeface="Calibri"/>
              <a:cs typeface="Times New Roman"/>
            </a:endParaRPr>
          </a:p>
          <a:p>
            <a:endParaRPr lang="en-AU" dirty="0"/>
          </a:p>
        </p:txBody>
      </p:sp>
    </p:spTree>
    <p:extLst>
      <p:ext uri="{BB962C8B-B14F-4D97-AF65-F5344CB8AC3E}">
        <p14:creationId xmlns:p14="http://schemas.microsoft.com/office/powerpoint/2010/main" val="360949928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80">
                                          <p:stCondLst>
                                            <p:cond delay="0"/>
                                          </p:stCondLst>
                                        </p:cTn>
                                        <p:tgtEl>
                                          <p:spTgt spid="3">
                                            <p:txEl>
                                              <p:pRg st="1" end="1"/>
                                            </p:txEl>
                                          </p:spTgt>
                                        </p:tgtEl>
                                      </p:cBhvr>
                                    </p:animEffect>
                                    <p:anim calcmode="lin" valueType="num">
                                      <p:cBhvr>
                                        <p:cTn id="1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1" end="1"/>
                                            </p:txEl>
                                          </p:spTgt>
                                        </p:tgtEl>
                                      </p:cBhvr>
                                      <p:to x="100000" y="60000"/>
                                    </p:animScale>
                                    <p:animScale>
                                      <p:cBhvr>
                                        <p:cTn id="22" dur="166" decel="50000">
                                          <p:stCondLst>
                                            <p:cond delay="676"/>
                                          </p:stCondLst>
                                        </p:cTn>
                                        <p:tgtEl>
                                          <p:spTgt spid="3">
                                            <p:txEl>
                                              <p:pRg st="1" end="1"/>
                                            </p:txEl>
                                          </p:spTgt>
                                        </p:tgtEl>
                                      </p:cBhvr>
                                      <p:to x="100000" y="100000"/>
                                    </p:animScale>
                                    <p:animScale>
                                      <p:cBhvr>
                                        <p:cTn id="23" dur="26">
                                          <p:stCondLst>
                                            <p:cond delay="1312"/>
                                          </p:stCondLst>
                                        </p:cTn>
                                        <p:tgtEl>
                                          <p:spTgt spid="3">
                                            <p:txEl>
                                              <p:pRg st="1" end="1"/>
                                            </p:txEl>
                                          </p:spTgt>
                                        </p:tgtEl>
                                      </p:cBhvr>
                                      <p:to x="100000" y="80000"/>
                                    </p:animScale>
                                    <p:animScale>
                                      <p:cBhvr>
                                        <p:cTn id="24" dur="166" decel="50000">
                                          <p:stCondLst>
                                            <p:cond delay="1338"/>
                                          </p:stCondLst>
                                        </p:cTn>
                                        <p:tgtEl>
                                          <p:spTgt spid="3">
                                            <p:txEl>
                                              <p:pRg st="1" end="1"/>
                                            </p:txEl>
                                          </p:spTgt>
                                        </p:tgtEl>
                                      </p:cBhvr>
                                      <p:to x="100000" y="100000"/>
                                    </p:animScale>
                                    <p:animScale>
                                      <p:cBhvr>
                                        <p:cTn id="25" dur="26">
                                          <p:stCondLst>
                                            <p:cond delay="1642"/>
                                          </p:stCondLst>
                                        </p:cTn>
                                        <p:tgtEl>
                                          <p:spTgt spid="3">
                                            <p:txEl>
                                              <p:pRg st="1" end="1"/>
                                            </p:txEl>
                                          </p:spTgt>
                                        </p:tgtEl>
                                      </p:cBhvr>
                                      <p:to x="100000" y="90000"/>
                                    </p:animScale>
                                    <p:animScale>
                                      <p:cBhvr>
                                        <p:cTn id="26" dur="166" decel="50000">
                                          <p:stCondLst>
                                            <p:cond delay="1668"/>
                                          </p:stCondLst>
                                        </p:cTn>
                                        <p:tgtEl>
                                          <p:spTgt spid="3">
                                            <p:txEl>
                                              <p:pRg st="1" end="1"/>
                                            </p:txEl>
                                          </p:spTgt>
                                        </p:tgtEl>
                                      </p:cBhvr>
                                      <p:to x="100000" y="100000"/>
                                    </p:animScale>
                                    <p:animScale>
                                      <p:cBhvr>
                                        <p:cTn id="27" dur="26">
                                          <p:stCondLst>
                                            <p:cond delay="1808"/>
                                          </p:stCondLst>
                                        </p:cTn>
                                        <p:tgtEl>
                                          <p:spTgt spid="3">
                                            <p:txEl>
                                              <p:pRg st="1" end="1"/>
                                            </p:txEl>
                                          </p:spTgt>
                                        </p:tgtEl>
                                      </p:cBhvr>
                                      <p:to x="100000" y="95000"/>
                                    </p:animScale>
                                    <p:animScale>
                                      <p:cBhvr>
                                        <p:cTn id="28" dur="166" decel="50000">
                                          <p:stCondLst>
                                            <p:cond delay="1834"/>
                                          </p:stCondLst>
                                        </p:cTn>
                                        <p:tgtEl>
                                          <p:spTgt spid="3">
                                            <p:txEl>
                                              <p:pRg st="1" end="1"/>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2000"/>
                                        <p:tgtEl>
                                          <p:spTgt spid="3">
                                            <p:txEl>
                                              <p:pRg st="2" end="2"/>
                                            </p:txEl>
                                          </p:spTgt>
                                        </p:tgtEl>
                                      </p:cBhvr>
                                    </p:animEffect>
                                    <p:anim calcmode="lin" valueType="num">
                                      <p:cBhvr>
                                        <p:cTn id="34"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35" dur="2000" fill="hold"/>
                                        <p:tgtEl>
                                          <p:spTgt spid="3">
                                            <p:txEl>
                                              <p:pRg st="2" end="2"/>
                                            </p:txEl>
                                          </p:spTgt>
                                        </p:tgtEl>
                                        <p:attrNameLst>
                                          <p:attrName>ppt_h</p:attrName>
                                        </p:attrNameLst>
                                      </p:cBhvr>
                                      <p:tavLst>
                                        <p:tav tm="0">
                                          <p:val>
                                            <p:strVal val="#ppt_h"/>
                                          </p:val>
                                        </p:tav>
                                        <p:tav tm="100000">
                                          <p:val>
                                            <p:strVal val="#ppt_h"/>
                                          </p:val>
                                        </p:tav>
                                      </p:tavLst>
                                    </p:anim>
                                  </p:childTnLst>
                                </p:cTn>
                              </p:par>
                              <p:par>
                                <p:cTn id="36" presetID="45" presetClass="entr" presetSubtype="0" fill="hold" nodeType="with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2000"/>
                                        <p:tgtEl>
                                          <p:spTgt spid="3">
                                            <p:txEl>
                                              <p:pRg st="3" end="3"/>
                                            </p:txEl>
                                          </p:spTgt>
                                        </p:tgtEl>
                                      </p:cBhvr>
                                    </p:animEffect>
                                    <p:anim calcmode="lin" valueType="num">
                                      <p:cBhvr>
                                        <p:cTn id="39"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40"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04664"/>
            <a:ext cx="7772400" cy="504056"/>
          </a:xfrm>
        </p:spPr>
        <p:txBody>
          <a:bodyPr/>
          <a:lstStyle/>
          <a:p>
            <a:r>
              <a:rPr lang="en-AU" sz="3200" spc="0" dirty="0">
                <a:solidFill>
                  <a:prstClr val="white"/>
                </a:solidFill>
                <a:latin typeface="Times New Roman"/>
                <a:ea typeface="Times New Roman"/>
              </a:rPr>
              <a:t>Modigliani and Miller </a:t>
            </a:r>
            <a:r>
              <a:rPr lang="en-AU" sz="3200" spc="0" dirty="0" smtClean="0">
                <a:solidFill>
                  <a:prstClr val="white"/>
                </a:solidFill>
                <a:latin typeface="Times New Roman"/>
                <a:ea typeface="Times New Roman"/>
              </a:rPr>
              <a:t>challenged (</a:t>
            </a:r>
            <a:r>
              <a:rPr lang="en-AU" sz="3200" spc="0" dirty="0" err="1" smtClean="0">
                <a:solidFill>
                  <a:prstClr val="white"/>
                </a:solidFill>
                <a:latin typeface="Times New Roman"/>
                <a:ea typeface="Times New Roman"/>
              </a:rPr>
              <a:t>cont</a:t>
            </a:r>
            <a:r>
              <a:rPr lang="en-AU" sz="3200" spc="0" dirty="0" smtClean="0">
                <a:solidFill>
                  <a:prstClr val="white"/>
                </a:solidFill>
                <a:latin typeface="Times New Roman"/>
                <a:ea typeface="Times New Roman"/>
              </a:rPr>
              <a:t>)</a:t>
            </a:r>
            <a:endParaRPr lang="en-AU" b="1" dirty="0"/>
          </a:p>
        </p:txBody>
      </p:sp>
      <p:sp>
        <p:nvSpPr>
          <p:cNvPr id="3" name="Content Placeholder 2"/>
          <p:cNvSpPr>
            <a:spLocks noGrp="1"/>
          </p:cNvSpPr>
          <p:nvPr>
            <p:ph idx="1"/>
          </p:nvPr>
        </p:nvSpPr>
        <p:spPr>
          <a:xfrm>
            <a:off x="914400" y="1052736"/>
            <a:ext cx="7772400" cy="5302824"/>
          </a:xfrm>
        </p:spPr>
        <p:txBody>
          <a:bodyPr>
            <a:noAutofit/>
          </a:bodyPr>
          <a:lstStyle/>
          <a:p>
            <a:pPr algn="just">
              <a:lnSpc>
                <a:spcPct val="200000"/>
              </a:lnSpc>
              <a:spcAft>
                <a:spcPts val="0"/>
              </a:spcAft>
            </a:pPr>
            <a:r>
              <a:rPr lang="en-AU" sz="1800" dirty="0">
                <a:latin typeface="Times New Roman"/>
                <a:ea typeface="Calibri"/>
                <a:cs typeface="Times New Roman"/>
              </a:rPr>
              <a:t>After all, as Modigliani and Miller also argued, you could have achieved the beneficial effect of leverage by manufacturing “</a:t>
            </a:r>
            <a:r>
              <a:rPr lang="en-AU" sz="1800" u="sng" dirty="0">
                <a:latin typeface="Times New Roman"/>
                <a:ea typeface="Calibri"/>
                <a:cs typeface="Times New Roman"/>
              </a:rPr>
              <a:t>home-made</a:t>
            </a:r>
            <a:r>
              <a:rPr lang="en-AU" sz="1800" dirty="0">
                <a:latin typeface="Times New Roman"/>
                <a:ea typeface="Calibri"/>
                <a:cs typeface="Times New Roman"/>
              </a:rPr>
              <a:t>” leverage – borrowing on your own account to purchase additional shares of the firm - rather than relying on the firm to do your borrowing for you. </a:t>
            </a:r>
            <a:endParaRPr lang="en-AU" sz="1800" dirty="0" smtClean="0">
              <a:latin typeface="Times New Roman"/>
              <a:ea typeface="Calibri"/>
              <a:cs typeface="Times New Roman"/>
            </a:endParaRPr>
          </a:p>
          <a:p>
            <a:pPr algn="just">
              <a:lnSpc>
                <a:spcPct val="200000"/>
              </a:lnSpc>
              <a:spcAft>
                <a:spcPts val="0"/>
              </a:spcAft>
            </a:pPr>
            <a:r>
              <a:rPr lang="en-AU" sz="1800" dirty="0" smtClean="0">
                <a:latin typeface="Times New Roman"/>
                <a:ea typeface="Calibri"/>
                <a:cs typeface="Times New Roman"/>
              </a:rPr>
              <a:t>But </a:t>
            </a:r>
            <a:r>
              <a:rPr lang="en-AU" sz="1800" dirty="0">
                <a:latin typeface="Times New Roman"/>
                <a:ea typeface="Calibri"/>
                <a:cs typeface="Times New Roman"/>
              </a:rPr>
              <a:t>wait a minute. As we have emphasized, the idea of taking on leverage is that you have some confidence that you will be able to surpass the interest payments on the debt. </a:t>
            </a:r>
            <a:endParaRPr lang="en-AU" sz="1800" dirty="0">
              <a:latin typeface="Calibri"/>
              <a:ea typeface="Calibri"/>
              <a:cs typeface="Times New Roman"/>
            </a:endParaRPr>
          </a:p>
          <a:p>
            <a:pPr algn="just">
              <a:lnSpc>
                <a:spcPct val="200000"/>
              </a:lnSpc>
              <a:spcAft>
                <a:spcPts val="0"/>
              </a:spcAft>
            </a:pPr>
            <a:r>
              <a:rPr lang="en-AU" sz="1800" dirty="0" smtClean="0">
                <a:latin typeface="Times New Roman"/>
                <a:ea typeface="Calibri"/>
                <a:cs typeface="Times New Roman"/>
              </a:rPr>
              <a:t>You </a:t>
            </a:r>
            <a:r>
              <a:rPr lang="en-AU" sz="1800" dirty="0">
                <a:latin typeface="Times New Roman"/>
                <a:ea typeface="Calibri"/>
                <a:cs typeface="Times New Roman"/>
              </a:rPr>
              <a:t>might reasonably assume that the firm’s management is in a much better position to make such a judgement call than you are as a mere shareholder. </a:t>
            </a:r>
            <a:endParaRPr lang="en-AU" sz="1800" dirty="0">
              <a:effectLst/>
              <a:latin typeface="Calibri"/>
              <a:ea typeface="Calibri"/>
              <a:cs typeface="Times New Roman"/>
            </a:endParaRPr>
          </a:p>
        </p:txBody>
      </p:sp>
    </p:spTree>
    <p:extLst>
      <p:ext uri="{BB962C8B-B14F-4D97-AF65-F5344CB8AC3E}">
        <p14:creationId xmlns:p14="http://schemas.microsoft.com/office/powerpoint/2010/main" val="259162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ircle(in)">
                                      <p:cBhvr>
                                        <p:cTn id="13" dur="20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540672"/>
          </a:xfrm>
        </p:spPr>
        <p:txBody>
          <a:bodyPr/>
          <a:lstStyle/>
          <a:p>
            <a:r>
              <a:rPr lang="en-AU" sz="3200" spc="0" dirty="0">
                <a:solidFill>
                  <a:prstClr val="white"/>
                </a:solidFill>
                <a:latin typeface="Times New Roman"/>
                <a:ea typeface="Times New Roman"/>
              </a:rPr>
              <a:t>Modigliani and Miller challenged (</a:t>
            </a:r>
            <a:r>
              <a:rPr lang="en-AU" sz="3200" spc="0" dirty="0" err="1">
                <a:solidFill>
                  <a:prstClr val="white"/>
                </a:solidFill>
                <a:latin typeface="Times New Roman"/>
                <a:ea typeface="Times New Roman"/>
              </a:rPr>
              <a:t>cont</a:t>
            </a:r>
            <a:r>
              <a:rPr lang="en-AU" sz="3200" spc="0" dirty="0">
                <a:solidFill>
                  <a:prstClr val="white"/>
                </a:solidFill>
                <a:latin typeface="Times New Roman"/>
                <a:ea typeface="Times New Roman"/>
              </a:rPr>
              <a:t>)</a:t>
            </a:r>
            <a:endParaRPr lang="en-AU" dirty="0"/>
          </a:p>
        </p:txBody>
      </p:sp>
      <p:sp>
        <p:nvSpPr>
          <p:cNvPr id="3" name="Content Placeholder 2"/>
          <p:cNvSpPr>
            <a:spLocks noGrp="1"/>
          </p:cNvSpPr>
          <p:nvPr>
            <p:ph idx="1"/>
          </p:nvPr>
        </p:nvSpPr>
        <p:spPr>
          <a:xfrm>
            <a:off x="914400" y="1340768"/>
            <a:ext cx="7772400" cy="5014792"/>
          </a:xfrm>
        </p:spPr>
        <p:txBody>
          <a:bodyPr>
            <a:normAutofit fontScale="70000" lnSpcReduction="20000"/>
          </a:bodyPr>
          <a:lstStyle/>
          <a:p>
            <a:pPr algn="just">
              <a:lnSpc>
                <a:spcPct val="200000"/>
              </a:lnSpc>
              <a:spcAft>
                <a:spcPts val="0"/>
              </a:spcAft>
            </a:pPr>
            <a:r>
              <a:rPr lang="en-AU" sz="3200" dirty="0">
                <a:latin typeface="Times New Roman"/>
                <a:ea typeface="Calibri"/>
                <a:cs typeface="Times New Roman"/>
              </a:rPr>
              <a:t>In fact, you might argue, that you are as a shareholder paying the firm’s management stock options and bonuses exactly to make such judgement calls. Thus, if the firm appears able to sustain a 50% increase in dividends, you might not be at all surprised to see that the market value of your shares actually </a:t>
            </a:r>
            <a:r>
              <a:rPr lang="en-AU" sz="3200" u="sng" dirty="0">
                <a:latin typeface="Times New Roman"/>
                <a:ea typeface="Calibri"/>
                <a:cs typeface="Times New Roman"/>
              </a:rPr>
              <a:t>does</a:t>
            </a:r>
            <a:r>
              <a:rPr lang="en-AU" sz="3200" dirty="0">
                <a:latin typeface="Times New Roman"/>
                <a:ea typeface="Calibri"/>
                <a:cs typeface="Times New Roman"/>
              </a:rPr>
              <a:t> </a:t>
            </a:r>
            <a:r>
              <a:rPr lang="en-AU" sz="3200" u="sng" dirty="0">
                <a:latin typeface="Times New Roman"/>
                <a:ea typeface="Calibri"/>
                <a:cs typeface="Times New Roman"/>
              </a:rPr>
              <a:t>increase</a:t>
            </a:r>
            <a:r>
              <a:rPr lang="en-AU" sz="3200" dirty="0">
                <a:latin typeface="Times New Roman"/>
                <a:ea typeface="Calibri"/>
                <a:cs typeface="Times New Roman"/>
              </a:rPr>
              <a:t>! – directly contradicting, let us be clear about this, Modigliani and Miller! – as captured in the final part of </a:t>
            </a:r>
            <a:r>
              <a:rPr lang="en-AU" sz="3200" i="1" dirty="0" smtClean="0">
                <a:latin typeface="Times New Roman"/>
                <a:ea typeface="Calibri"/>
                <a:cs typeface="Times New Roman"/>
              </a:rPr>
              <a:t>Illustrative </a:t>
            </a:r>
            <a:r>
              <a:rPr lang="en-AU" sz="3200" i="1" dirty="0">
                <a:latin typeface="Times New Roman"/>
                <a:ea typeface="Calibri"/>
                <a:cs typeface="Times New Roman"/>
              </a:rPr>
              <a:t>Example</a:t>
            </a:r>
            <a:r>
              <a:rPr lang="en-AU" sz="3200" dirty="0">
                <a:latin typeface="Times New Roman"/>
                <a:ea typeface="Calibri"/>
                <a:cs typeface="Times New Roman"/>
              </a:rPr>
              <a:t> </a:t>
            </a:r>
            <a:r>
              <a:rPr lang="en-AU" sz="3200" i="1" dirty="0">
                <a:latin typeface="Times New Roman"/>
                <a:ea typeface="Calibri"/>
                <a:cs typeface="Times New Roman"/>
              </a:rPr>
              <a:t>8.2</a:t>
            </a:r>
            <a:r>
              <a:rPr lang="en-AU" sz="3200" dirty="0">
                <a:latin typeface="Times New Roman"/>
                <a:ea typeface="Calibri"/>
                <a:cs typeface="Times New Roman"/>
              </a:rPr>
              <a:t>.</a:t>
            </a:r>
            <a:endParaRPr lang="en-AU" sz="2800" dirty="0">
              <a:effectLst/>
              <a:latin typeface="Calibri"/>
              <a:ea typeface="Calibri"/>
              <a:cs typeface="Times New Roman"/>
            </a:endParaRPr>
          </a:p>
        </p:txBody>
      </p:sp>
    </p:spTree>
    <p:extLst>
      <p:ext uri="{BB962C8B-B14F-4D97-AF65-F5344CB8AC3E}">
        <p14:creationId xmlns:p14="http://schemas.microsoft.com/office/powerpoint/2010/main" val="16169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i="1" dirty="0">
                <a:latin typeface="Times New Roman"/>
                <a:ea typeface="Times New Roman"/>
              </a:rPr>
              <a:t>An optimal debt </a:t>
            </a:r>
            <a:r>
              <a:rPr lang="en-US" sz="3200" b="1" i="1" dirty="0" smtClean="0">
                <a:latin typeface="Times New Roman"/>
                <a:ea typeface="Times New Roman"/>
              </a:rPr>
              <a:t>leverage: financial distress</a:t>
            </a:r>
            <a:endParaRPr lang="en-AU" sz="3200" dirty="0"/>
          </a:p>
        </p:txBody>
      </p:sp>
      <p:sp>
        <p:nvSpPr>
          <p:cNvPr id="3" name="Content Placeholder 2"/>
          <p:cNvSpPr>
            <a:spLocks noGrp="1"/>
          </p:cNvSpPr>
          <p:nvPr>
            <p:ph idx="1"/>
          </p:nvPr>
        </p:nvSpPr>
        <p:spPr>
          <a:xfrm>
            <a:off x="914400" y="1340768"/>
            <a:ext cx="7772400" cy="5014792"/>
          </a:xfrm>
        </p:spPr>
        <p:txBody>
          <a:bodyPr>
            <a:normAutofit fontScale="85000" lnSpcReduction="10000"/>
          </a:bodyPr>
          <a:lstStyle/>
          <a:p>
            <a:r>
              <a:rPr lang="en-AU" sz="3200" dirty="0">
                <a:latin typeface="Times New Roman"/>
                <a:ea typeface="Times New Roman"/>
              </a:rPr>
              <a:t>As we have discussed, the trick of boosting profits with leverage must not be overdone to the point that the firm is destroyed by bankruptcy when the economic cycle turns. </a:t>
            </a:r>
            <a:endParaRPr lang="en-AU" sz="3200" dirty="0" smtClean="0">
              <a:latin typeface="Times New Roman"/>
              <a:ea typeface="Times New Roman"/>
            </a:endParaRPr>
          </a:p>
          <a:p>
            <a:r>
              <a:rPr lang="en-AU" sz="3200" dirty="0" smtClean="0">
                <a:latin typeface="Times New Roman"/>
                <a:ea typeface="Times New Roman"/>
              </a:rPr>
              <a:t>As </a:t>
            </a:r>
            <a:r>
              <a:rPr lang="en-AU" sz="3200" dirty="0">
                <a:latin typeface="Times New Roman"/>
                <a:ea typeface="Times New Roman"/>
              </a:rPr>
              <a:t>well as the losses to the firm’s shareholders as an outcome of the transfer of assets to bondholders, the process of bankruptcy invariably leads to an absolute destruction of value due to legal costs, administration costs, fire-sales of assets, compensation following redundancies of personnel, and the loss of the firm’s intangible assets such as goodwill and the intellectual property of its personnel, which are simply lost forever. </a:t>
            </a:r>
            <a:endParaRPr lang="en-AU" dirty="0"/>
          </a:p>
        </p:txBody>
      </p:sp>
    </p:spTree>
    <p:extLst>
      <p:ext uri="{BB962C8B-B14F-4D97-AF65-F5344CB8AC3E}">
        <p14:creationId xmlns:p14="http://schemas.microsoft.com/office/powerpoint/2010/main" val="372396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12064"/>
            <a:ext cx="8147248" cy="684688"/>
          </a:xfrm>
        </p:spPr>
        <p:txBody>
          <a:bodyPr/>
          <a:lstStyle/>
          <a:p>
            <a:r>
              <a:rPr lang="en-US" sz="3200" b="1" i="1" dirty="0" smtClean="0">
                <a:solidFill>
                  <a:srgbClr val="DBF5F9">
                    <a:satMod val="200000"/>
                  </a:srgbClr>
                </a:solidFill>
                <a:latin typeface="Times New Roman"/>
                <a:ea typeface="Times New Roman"/>
              </a:rPr>
              <a:t>  An </a:t>
            </a:r>
            <a:r>
              <a:rPr lang="en-US" sz="3200" b="1" i="1" dirty="0">
                <a:solidFill>
                  <a:srgbClr val="DBF5F9">
                    <a:satMod val="200000"/>
                  </a:srgbClr>
                </a:solidFill>
                <a:latin typeface="Times New Roman"/>
                <a:ea typeface="Times New Roman"/>
              </a:rPr>
              <a:t>optimal debt leverage: financial distress</a:t>
            </a:r>
            <a:r>
              <a:rPr lang="en-US" sz="3600" b="1" i="1" dirty="0" smtClean="0">
                <a:solidFill>
                  <a:srgbClr val="DBF5F9">
                    <a:satMod val="200000"/>
                  </a:srgbClr>
                </a:solidFill>
                <a:latin typeface="Times New Roman"/>
                <a:ea typeface="Times New Roman"/>
              </a:rPr>
              <a:t>(</a:t>
            </a:r>
            <a:r>
              <a:rPr lang="en-US" sz="3600" b="1" i="1" dirty="0" err="1" smtClean="0">
                <a:solidFill>
                  <a:srgbClr val="DBF5F9">
                    <a:satMod val="200000"/>
                  </a:srgbClr>
                </a:solidFill>
                <a:latin typeface="Times New Roman"/>
                <a:ea typeface="Times New Roman"/>
              </a:rPr>
              <a:t>cont</a:t>
            </a:r>
            <a:r>
              <a:rPr lang="en-US" sz="3600" b="1" i="1" dirty="0" smtClean="0">
                <a:solidFill>
                  <a:srgbClr val="DBF5F9">
                    <a:satMod val="200000"/>
                  </a:srgbClr>
                </a:solidFill>
                <a:latin typeface="Times New Roman"/>
                <a:ea typeface="Times New Roman"/>
              </a:rPr>
              <a:t>)</a:t>
            </a:r>
            <a:endParaRPr lang="en-AU" sz="3600" dirty="0"/>
          </a:p>
        </p:txBody>
      </p:sp>
      <p:sp>
        <p:nvSpPr>
          <p:cNvPr id="3" name="Content Placeholder 2"/>
          <p:cNvSpPr>
            <a:spLocks noGrp="1"/>
          </p:cNvSpPr>
          <p:nvPr>
            <p:ph idx="1"/>
          </p:nvPr>
        </p:nvSpPr>
        <p:spPr>
          <a:xfrm>
            <a:off x="914400" y="1340768"/>
            <a:ext cx="7772400" cy="5014792"/>
          </a:xfrm>
        </p:spPr>
        <p:txBody>
          <a:bodyPr>
            <a:normAutofit fontScale="55000" lnSpcReduction="20000"/>
          </a:bodyPr>
          <a:lstStyle/>
          <a:p>
            <a:pPr algn="just">
              <a:lnSpc>
                <a:spcPct val="200000"/>
              </a:lnSpc>
              <a:spcAft>
                <a:spcPts val="1000"/>
              </a:spcAft>
            </a:pPr>
            <a:r>
              <a:rPr lang="en-AU" sz="3200" dirty="0">
                <a:latin typeface="Times New Roman"/>
                <a:ea typeface="Times New Roman"/>
                <a:cs typeface="Times New Roman"/>
              </a:rPr>
              <a:t>Even the </a:t>
            </a:r>
            <a:r>
              <a:rPr lang="en-AU" sz="3200" i="1" dirty="0">
                <a:latin typeface="Times New Roman"/>
                <a:ea typeface="Times New Roman"/>
                <a:cs typeface="Times New Roman"/>
              </a:rPr>
              <a:t>perceived</a:t>
            </a:r>
            <a:r>
              <a:rPr lang="en-AU" sz="3200" dirty="0">
                <a:latin typeface="Times New Roman"/>
                <a:ea typeface="Times New Roman"/>
                <a:cs typeface="Times New Roman"/>
              </a:rPr>
              <a:t> threat of bankruptcy (when a firm is suspected of having over extended itself with debt) is typically destructive of the firm as, under financial stress, both suppliers and clients, when they consider that the firm cannot be relied on to either deliver negotiated goods or to honour payment on its invoices, are made to be wary of dealing with the firm. In addition, the firm’s employees become restless and are looking out for alternative employment. And just when it requires it most, the firm has difficulty in raising additional finance. Which is what we observed for Bear Stearns in the </a:t>
            </a:r>
            <a:r>
              <a:rPr lang="en-AU" sz="3200" dirty="0" err="1">
                <a:latin typeface="Times New Roman"/>
                <a:ea typeface="Times New Roman"/>
                <a:cs typeface="Times New Roman"/>
              </a:rPr>
              <a:t>GFC</a:t>
            </a:r>
            <a:r>
              <a:rPr lang="en-AU" sz="3200" dirty="0">
                <a:latin typeface="Times New Roman"/>
                <a:ea typeface="Times New Roman"/>
                <a:cs typeface="Times New Roman"/>
              </a:rPr>
              <a:t> in Chapter </a:t>
            </a:r>
            <a:r>
              <a:rPr lang="en-AU" sz="3200" dirty="0" smtClean="0">
                <a:latin typeface="Times New Roman"/>
                <a:ea typeface="Times New Roman"/>
                <a:cs typeface="Times New Roman"/>
              </a:rPr>
              <a:t>2). </a:t>
            </a:r>
            <a:endParaRPr lang="en-AU" sz="2800" dirty="0">
              <a:latin typeface="Calibri"/>
              <a:ea typeface="Calibri"/>
              <a:cs typeface="Times New Roman"/>
            </a:endParaRPr>
          </a:p>
          <a:p>
            <a:endParaRPr lang="en-AU" dirty="0"/>
          </a:p>
        </p:txBody>
      </p:sp>
    </p:spTree>
    <p:extLst>
      <p:ext uri="{BB962C8B-B14F-4D97-AF65-F5344CB8AC3E}">
        <p14:creationId xmlns:p14="http://schemas.microsoft.com/office/powerpoint/2010/main" val="138538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684688"/>
          </a:xfrm>
        </p:spPr>
        <p:txBody>
          <a:bodyPr/>
          <a:lstStyle/>
          <a:p>
            <a:r>
              <a:rPr lang="en-AU" i="1" dirty="0">
                <a:solidFill>
                  <a:srgbClr val="DBF5F9">
                    <a:satMod val="200000"/>
                  </a:srgbClr>
                </a:solidFill>
              </a:rPr>
              <a:t>Leverage</a:t>
            </a:r>
            <a:r>
              <a:rPr lang="en-AU" dirty="0">
                <a:solidFill>
                  <a:srgbClr val="DBF5F9">
                    <a:satMod val="200000"/>
                  </a:srgbClr>
                </a:solidFill>
              </a:rPr>
              <a:t> </a:t>
            </a:r>
            <a:r>
              <a:rPr lang="en-AU" dirty="0" smtClean="0">
                <a:solidFill>
                  <a:srgbClr val="DBF5F9">
                    <a:satMod val="200000"/>
                  </a:srgbClr>
                </a:solidFill>
              </a:rPr>
              <a:t>: Hyman </a:t>
            </a:r>
            <a:r>
              <a:rPr lang="en-AU" dirty="0" err="1" smtClean="0">
                <a:solidFill>
                  <a:srgbClr val="DBF5F9">
                    <a:satMod val="200000"/>
                  </a:srgbClr>
                </a:solidFill>
              </a:rPr>
              <a:t>Minsky</a:t>
            </a:r>
            <a:endParaRPr lang="en-AU" dirty="0"/>
          </a:p>
        </p:txBody>
      </p:sp>
      <p:sp>
        <p:nvSpPr>
          <p:cNvPr id="3" name="Content Placeholder 2"/>
          <p:cNvSpPr>
            <a:spLocks noGrp="1"/>
          </p:cNvSpPr>
          <p:nvPr>
            <p:ph idx="1"/>
          </p:nvPr>
        </p:nvSpPr>
        <p:spPr>
          <a:xfrm>
            <a:off x="914400" y="1556792"/>
            <a:ext cx="7772400" cy="4798768"/>
          </a:xfrm>
        </p:spPr>
        <p:txBody>
          <a:bodyPr>
            <a:normAutofit fontScale="92500" lnSpcReduction="10000"/>
          </a:bodyPr>
          <a:lstStyle/>
          <a:p>
            <a:r>
              <a:rPr lang="en-AU" sz="3200" dirty="0">
                <a:latin typeface="Times New Roman"/>
                <a:ea typeface="Times New Roman"/>
              </a:rPr>
              <a:t>We also saw in </a:t>
            </a:r>
            <a:r>
              <a:rPr lang="en-AU" sz="3200" dirty="0" smtClean="0">
                <a:latin typeface="Times New Roman"/>
                <a:ea typeface="Times New Roman"/>
              </a:rPr>
              <a:t>Chapter 2, </a:t>
            </a:r>
            <a:r>
              <a:rPr lang="en-AU" sz="3200" dirty="0">
                <a:latin typeface="Times New Roman"/>
                <a:ea typeface="Times New Roman"/>
              </a:rPr>
              <a:t>how </a:t>
            </a:r>
            <a:r>
              <a:rPr lang="en-US" sz="3200" dirty="0">
                <a:latin typeface="Times New Roman"/>
                <a:ea typeface="Times New Roman"/>
              </a:rPr>
              <a:t>Hyman </a:t>
            </a:r>
            <a:r>
              <a:rPr lang="en-US" sz="3200" dirty="0" err="1">
                <a:latin typeface="Times New Roman"/>
                <a:ea typeface="Times New Roman"/>
              </a:rPr>
              <a:t>Minsky</a:t>
            </a:r>
            <a:r>
              <a:rPr lang="en-US" sz="3200" dirty="0">
                <a:latin typeface="Times New Roman"/>
                <a:ea typeface="Times New Roman"/>
              </a:rPr>
              <a:t> recognized </a:t>
            </a:r>
            <a:r>
              <a:rPr lang="en-AU" sz="3200" dirty="0">
                <a:latin typeface="Times New Roman"/>
                <a:ea typeface="Times New Roman"/>
              </a:rPr>
              <a:t>the essential dynamic of higher levels of debt as fuelling growth on the up-cycle, before precipitating destructive declines in the down-cycle. </a:t>
            </a:r>
            <a:endParaRPr lang="en-AU" sz="3200" dirty="0" smtClean="0">
              <a:latin typeface="Times New Roman"/>
              <a:ea typeface="Times New Roman"/>
            </a:endParaRPr>
          </a:p>
          <a:p>
            <a:r>
              <a:rPr lang="en-AU" sz="3200" dirty="0" smtClean="0">
                <a:latin typeface="Times New Roman"/>
                <a:ea typeface="Times New Roman"/>
              </a:rPr>
              <a:t>So</a:t>
            </a:r>
            <a:r>
              <a:rPr lang="en-AU" sz="3200" dirty="0">
                <a:latin typeface="Times New Roman"/>
                <a:ea typeface="Times New Roman"/>
              </a:rPr>
              <a:t>, clearly, debt </a:t>
            </a:r>
            <a:r>
              <a:rPr lang="en-AU" sz="3200" i="1" dirty="0">
                <a:latin typeface="Times New Roman"/>
                <a:ea typeface="Times New Roman"/>
              </a:rPr>
              <a:t>is</a:t>
            </a:r>
            <a:r>
              <a:rPr lang="en-AU" sz="3200" dirty="0">
                <a:latin typeface="Times New Roman"/>
                <a:ea typeface="Times New Roman"/>
              </a:rPr>
              <a:t> important in determining the outcome of a firm’s investment decisions. </a:t>
            </a:r>
            <a:endParaRPr lang="en-AU" sz="3200" dirty="0" smtClean="0">
              <a:latin typeface="Times New Roman"/>
              <a:ea typeface="Times New Roman"/>
            </a:endParaRPr>
          </a:p>
          <a:p>
            <a:r>
              <a:rPr lang="en-AU" sz="3200" dirty="0" smtClean="0">
                <a:latin typeface="Times New Roman"/>
                <a:ea typeface="Times New Roman"/>
              </a:rPr>
              <a:t>We </a:t>
            </a:r>
            <a:r>
              <a:rPr lang="en-AU" sz="3200" dirty="0">
                <a:latin typeface="Times New Roman"/>
                <a:ea typeface="Times New Roman"/>
              </a:rPr>
              <a:t>might even go so far as to say that debt has the power to make or break both the economy and firm. </a:t>
            </a:r>
            <a:endParaRPr lang="en-AU" dirty="0"/>
          </a:p>
        </p:txBody>
      </p:sp>
    </p:spTree>
    <p:extLst>
      <p:ext uri="{BB962C8B-B14F-4D97-AF65-F5344CB8AC3E}">
        <p14:creationId xmlns:p14="http://schemas.microsoft.com/office/powerpoint/2010/main" val="179544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32656"/>
            <a:ext cx="7772400" cy="648072"/>
          </a:xfrm>
        </p:spPr>
        <p:txBody>
          <a:bodyPr/>
          <a:lstStyle/>
          <a:p>
            <a:r>
              <a:rPr lang="en-US" sz="3600" b="1" i="1" dirty="0">
                <a:solidFill>
                  <a:srgbClr val="DBF5F9">
                    <a:satMod val="200000"/>
                  </a:srgbClr>
                </a:solidFill>
                <a:latin typeface="Times New Roman"/>
                <a:ea typeface="Times New Roman"/>
              </a:rPr>
              <a:t>An optimal debt </a:t>
            </a:r>
            <a:r>
              <a:rPr lang="en-US" sz="3600" b="1" i="1" dirty="0" smtClean="0">
                <a:solidFill>
                  <a:srgbClr val="DBF5F9">
                    <a:satMod val="200000"/>
                  </a:srgbClr>
                </a:solidFill>
                <a:latin typeface="Times New Roman"/>
                <a:ea typeface="Times New Roman"/>
              </a:rPr>
              <a:t>leverage: Agency</a:t>
            </a:r>
            <a:endParaRPr lang="en-AU" sz="3600" dirty="0"/>
          </a:p>
        </p:txBody>
      </p:sp>
      <p:sp>
        <p:nvSpPr>
          <p:cNvPr id="3" name="Content Placeholder 2"/>
          <p:cNvSpPr>
            <a:spLocks noGrp="1"/>
          </p:cNvSpPr>
          <p:nvPr>
            <p:ph idx="1"/>
          </p:nvPr>
        </p:nvSpPr>
        <p:spPr>
          <a:xfrm>
            <a:off x="971600" y="980728"/>
            <a:ext cx="7772400" cy="5688632"/>
          </a:xfrm>
        </p:spPr>
        <p:txBody>
          <a:bodyPr>
            <a:normAutofit fontScale="70000" lnSpcReduction="20000"/>
          </a:bodyPr>
          <a:lstStyle/>
          <a:p>
            <a:r>
              <a:rPr lang="en-US" sz="3200" dirty="0">
                <a:latin typeface="Times New Roman"/>
                <a:ea typeface="Times New Roman"/>
              </a:rPr>
              <a:t>Another aspect of debt – and a reason why the market “likes to see debt” in a firm’s capital structure - is that when the firm takes on debt, the imposition on management to maintain regular visible cash flows in the form of interest payments on the debt is viewed as mitigating what is referred to as the firm’s </a:t>
            </a:r>
            <a:r>
              <a:rPr lang="en-US" sz="3200" i="1" u="sng" dirty="0">
                <a:latin typeface="Times New Roman"/>
                <a:ea typeface="Times New Roman"/>
              </a:rPr>
              <a:t>agency</a:t>
            </a:r>
            <a:r>
              <a:rPr lang="en-US" sz="3200" dirty="0">
                <a:latin typeface="Times New Roman"/>
                <a:ea typeface="Times New Roman"/>
              </a:rPr>
              <a:t> problem. </a:t>
            </a:r>
            <a:endParaRPr lang="en-US" sz="3200" dirty="0" smtClean="0">
              <a:latin typeface="Times New Roman"/>
              <a:ea typeface="Times New Roman"/>
            </a:endParaRPr>
          </a:p>
          <a:p>
            <a:endParaRPr lang="en-US" sz="3200" dirty="0" smtClean="0">
              <a:latin typeface="Times New Roman"/>
              <a:ea typeface="Times New Roman"/>
            </a:endParaRPr>
          </a:p>
          <a:p>
            <a:r>
              <a:rPr lang="en-US" sz="3200" dirty="0" smtClean="0">
                <a:latin typeface="Times New Roman"/>
                <a:ea typeface="Times New Roman"/>
              </a:rPr>
              <a:t>As </a:t>
            </a:r>
            <a:r>
              <a:rPr lang="en-US" sz="3200" dirty="0">
                <a:latin typeface="Times New Roman"/>
                <a:ea typeface="Times New Roman"/>
              </a:rPr>
              <a:t>introduced in Chapter 5, the </a:t>
            </a:r>
            <a:r>
              <a:rPr lang="en-US" sz="3200" i="1" u="sng" dirty="0" smtClean="0">
                <a:latin typeface="Times New Roman"/>
                <a:ea typeface="Times New Roman"/>
              </a:rPr>
              <a:t>agency</a:t>
            </a:r>
            <a:r>
              <a:rPr lang="en-US" sz="3200" i="1" dirty="0" smtClean="0">
                <a:latin typeface="Times New Roman"/>
                <a:ea typeface="Times New Roman"/>
              </a:rPr>
              <a:t> </a:t>
            </a:r>
            <a:r>
              <a:rPr lang="en-US" sz="3200" dirty="0" smtClean="0">
                <a:latin typeface="Times New Roman"/>
                <a:ea typeface="Times New Roman"/>
              </a:rPr>
              <a:t> </a:t>
            </a:r>
            <a:r>
              <a:rPr lang="en-US" sz="3200" dirty="0">
                <a:latin typeface="Times New Roman"/>
                <a:ea typeface="Times New Roman"/>
              </a:rPr>
              <a:t>problem is that of the firm’s owners (shareholders) </a:t>
            </a:r>
            <a:r>
              <a:rPr lang="en-US" sz="3200" dirty="0" smtClean="0">
                <a:latin typeface="Times New Roman"/>
                <a:ea typeface="Times New Roman"/>
              </a:rPr>
              <a:t>wish </a:t>
            </a:r>
            <a:r>
              <a:rPr lang="en-US" sz="3200" dirty="0">
                <a:latin typeface="Times New Roman"/>
                <a:ea typeface="Times New Roman"/>
              </a:rPr>
              <a:t>to be assured that the firm’s management team is acting in the shareholders’ - as opposed to managements’ - best </a:t>
            </a:r>
            <a:r>
              <a:rPr lang="en-US" sz="3200" dirty="0" smtClean="0">
                <a:latin typeface="Times New Roman"/>
                <a:ea typeface="Times New Roman"/>
              </a:rPr>
              <a:t>interests. </a:t>
            </a:r>
            <a:r>
              <a:rPr lang="en-US" sz="3200" dirty="0">
                <a:latin typeface="Times New Roman"/>
                <a:ea typeface="Times New Roman"/>
              </a:rPr>
              <a:t>Failure to meet the interest payments on the firm’s debt would lead very quickly to consternation </a:t>
            </a:r>
            <a:r>
              <a:rPr lang="en-US" sz="3200" dirty="0" smtClean="0">
                <a:latin typeface="Times New Roman"/>
                <a:ea typeface="Times New Roman"/>
              </a:rPr>
              <a:t>(in </a:t>
            </a:r>
            <a:r>
              <a:rPr lang="en-US" sz="3200" dirty="0">
                <a:latin typeface="Times New Roman"/>
                <a:ea typeface="Times New Roman"/>
              </a:rPr>
              <a:t>the press and </a:t>
            </a:r>
            <a:r>
              <a:rPr lang="en-US" sz="3200" dirty="0" smtClean="0">
                <a:latin typeface="Times New Roman"/>
                <a:ea typeface="Times New Roman"/>
              </a:rPr>
              <a:t>media, for example) as </a:t>
            </a:r>
            <a:r>
              <a:rPr lang="en-US" sz="3200" dirty="0">
                <a:latin typeface="Times New Roman"/>
                <a:ea typeface="Times New Roman"/>
              </a:rPr>
              <a:t>to the firm’s predicament, and a </a:t>
            </a:r>
            <a:r>
              <a:rPr lang="en-US" sz="3200" dirty="0" smtClean="0">
                <a:latin typeface="Times New Roman"/>
                <a:ea typeface="Times New Roman"/>
              </a:rPr>
              <a:t>likely “no </a:t>
            </a:r>
            <a:r>
              <a:rPr lang="en-US" sz="3200" dirty="0">
                <a:latin typeface="Times New Roman"/>
                <a:ea typeface="Times New Roman"/>
              </a:rPr>
              <a:t>confidence” vote in the firm’s management team. </a:t>
            </a:r>
            <a:endParaRPr lang="en-US" sz="3200" dirty="0" smtClean="0">
              <a:latin typeface="Times New Roman"/>
              <a:ea typeface="Times New Roman"/>
            </a:endParaRPr>
          </a:p>
          <a:p>
            <a:endParaRPr lang="en-US" sz="3200" dirty="0" smtClean="0">
              <a:latin typeface="Times New Roman"/>
              <a:ea typeface="Times New Roman"/>
            </a:endParaRPr>
          </a:p>
          <a:p>
            <a:r>
              <a:rPr lang="en-US" sz="3200" dirty="0" smtClean="0">
                <a:latin typeface="Times New Roman"/>
                <a:ea typeface="Times New Roman"/>
              </a:rPr>
              <a:t>The </a:t>
            </a:r>
            <a:r>
              <a:rPr lang="en-US" sz="3200" dirty="0">
                <a:latin typeface="Times New Roman"/>
                <a:ea typeface="Times New Roman"/>
              </a:rPr>
              <a:t>imposition of debt may therefore be viewed as </a:t>
            </a:r>
            <a:r>
              <a:rPr lang="en-US" sz="3200" u="sng" dirty="0">
                <a:latin typeface="Times New Roman"/>
                <a:ea typeface="Times New Roman"/>
              </a:rPr>
              <a:t>disciplining the firm’s management to perform in the best interests of shareholders</a:t>
            </a:r>
            <a:r>
              <a:rPr lang="en-US" sz="3200" dirty="0">
                <a:latin typeface="Times New Roman"/>
                <a:ea typeface="Times New Roman"/>
              </a:rPr>
              <a:t>.</a:t>
            </a:r>
            <a:endParaRPr lang="en-AU" dirty="0"/>
          </a:p>
        </p:txBody>
      </p:sp>
    </p:spTree>
    <p:extLst>
      <p:ext uri="{BB962C8B-B14F-4D97-AF65-F5344CB8AC3E}">
        <p14:creationId xmlns:p14="http://schemas.microsoft.com/office/powerpoint/2010/main" val="6234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down)">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075240" cy="1008112"/>
          </a:xfrm>
        </p:spPr>
        <p:txBody>
          <a:bodyPr/>
          <a:lstStyle/>
          <a:p>
            <a:r>
              <a:rPr lang="en-US" sz="3200" b="1" i="1" dirty="0">
                <a:solidFill>
                  <a:srgbClr val="DBF5F9">
                    <a:satMod val="200000"/>
                  </a:srgbClr>
                </a:solidFill>
                <a:latin typeface="Times New Roman"/>
                <a:ea typeface="Times New Roman"/>
              </a:rPr>
              <a:t>An optimal debt </a:t>
            </a:r>
            <a:r>
              <a:rPr lang="en-US" sz="3200" b="1" i="1" dirty="0" smtClean="0">
                <a:solidFill>
                  <a:srgbClr val="DBF5F9">
                    <a:satMod val="200000"/>
                  </a:srgbClr>
                </a:solidFill>
                <a:latin typeface="Times New Roman"/>
                <a:ea typeface="Times New Roman"/>
              </a:rPr>
              <a:t>leverage: the market takes a vie</a:t>
            </a:r>
            <a:r>
              <a:rPr lang="en-US" sz="3600" b="1" i="1" dirty="0" smtClean="0">
                <a:solidFill>
                  <a:srgbClr val="DBF5F9">
                    <a:satMod val="200000"/>
                  </a:srgbClr>
                </a:solidFill>
                <a:latin typeface="Times New Roman"/>
                <a:ea typeface="Times New Roman"/>
              </a:rPr>
              <a:t>w</a:t>
            </a:r>
            <a:endParaRPr lang="en-AU" dirty="0"/>
          </a:p>
        </p:txBody>
      </p:sp>
      <p:sp>
        <p:nvSpPr>
          <p:cNvPr id="3" name="Content Placeholder 2"/>
          <p:cNvSpPr>
            <a:spLocks noGrp="1"/>
          </p:cNvSpPr>
          <p:nvPr>
            <p:ph idx="1"/>
          </p:nvPr>
        </p:nvSpPr>
        <p:spPr>
          <a:xfrm>
            <a:off x="914400" y="1124744"/>
            <a:ext cx="7772400" cy="5472608"/>
          </a:xfrm>
        </p:spPr>
        <p:txBody>
          <a:bodyPr>
            <a:normAutofit fontScale="62500" lnSpcReduction="20000"/>
          </a:bodyPr>
          <a:lstStyle/>
          <a:p>
            <a:pPr indent="457200" algn="just">
              <a:lnSpc>
                <a:spcPct val="200000"/>
              </a:lnSpc>
              <a:spcAft>
                <a:spcPts val="1000"/>
              </a:spcAft>
            </a:pPr>
            <a:r>
              <a:rPr lang="en-US" sz="3200" dirty="0">
                <a:latin typeface="Times New Roman"/>
                <a:ea typeface="Times New Roman"/>
                <a:cs typeface="Times New Roman"/>
              </a:rPr>
              <a:t>In practice, if the firm takes on more debt, the market is keen to observe whether the bond issue is “defensive” – motivated, for example, by the need to shore up the firm’s failing finances; in which case the market response to the firm’s issue of debt may be negative. </a:t>
            </a:r>
            <a:endParaRPr lang="en-US" sz="3200" dirty="0" smtClean="0">
              <a:latin typeface="Times New Roman"/>
              <a:ea typeface="Times New Roman"/>
              <a:cs typeface="Times New Roman"/>
            </a:endParaRPr>
          </a:p>
          <a:p>
            <a:pPr indent="457200" algn="just">
              <a:lnSpc>
                <a:spcPct val="200000"/>
              </a:lnSpc>
              <a:spcAft>
                <a:spcPts val="1000"/>
              </a:spcAft>
            </a:pPr>
            <a:r>
              <a:rPr lang="en-US" sz="3200" dirty="0" smtClean="0">
                <a:latin typeface="Times New Roman"/>
                <a:ea typeface="Times New Roman"/>
                <a:cs typeface="Times New Roman"/>
              </a:rPr>
              <a:t>If </a:t>
            </a:r>
            <a:r>
              <a:rPr lang="en-US" sz="3200" dirty="0">
                <a:latin typeface="Times New Roman"/>
                <a:ea typeface="Times New Roman"/>
                <a:cs typeface="Times New Roman"/>
              </a:rPr>
              <a:t>however, the issue is interpreted as having been motivated by the firm’s strength and managerial ambitions and as a solid foundation for expansion requiring additional finance with an effective (at reasonably safe) leveraging of profits, the market response is likely to be positive.</a:t>
            </a:r>
            <a:endParaRPr lang="en-AU" sz="2800" dirty="0">
              <a:latin typeface="Calibri"/>
              <a:ea typeface="Calibri"/>
              <a:cs typeface="Times New Roman"/>
            </a:endParaRPr>
          </a:p>
          <a:p>
            <a:endParaRPr lang="en-AU" dirty="0"/>
          </a:p>
        </p:txBody>
      </p:sp>
    </p:spTree>
    <p:extLst>
      <p:ext uri="{BB962C8B-B14F-4D97-AF65-F5344CB8AC3E}">
        <p14:creationId xmlns:p14="http://schemas.microsoft.com/office/powerpoint/2010/main" val="341454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8208912" cy="576064"/>
          </a:xfrm>
        </p:spPr>
        <p:txBody>
          <a:bodyPr/>
          <a:lstStyle/>
          <a:p>
            <a:r>
              <a:rPr lang="en-US" sz="3200" b="1" i="1" dirty="0">
                <a:solidFill>
                  <a:srgbClr val="DBF5F9">
                    <a:satMod val="200000"/>
                  </a:srgbClr>
                </a:solidFill>
                <a:latin typeface="Times New Roman"/>
                <a:ea typeface="Times New Roman"/>
              </a:rPr>
              <a:t>An optimal debt </a:t>
            </a:r>
            <a:r>
              <a:rPr lang="en-US" sz="3200" b="1" i="1" dirty="0" smtClean="0">
                <a:solidFill>
                  <a:srgbClr val="DBF5F9">
                    <a:satMod val="200000"/>
                  </a:srgbClr>
                </a:solidFill>
                <a:latin typeface="Times New Roman"/>
                <a:ea typeface="Times New Roman"/>
              </a:rPr>
              <a:t>leverage: the tax advantage of debt</a:t>
            </a:r>
            <a:endParaRPr lang="en-AU" sz="3200" dirty="0"/>
          </a:p>
        </p:txBody>
      </p:sp>
      <p:sp>
        <p:nvSpPr>
          <p:cNvPr id="3" name="Content Placeholder 2"/>
          <p:cNvSpPr>
            <a:spLocks noGrp="1"/>
          </p:cNvSpPr>
          <p:nvPr>
            <p:ph idx="1"/>
          </p:nvPr>
        </p:nvSpPr>
        <p:spPr>
          <a:xfrm>
            <a:off x="914400" y="980728"/>
            <a:ext cx="7772400" cy="5374832"/>
          </a:xfrm>
        </p:spPr>
        <p:txBody>
          <a:bodyPr>
            <a:normAutofit fontScale="55000" lnSpcReduction="20000"/>
          </a:bodyPr>
          <a:lstStyle/>
          <a:p>
            <a:pPr algn="just">
              <a:lnSpc>
                <a:spcPct val="200000"/>
              </a:lnSpc>
              <a:spcAft>
                <a:spcPts val="1000"/>
              </a:spcAft>
            </a:pPr>
            <a:r>
              <a:rPr lang="en-US" sz="3200" dirty="0">
                <a:latin typeface="Times New Roman"/>
                <a:ea typeface="Times New Roman"/>
                <a:cs typeface="Times New Roman"/>
              </a:rPr>
              <a:t>Modigliani and Miller themselves later advocated an argument in favor of debt in their 1963 paper, </a:t>
            </a:r>
            <a:r>
              <a:rPr lang="en-US" sz="3200" i="1" dirty="0">
                <a:latin typeface="Times New Roman"/>
                <a:ea typeface="Times New Roman"/>
                <a:cs typeface="Times New Roman"/>
              </a:rPr>
              <a:t>Corporate Income Taxes and the Cost of Capital: A Correction</a:t>
            </a:r>
            <a:r>
              <a:rPr lang="en-US" sz="3200" dirty="0">
                <a:latin typeface="Times New Roman"/>
                <a:ea typeface="Times New Roman"/>
                <a:cs typeface="Times New Roman"/>
              </a:rPr>
              <a:t>. In this paper, they pointed out that their Propositions I and II – and the above derivations - </a:t>
            </a:r>
            <a:r>
              <a:rPr lang="en-US" sz="3200" i="1" dirty="0">
                <a:latin typeface="Times New Roman"/>
                <a:ea typeface="Times New Roman"/>
                <a:cs typeface="Times New Roman"/>
              </a:rPr>
              <a:t>ignore</a:t>
            </a:r>
            <a:r>
              <a:rPr lang="en-US" sz="3200" dirty="0">
                <a:latin typeface="Times New Roman"/>
                <a:ea typeface="Times New Roman"/>
                <a:cs typeface="Times New Roman"/>
              </a:rPr>
              <a:t> a firm’s </a:t>
            </a:r>
            <a:r>
              <a:rPr lang="en-US" sz="3200" i="1" dirty="0">
                <a:latin typeface="Times New Roman"/>
                <a:ea typeface="Times New Roman"/>
                <a:cs typeface="Times New Roman"/>
              </a:rPr>
              <a:t>corporate tax</a:t>
            </a:r>
            <a:r>
              <a:rPr lang="en-US" sz="3200" dirty="0">
                <a:latin typeface="Times New Roman"/>
                <a:ea typeface="Times New Roman"/>
                <a:cs typeface="Times New Roman"/>
              </a:rPr>
              <a:t> liability. At this stage, we should remind ourselves that </a:t>
            </a:r>
            <a:r>
              <a:rPr lang="en-US" sz="3200" i="1" dirty="0">
                <a:latin typeface="Times New Roman"/>
                <a:ea typeface="Times New Roman"/>
                <a:cs typeface="Times New Roman"/>
              </a:rPr>
              <a:t>three</a:t>
            </a:r>
            <a:r>
              <a:rPr lang="en-US" sz="3200" dirty="0">
                <a:latin typeface="Times New Roman"/>
                <a:ea typeface="Times New Roman"/>
                <a:cs typeface="Times New Roman"/>
              </a:rPr>
              <a:t> groups have a claim on the firm’s profits at the end of each financial year: </a:t>
            </a:r>
            <a:endParaRPr lang="en-AU" sz="2800" dirty="0">
              <a:latin typeface="Calibri"/>
              <a:ea typeface="Calibri"/>
              <a:cs typeface="Times New Roman"/>
            </a:endParaRPr>
          </a:p>
          <a:p>
            <a:pPr indent="457200" algn="just">
              <a:lnSpc>
                <a:spcPct val="200000"/>
              </a:lnSpc>
              <a:spcAft>
                <a:spcPts val="1000"/>
              </a:spcAft>
            </a:pPr>
            <a:r>
              <a:rPr lang="en-US" sz="3200" dirty="0">
                <a:latin typeface="Times New Roman"/>
                <a:ea typeface="Times New Roman"/>
                <a:cs typeface="Times New Roman"/>
              </a:rPr>
              <a:t>the holders of the firm’s debt, </a:t>
            </a:r>
            <a:endParaRPr lang="en-AU" sz="2800" dirty="0">
              <a:latin typeface="Calibri"/>
              <a:ea typeface="Calibri"/>
              <a:cs typeface="Times New Roman"/>
            </a:endParaRPr>
          </a:p>
          <a:p>
            <a:pPr indent="457200" algn="just">
              <a:lnSpc>
                <a:spcPct val="200000"/>
              </a:lnSpc>
              <a:spcAft>
                <a:spcPts val="1000"/>
              </a:spcAft>
            </a:pPr>
            <a:r>
              <a:rPr lang="en-US" sz="3200" dirty="0">
                <a:latin typeface="Times New Roman"/>
                <a:ea typeface="Times New Roman"/>
                <a:cs typeface="Times New Roman"/>
              </a:rPr>
              <a:t>the tax authorities, and </a:t>
            </a:r>
            <a:endParaRPr lang="en-AU" sz="2800" dirty="0">
              <a:latin typeface="Calibri"/>
              <a:ea typeface="Calibri"/>
              <a:cs typeface="Times New Roman"/>
            </a:endParaRPr>
          </a:p>
          <a:p>
            <a:pPr indent="457200" algn="just">
              <a:lnSpc>
                <a:spcPct val="200000"/>
              </a:lnSpc>
              <a:spcAft>
                <a:spcPts val="1000"/>
              </a:spcAft>
            </a:pPr>
            <a:r>
              <a:rPr lang="en-US" sz="3200" dirty="0">
                <a:latin typeface="Times New Roman"/>
                <a:ea typeface="Times New Roman"/>
                <a:cs typeface="Times New Roman"/>
              </a:rPr>
              <a:t>the holders of the firm’s equity, </a:t>
            </a:r>
            <a:r>
              <a:rPr lang="en-US" sz="3200" dirty="0" smtClean="0">
                <a:latin typeface="Times New Roman"/>
                <a:ea typeface="Times New Roman"/>
                <a:cs typeface="Times New Roman"/>
              </a:rPr>
              <a:t>                        – </a:t>
            </a:r>
            <a:r>
              <a:rPr lang="en-US" sz="3200" dirty="0">
                <a:latin typeface="Times New Roman"/>
                <a:ea typeface="Times New Roman"/>
                <a:cs typeface="Times New Roman"/>
              </a:rPr>
              <a:t>in that order. </a:t>
            </a:r>
            <a:endParaRPr lang="en-AU" sz="2800" dirty="0">
              <a:latin typeface="Calibri"/>
              <a:ea typeface="Calibri"/>
              <a:cs typeface="Times New Roman"/>
            </a:endParaRPr>
          </a:p>
          <a:p>
            <a:endParaRPr lang="en-AU" dirty="0"/>
          </a:p>
        </p:txBody>
      </p:sp>
    </p:spTree>
    <p:extLst>
      <p:ext uri="{BB962C8B-B14F-4D97-AF65-F5344CB8AC3E}">
        <p14:creationId xmlns:p14="http://schemas.microsoft.com/office/powerpoint/2010/main" val="79911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8147248" cy="720080"/>
          </a:xfrm>
        </p:spPr>
        <p:txBody>
          <a:bodyPr/>
          <a:lstStyle/>
          <a:p>
            <a:r>
              <a:rPr lang="en-US" sz="3200" b="1" i="1" dirty="0" smtClean="0">
                <a:solidFill>
                  <a:srgbClr val="DBF5F9">
                    <a:satMod val="200000"/>
                  </a:srgbClr>
                </a:solidFill>
                <a:latin typeface="Times New Roman"/>
                <a:ea typeface="Times New Roman"/>
              </a:rPr>
              <a:t>The </a:t>
            </a:r>
            <a:r>
              <a:rPr lang="en-US" sz="3200" b="1" i="1" dirty="0">
                <a:solidFill>
                  <a:srgbClr val="DBF5F9">
                    <a:satMod val="200000"/>
                  </a:srgbClr>
                </a:solidFill>
                <a:latin typeface="Times New Roman"/>
                <a:ea typeface="Times New Roman"/>
              </a:rPr>
              <a:t>tax advantage of </a:t>
            </a:r>
            <a:r>
              <a:rPr lang="en-US" sz="3200" b="1" i="1" dirty="0" smtClean="0">
                <a:solidFill>
                  <a:srgbClr val="DBF5F9">
                    <a:satMod val="200000"/>
                  </a:srgbClr>
                </a:solidFill>
                <a:latin typeface="Times New Roman"/>
                <a:ea typeface="Times New Roman"/>
              </a:rPr>
              <a:t>debt (</a:t>
            </a:r>
            <a:r>
              <a:rPr lang="en-US" sz="3200" b="1" i="1" dirty="0" err="1" smtClean="0">
                <a:solidFill>
                  <a:srgbClr val="DBF5F9">
                    <a:satMod val="200000"/>
                  </a:srgbClr>
                </a:solidFill>
                <a:latin typeface="Times New Roman"/>
                <a:ea typeface="Times New Roman"/>
              </a:rPr>
              <a:t>cont</a:t>
            </a:r>
            <a:r>
              <a:rPr lang="en-US" sz="3200" b="1" i="1" dirty="0" smtClean="0">
                <a:solidFill>
                  <a:srgbClr val="DBF5F9">
                    <a:satMod val="200000"/>
                  </a:srgbClr>
                </a:solidFill>
                <a:latin typeface="Times New Roman"/>
                <a:ea typeface="Times New Roman"/>
              </a:rPr>
              <a:t>)</a:t>
            </a:r>
            <a:endParaRPr lang="en-AU" dirty="0"/>
          </a:p>
        </p:txBody>
      </p:sp>
      <p:sp>
        <p:nvSpPr>
          <p:cNvPr id="3" name="Content Placeholder 2"/>
          <p:cNvSpPr>
            <a:spLocks noGrp="1"/>
          </p:cNvSpPr>
          <p:nvPr>
            <p:ph idx="1"/>
          </p:nvPr>
        </p:nvSpPr>
        <p:spPr>
          <a:xfrm>
            <a:off x="914400" y="1052736"/>
            <a:ext cx="7772400" cy="5302824"/>
          </a:xfrm>
        </p:spPr>
        <p:txBody>
          <a:bodyPr>
            <a:normAutofit fontScale="25000" lnSpcReduction="20000"/>
          </a:bodyPr>
          <a:lstStyle/>
          <a:p>
            <a:pPr algn="just">
              <a:lnSpc>
                <a:spcPct val="200000"/>
              </a:lnSpc>
              <a:spcAft>
                <a:spcPts val="1000"/>
              </a:spcAft>
            </a:pPr>
            <a:r>
              <a:rPr lang="en-US" sz="7200" u="sng" dirty="0">
                <a:latin typeface="Times New Roman"/>
                <a:ea typeface="Times New Roman"/>
                <a:cs typeface="Times New Roman"/>
              </a:rPr>
              <a:t>The order is important</a:t>
            </a:r>
            <a:r>
              <a:rPr lang="en-US" sz="7200" dirty="0">
                <a:latin typeface="Times New Roman"/>
                <a:ea typeface="Times New Roman"/>
                <a:cs typeface="Times New Roman"/>
              </a:rPr>
              <a:t>. The firm’s bond holders stand first, while the firm’s shareholders stand third, so to speak, in the queue for a claim on the firm’s profits.</a:t>
            </a:r>
            <a:endParaRPr lang="en-AU" sz="7200" dirty="0">
              <a:latin typeface="Calibri"/>
              <a:ea typeface="Calibri"/>
              <a:cs typeface="Times New Roman"/>
            </a:endParaRPr>
          </a:p>
          <a:p>
            <a:pPr algn="just">
              <a:lnSpc>
                <a:spcPct val="200000"/>
              </a:lnSpc>
              <a:spcAft>
                <a:spcPts val="1000"/>
              </a:spcAft>
            </a:pPr>
            <a:r>
              <a:rPr lang="en-US" sz="7200" dirty="0">
                <a:latin typeface="Times New Roman"/>
                <a:ea typeface="Times New Roman"/>
              </a:rPr>
              <a:t>	From the perspective of the tax authorities, the firm’s interest repayments represent a </a:t>
            </a:r>
            <a:r>
              <a:rPr lang="en-US" sz="7200" i="1" u="sng" dirty="0">
                <a:latin typeface="Times New Roman"/>
                <a:ea typeface="Times New Roman"/>
              </a:rPr>
              <a:t>cost</a:t>
            </a:r>
            <a:r>
              <a:rPr lang="en-US" sz="7200" dirty="0">
                <a:latin typeface="Times New Roman"/>
                <a:ea typeface="Times New Roman"/>
              </a:rPr>
              <a:t>, and, as such, are </a:t>
            </a:r>
            <a:r>
              <a:rPr lang="en-US" sz="7200" i="1" u="sng" dirty="0">
                <a:latin typeface="Times New Roman"/>
                <a:ea typeface="Times New Roman"/>
              </a:rPr>
              <a:t>tax dedu</a:t>
            </a:r>
            <a:r>
              <a:rPr lang="en-US" sz="7200" i="1" dirty="0">
                <a:latin typeface="Times New Roman"/>
                <a:ea typeface="Times New Roman"/>
              </a:rPr>
              <a:t>ctible</a:t>
            </a:r>
            <a:r>
              <a:rPr lang="en-US" sz="7200" dirty="0">
                <a:latin typeface="Times New Roman"/>
                <a:ea typeface="Times New Roman"/>
              </a:rPr>
              <a:t>. For this reason, the firm is allowed to make its interest repayments on its debt </a:t>
            </a:r>
            <a:r>
              <a:rPr lang="en-US" sz="7200" i="1" dirty="0">
                <a:latin typeface="Times New Roman"/>
                <a:ea typeface="Times New Roman"/>
              </a:rPr>
              <a:t>prior</a:t>
            </a:r>
            <a:r>
              <a:rPr lang="en-US" sz="7200" dirty="0">
                <a:latin typeface="Times New Roman"/>
                <a:ea typeface="Times New Roman"/>
              </a:rPr>
              <a:t> to the imposition of corporate tax. </a:t>
            </a:r>
            <a:endParaRPr lang="en-US" sz="7200" dirty="0" smtClean="0">
              <a:latin typeface="Times New Roman"/>
              <a:ea typeface="Times New Roman"/>
            </a:endParaRPr>
          </a:p>
          <a:p>
            <a:pPr algn="just">
              <a:lnSpc>
                <a:spcPct val="200000"/>
              </a:lnSpc>
              <a:spcAft>
                <a:spcPts val="1000"/>
              </a:spcAft>
            </a:pPr>
            <a:r>
              <a:rPr lang="en-US" sz="7200" dirty="0" smtClean="0">
                <a:latin typeface="Times New Roman"/>
                <a:ea typeface="Times New Roman"/>
                <a:cs typeface="Times New Roman"/>
              </a:rPr>
              <a:t>The </a:t>
            </a:r>
            <a:r>
              <a:rPr lang="en-US" sz="7200" dirty="0">
                <a:latin typeface="Times New Roman"/>
                <a:ea typeface="Times New Roman"/>
                <a:cs typeface="Times New Roman"/>
              </a:rPr>
              <a:t>outcome is that the effective cost to the firm of its interest rate is actually:</a:t>
            </a:r>
            <a:endParaRPr lang="en-AU" sz="7200" dirty="0">
              <a:latin typeface="Calibri"/>
              <a:ea typeface="Calibri"/>
              <a:cs typeface="Times New Roman"/>
            </a:endParaRPr>
          </a:p>
          <a:p>
            <a:pPr algn="r">
              <a:lnSpc>
                <a:spcPct val="200000"/>
              </a:lnSpc>
              <a:spcAft>
                <a:spcPts val="1000"/>
              </a:spcAft>
            </a:pPr>
            <a:r>
              <a:rPr lang="en-US" sz="7200" dirty="0" smtClean="0">
                <a:latin typeface="Times New Roman"/>
                <a:ea typeface="Times New Roman"/>
                <a:cs typeface="Times New Roman"/>
              </a:rPr>
              <a:t>   effective </a:t>
            </a:r>
            <a:r>
              <a:rPr lang="en-US" sz="7200" dirty="0">
                <a:latin typeface="Times New Roman"/>
                <a:ea typeface="Times New Roman"/>
                <a:cs typeface="Times New Roman"/>
              </a:rPr>
              <a:t>interest rate = nominal interest rate (</a:t>
            </a:r>
            <a:r>
              <a:rPr lang="en-US" sz="7200" i="1" dirty="0" err="1">
                <a:latin typeface="Times New Roman"/>
                <a:ea typeface="Times New Roman"/>
                <a:cs typeface="Times New Roman"/>
              </a:rPr>
              <a:t>i</a:t>
            </a:r>
            <a:r>
              <a:rPr lang="en-US" sz="7200" i="1" baseline="-25000" dirty="0" err="1">
                <a:latin typeface="Times New Roman"/>
                <a:ea typeface="Times New Roman"/>
                <a:cs typeface="Times New Roman"/>
              </a:rPr>
              <a:t>D</a:t>
            </a:r>
            <a:r>
              <a:rPr lang="en-US" sz="7200" dirty="0">
                <a:latin typeface="Times New Roman"/>
                <a:ea typeface="Times New Roman"/>
                <a:cs typeface="Times New Roman"/>
              </a:rPr>
              <a:t>) </a:t>
            </a:r>
            <a:r>
              <a:rPr lang="en-US" sz="7200" i="1" dirty="0">
                <a:latin typeface="Times New Roman"/>
                <a:ea typeface="Times New Roman"/>
                <a:cs typeface="Times New Roman"/>
              </a:rPr>
              <a:t>x</a:t>
            </a:r>
            <a:r>
              <a:rPr lang="en-US" sz="7200" dirty="0">
                <a:latin typeface="Times New Roman"/>
                <a:ea typeface="Times New Roman"/>
                <a:cs typeface="Times New Roman"/>
              </a:rPr>
              <a:t> (1 – </a:t>
            </a:r>
            <a:r>
              <a:rPr lang="en-US" sz="7200" i="1" dirty="0" err="1">
                <a:latin typeface="Times New Roman"/>
                <a:ea typeface="Times New Roman"/>
                <a:cs typeface="Times New Roman"/>
              </a:rPr>
              <a:t>T</a:t>
            </a:r>
            <a:r>
              <a:rPr lang="en-US" sz="7200" i="1" baseline="-25000" dirty="0" err="1">
                <a:latin typeface="Times New Roman"/>
                <a:ea typeface="Times New Roman"/>
                <a:cs typeface="Times New Roman"/>
              </a:rPr>
              <a:t>c</a:t>
            </a:r>
            <a:r>
              <a:rPr lang="en-US" sz="7200" dirty="0">
                <a:latin typeface="Times New Roman"/>
                <a:ea typeface="Times New Roman"/>
                <a:cs typeface="Times New Roman"/>
              </a:rPr>
              <a:t>)        </a:t>
            </a:r>
            <a:r>
              <a:rPr lang="en-US" sz="7200" dirty="0" smtClean="0">
                <a:latin typeface="Times New Roman"/>
                <a:ea typeface="Times New Roman"/>
                <a:cs typeface="Times New Roman"/>
              </a:rPr>
              <a:t>             </a:t>
            </a:r>
            <a:r>
              <a:rPr lang="en-US" sz="4800" dirty="0">
                <a:latin typeface="Times New Roman"/>
                <a:ea typeface="Times New Roman"/>
                <a:cs typeface="Times New Roman"/>
              </a:rPr>
              <a:t>(8.10</a:t>
            </a:r>
            <a:r>
              <a:rPr lang="en-US" sz="4800" dirty="0" smtClean="0">
                <a:latin typeface="Times New Roman"/>
                <a:ea typeface="Times New Roman"/>
                <a:cs typeface="Times New Roman"/>
              </a:rPr>
              <a:t>)   </a:t>
            </a:r>
            <a:endParaRPr lang="en-AU" sz="4800" dirty="0">
              <a:latin typeface="Calibri"/>
              <a:ea typeface="Calibri"/>
              <a:cs typeface="Times New Roman"/>
            </a:endParaRPr>
          </a:p>
          <a:p>
            <a:endParaRPr lang="en-AU" dirty="0"/>
          </a:p>
        </p:txBody>
      </p:sp>
    </p:spTree>
    <p:extLst>
      <p:ext uri="{BB962C8B-B14F-4D97-AF65-F5344CB8AC3E}">
        <p14:creationId xmlns:p14="http://schemas.microsoft.com/office/powerpoint/2010/main" val="104553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8"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9" dur="10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33" dur="2000" fill="hold"/>
                                        <p:tgtEl>
                                          <p:spTgt spid="3">
                                            <p:txEl>
                                              <p:pRg st="3" end="3"/>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540672"/>
          </a:xfrm>
        </p:spPr>
        <p:txBody>
          <a:bodyPr/>
          <a:lstStyle/>
          <a:p>
            <a:r>
              <a:rPr lang="en-US" sz="3200" b="1" i="1" dirty="0">
                <a:solidFill>
                  <a:srgbClr val="DBF5F9">
                    <a:satMod val="200000"/>
                  </a:srgbClr>
                </a:solidFill>
                <a:latin typeface="Times New Roman"/>
                <a:ea typeface="Times New Roman"/>
              </a:rPr>
              <a:t>The tax advantage of debt (</a:t>
            </a:r>
            <a:r>
              <a:rPr lang="en-US" sz="3200" b="1" i="1" dirty="0" err="1">
                <a:solidFill>
                  <a:srgbClr val="DBF5F9">
                    <a:satMod val="200000"/>
                  </a:srgbClr>
                </a:solidFill>
                <a:latin typeface="Times New Roman"/>
                <a:ea typeface="Times New Roman"/>
              </a:rPr>
              <a:t>cont</a:t>
            </a:r>
            <a:r>
              <a:rPr lang="en-US" sz="3200" b="1" i="1" dirty="0">
                <a:solidFill>
                  <a:srgbClr val="DBF5F9">
                    <a:satMod val="200000"/>
                  </a:srgbClr>
                </a:solidFill>
                <a:latin typeface="Times New Roman"/>
                <a:ea typeface="Times New Roman"/>
              </a:rPr>
              <a:t>)</a:t>
            </a:r>
            <a:endParaRPr lang="en-AU"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14400" y="1124744"/>
                <a:ext cx="7772400" cy="5472608"/>
              </a:xfrm>
            </p:spPr>
            <p:txBody>
              <a:bodyPr>
                <a:normAutofit fontScale="47500" lnSpcReduction="20000"/>
              </a:bodyPr>
              <a:lstStyle/>
              <a:p>
                <a:pPr algn="just">
                  <a:lnSpc>
                    <a:spcPct val="200000"/>
                  </a:lnSpc>
                  <a:spcAft>
                    <a:spcPts val="1000"/>
                  </a:spcAft>
                </a:pPr>
                <a:r>
                  <a:rPr lang="en-AU" sz="3200" dirty="0" smtClean="0">
                    <a:latin typeface="Times New Roman"/>
                    <a:ea typeface="Times New Roman"/>
                    <a:cs typeface="Times New Roman"/>
                  </a:rPr>
                  <a:t>The advantage of the tax-deductibility of the firm’s interest payments can appear quite considerable. </a:t>
                </a:r>
              </a:p>
              <a:p>
                <a:pPr algn="just">
                  <a:lnSpc>
                    <a:spcPct val="200000"/>
                  </a:lnSpc>
                  <a:spcAft>
                    <a:spcPts val="1000"/>
                  </a:spcAft>
                </a:pPr>
                <a:r>
                  <a:rPr lang="en-AU" sz="3200" dirty="0" smtClean="0">
                    <a:latin typeface="Times New Roman"/>
                    <a:ea typeface="Times New Roman"/>
                    <a:cs typeface="Times New Roman"/>
                  </a:rPr>
                  <a:t>To </a:t>
                </a:r>
                <a:r>
                  <a:rPr lang="en-AU" sz="3200" dirty="0">
                    <a:latin typeface="Times New Roman"/>
                    <a:ea typeface="Times New Roman"/>
                    <a:cs typeface="Times New Roman"/>
                  </a:rPr>
                  <a:t>see this, suppose that the interest rate is </a:t>
                </a:r>
                <a:r>
                  <a:rPr lang="en-AU" sz="3200" i="1" dirty="0" err="1">
                    <a:effectLst/>
                    <a:latin typeface="Times New Roman"/>
                    <a:ea typeface="Times New Roman"/>
                    <a:cs typeface="Times New Roman"/>
                  </a:rPr>
                  <a:t>i</a:t>
                </a:r>
                <a:r>
                  <a:rPr lang="en-AU" sz="3200" i="1" baseline="-25000" dirty="0" err="1">
                    <a:effectLst/>
                    <a:latin typeface="Times New Roman"/>
                    <a:ea typeface="Times New Roman"/>
                    <a:cs typeface="Times New Roman"/>
                  </a:rPr>
                  <a:t>D</a:t>
                </a:r>
                <a:r>
                  <a:rPr lang="en-AU" sz="3200" dirty="0">
                    <a:effectLst/>
                    <a:latin typeface="Times New Roman"/>
                    <a:ea typeface="Times New Roman"/>
                    <a:cs typeface="Times New Roman"/>
                  </a:rPr>
                  <a:t> on the firm’s debt, </a:t>
                </a:r>
                <a:r>
                  <a:rPr lang="en-AU" sz="3200" i="1" dirty="0">
                    <a:effectLst/>
                    <a:latin typeface="Times New Roman"/>
                    <a:ea typeface="Times New Roman"/>
                    <a:cs typeface="Times New Roman"/>
                  </a:rPr>
                  <a:t>DEBT</a:t>
                </a:r>
                <a:r>
                  <a:rPr lang="en-AU" sz="3200" dirty="0">
                    <a:effectLst/>
                    <a:latin typeface="Times New Roman"/>
                    <a:ea typeface="Times New Roman"/>
                    <a:cs typeface="Times New Roman"/>
                  </a:rPr>
                  <a:t>, held in perpetuity. </a:t>
                </a:r>
                <a:endParaRPr lang="en-AU" sz="3200" dirty="0" smtClean="0">
                  <a:effectLst/>
                  <a:latin typeface="Times New Roman"/>
                  <a:ea typeface="Times New Roman"/>
                  <a:cs typeface="Times New Roman"/>
                </a:endParaRPr>
              </a:p>
              <a:p>
                <a:pPr algn="just">
                  <a:lnSpc>
                    <a:spcPct val="200000"/>
                  </a:lnSpc>
                  <a:spcAft>
                    <a:spcPts val="1000"/>
                  </a:spcAft>
                </a:pPr>
                <a:r>
                  <a:rPr lang="en-AU" sz="3200" dirty="0" smtClean="0">
                    <a:effectLst/>
                    <a:latin typeface="Times New Roman"/>
                    <a:ea typeface="Times New Roman"/>
                    <a:cs typeface="Times New Roman"/>
                  </a:rPr>
                  <a:t>The </a:t>
                </a:r>
                <a:r>
                  <a:rPr lang="en-AU" sz="3200" dirty="0">
                    <a:effectLst/>
                    <a:latin typeface="Times New Roman"/>
                    <a:ea typeface="Times New Roman"/>
                    <a:cs typeface="Times New Roman"/>
                  </a:rPr>
                  <a:t>corporate tax savings due to the tax-deductibility of the interest payments,</a:t>
                </a:r>
                <a:r>
                  <a:rPr lang="en-AU" sz="3200" i="1" dirty="0">
                    <a:effectLst/>
                    <a:latin typeface="Times New Roman"/>
                    <a:ea typeface="Times New Roman"/>
                    <a:cs typeface="Times New Roman"/>
                  </a:rPr>
                  <a:t> </a:t>
                </a:r>
                <a:r>
                  <a:rPr lang="en-AU" sz="3200" i="1" dirty="0" smtClean="0">
                    <a:effectLst/>
                    <a:latin typeface="Times New Roman"/>
                    <a:ea typeface="Times New Roman"/>
                    <a:cs typeface="Times New Roman"/>
                  </a:rPr>
                  <a:t>DEBT x </a:t>
                </a:r>
                <a:r>
                  <a:rPr lang="en-AU" sz="3200" i="1" dirty="0" err="1" smtClean="0">
                    <a:effectLst/>
                    <a:latin typeface="Times New Roman"/>
                    <a:ea typeface="Times New Roman"/>
                    <a:cs typeface="Times New Roman"/>
                  </a:rPr>
                  <a:t>i</a:t>
                </a:r>
                <a:r>
                  <a:rPr lang="en-AU" sz="3200" i="1" baseline="-25000" dirty="0" err="1" smtClean="0">
                    <a:effectLst/>
                    <a:latin typeface="Times New Roman"/>
                    <a:ea typeface="Times New Roman"/>
                    <a:cs typeface="Times New Roman"/>
                  </a:rPr>
                  <a:t>D</a:t>
                </a:r>
                <a:r>
                  <a:rPr lang="en-AU" sz="3200" dirty="0">
                    <a:effectLst/>
                    <a:latin typeface="Times New Roman"/>
                    <a:ea typeface="Times New Roman"/>
                    <a:cs typeface="Times New Roman"/>
                  </a:rPr>
                  <a:t>, are </a:t>
                </a:r>
                <a:r>
                  <a:rPr lang="en-AU" sz="3200" i="1" dirty="0" smtClean="0">
                    <a:effectLst/>
                    <a:latin typeface="Times New Roman"/>
                    <a:ea typeface="Times New Roman"/>
                    <a:cs typeface="Times New Roman"/>
                  </a:rPr>
                  <a:t>DEBT x </a:t>
                </a:r>
                <a:r>
                  <a:rPr lang="en-AU" sz="3200" i="1" dirty="0" err="1" smtClean="0">
                    <a:effectLst/>
                    <a:latin typeface="Times New Roman"/>
                    <a:ea typeface="Times New Roman"/>
                    <a:cs typeface="Times New Roman"/>
                  </a:rPr>
                  <a:t>i</a:t>
                </a:r>
                <a:r>
                  <a:rPr lang="en-AU" sz="3200" i="1" baseline="-25000" dirty="0" err="1" smtClean="0">
                    <a:effectLst/>
                    <a:latin typeface="Times New Roman"/>
                    <a:ea typeface="Times New Roman"/>
                    <a:cs typeface="Times New Roman"/>
                  </a:rPr>
                  <a:t>D</a:t>
                </a:r>
                <a:r>
                  <a:rPr lang="en-AU" sz="3200" i="1" baseline="-25000" dirty="0" smtClean="0">
                    <a:effectLst/>
                    <a:latin typeface="Times New Roman"/>
                    <a:ea typeface="Times New Roman"/>
                    <a:cs typeface="Times New Roman"/>
                  </a:rPr>
                  <a:t> </a:t>
                </a:r>
                <a:r>
                  <a:rPr lang="en-AU" sz="3200" i="1" dirty="0" smtClean="0">
                    <a:effectLst/>
                    <a:latin typeface="Times New Roman"/>
                    <a:ea typeface="Times New Roman"/>
                    <a:cs typeface="Times New Roman"/>
                  </a:rPr>
                  <a:t>x </a:t>
                </a:r>
                <a:r>
                  <a:rPr lang="en-AU" sz="3200" i="1" dirty="0" err="1" smtClean="0">
                    <a:effectLst/>
                    <a:latin typeface="Times New Roman"/>
                    <a:ea typeface="Times New Roman"/>
                    <a:cs typeface="Times New Roman"/>
                  </a:rPr>
                  <a:t>T</a:t>
                </a:r>
                <a:r>
                  <a:rPr lang="en-AU" sz="3200" i="1" baseline="-25000" dirty="0" err="1" smtClean="0">
                    <a:effectLst/>
                    <a:latin typeface="Times New Roman"/>
                    <a:ea typeface="Times New Roman"/>
                    <a:cs typeface="Times New Roman"/>
                  </a:rPr>
                  <a:t>c</a:t>
                </a:r>
                <a:r>
                  <a:rPr lang="en-AU" sz="3200" dirty="0" smtClean="0">
                    <a:effectLst/>
                    <a:latin typeface="Times New Roman"/>
                    <a:ea typeface="Times New Roman"/>
                    <a:cs typeface="Times New Roman"/>
                  </a:rPr>
                  <a:t> </a:t>
                </a:r>
                <a:r>
                  <a:rPr lang="en-AU" sz="3200" dirty="0">
                    <a:effectLst/>
                    <a:latin typeface="Times New Roman"/>
                    <a:ea typeface="Times New Roman"/>
                    <a:cs typeface="Times New Roman"/>
                  </a:rPr>
                  <a:t>in perpetuity, where </a:t>
                </a:r>
                <a:r>
                  <a:rPr lang="en-AU" sz="3200" i="1" dirty="0" err="1">
                    <a:effectLst/>
                    <a:latin typeface="Times New Roman"/>
                    <a:ea typeface="Times New Roman"/>
                    <a:cs typeface="Times New Roman"/>
                  </a:rPr>
                  <a:t>T</a:t>
                </a:r>
                <a:r>
                  <a:rPr lang="en-AU" sz="3200" i="1" baseline="-25000" dirty="0" err="1">
                    <a:effectLst/>
                    <a:latin typeface="Times New Roman"/>
                    <a:ea typeface="Times New Roman"/>
                    <a:cs typeface="Times New Roman"/>
                  </a:rPr>
                  <a:t>c</a:t>
                </a:r>
                <a:r>
                  <a:rPr lang="en-AU" sz="3200" i="1" baseline="-25000" dirty="0">
                    <a:effectLst/>
                    <a:latin typeface="Times New Roman"/>
                    <a:ea typeface="Times New Roman"/>
                    <a:cs typeface="Times New Roman"/>
                  </a:rPr>
                  <a:t> </a:t>
                </a:r>
                <a:r>
                  <a:rPr lang="en-AU" sz="3200" dirty="0">
                    <a:effectLst/>
                    <a:latin typeface="Times New Roman"/>
                    <a:ea typeface="Times New Roman"/>
                    <a:cs typeface="Times New Roman"/>
                  </a:rPr>
                  <a:t>is the corporate tax rate. Modigliani and Miller considered that the appropriate discount rate should be the cost of the debt (</a:t>
                </a:r>
                <a:r>
                  <a:rPr lang="en-AU" sz="3200" i="1" dirty="0" err="1">
                    <a:effectLst/>
                    <a:latin typeface="Times New Roman"/>
                    <a:ea typeface="Times New Roman"/>
                    <a:cs typeface="Times New Roman"/>
                  </a:rPr>
                  <a:t>i</a:t>
                </a:r>
                <a:r>
                  <a:rPr lang="en-AU" sz="3200" i="1" baseline="-25000" dirty="0" err="1">
                    <a:effectLst/>
                    <a:latin typeface="Times New Roman"/>
                    <a:ea typeface="Times New Roman"/>
                    <a:cs typeface="Times New Roman"/>
                  </a:rPr>
                  <a:t>D</a:t>
                </a:r>
                <a:r>
                  <a:rPr lang="en-AU" sz="3200" dirty="0">
                    <a:effectLst/>
                    <a:latin typeface="Times New Roman"/>
                    <a:ea typeface="Times New Roman"/>
                    <a:cs typeface="Times New Roman"/>
                  </a:rPr>
                  <a:t>) and thereby determined a “</a:t>
                </a:r>
                <a:r>
                  <a:rPr lang="en-AU" sz="3200" u="sng" dirty="0">
                    <a:effectLst/>
                    <a:latin typeface="Times New Roman"/>
                    <a:ea typeface="Times New Roman"/>
                    <a:cs typeface="Times New Roman"/>
                  </a:rPr>
                  <a:t>corporate tax shield</a:t>
                </a:r>
                <a:r>
                  <a:rPr lang="en-AU" sz="3200" dirty="0">
                    <a:effectLst/>
                    <a:latin typeface="Times New Roman"/>
                    <a:ea typeface="Times New Roman"/>
                    <a:cs typeface="Times New Roman"/>
                  </a:rPr>
                  <a:t>” due to the </a:t>
                </a:r>
                <a:r>
                  <a:rPr lang="en-AU" sz="3200" dirty="0" smtClean="0">
                    <a:effectLst/>
                    <a:latin typeface="Times New Roman"/>
                    <a:ea typeface="Times New Roman"/>
                    <a:cs typeface="Times New Roman"/>
                  </a:rPr>
                  <a:t>company’s</a:t>
                </a:r>
                <a:r>
                  <a:rPr lang="en-AU" sz="3200" dirty="0">
                    <a:solidFill>
                      <a:prstClr val="white"/>
                    </a:solidFill>
                    <a:latin typeface="Times New Roman"/>
                    <a:ea typeface="Times New Roman"/>
                    <a:cs typeface="Times New Roman"/>
                  </a:rPr>
                  <a:t> debt (with </a:t>
                </a:r>
                <a:r>
                  <a:rPr lang="en-AU" sz="3200" dirty="0" err="1">
                    <a:solidFill>
                      <a:prstClr val="white"/>
                    </a:solidFill>
                    <a:latin typeface="Times New Roman"/>
                    <a:ea typeface="Times New Roman"/>
                    <a:cs typeface="Times New Roman"/>
                  </a:rPr>
                  <a:t>Eqn</a:t>
                </a:r>
                <a:r>
                  <a:rPr lang="en-AU" sz="3200" dirty="0">
                    <a:solidFill>
                      <a:prstClr val="white"/>
                    </a:solidFill>
                    <a:latin typeface="Times New Roman"/>
                    <a:ea typeface="Times New Roman"/>
                    <a:cs typeface="Times New Roman"/>
                  </a:rPr>
                  <a:t> 3.7) </a:t>
                </a:r>
                <a:r>
                  <a:rPr lang="en-AU" sz="3200" dirty="0" smtClean="0">
                    <a:solidFill>
                      <a:prstClr val="white"/>
                    </a:solidFill>
                    <a:latin typeface="Times New Roman"/>
                    <a:ea typeface="Times New Roman"/>
                    <a:cs typeface="Times New Roman"/>
                  </a:rPr>
                  <a:t>as</a:t>
                </a:r>
                <a:endParaRPr lang="en-AU" sz="3200" dirty="0" smtClean="0">
                  <a:effectLst/>
                  <a:latin typeface="Times New Roman"/>
                  <a:ea typeface="Times New Roman"/>
                  <a:cs typeface="Times New Roman"/>
                </a:endParaRPr>
              </a:p>
              <a:p>
                <a:pPr algn="just">
                  <a:lnSpc>
                    <a:spcPct val="200000"/>
                  </a:lnSpc>
                  <a:spcAft>
                    <a:spcPts val="1000"/>
                  </a:spcAft>
                </a:pPr>
                <a:r>
                  <a:rPr lang="en-AU" sz="3200" dirty="0" smtClean="0">
                    <a:effectLst/>
                    <a:latin typeface="Times New Roman"/>
                    <a:ea typeface="Times New Roman"/>
                    <a:cs typeface="Times New Roman"/>
                  </a:rPr>
                  <a:t>                         </a:t>
                </a:r>
                <a:r>
                  <a:rPr lang="en-AU" sz="3200" i="1" dirty="0" smtClean="0">
                    <a:effectLst/>
                    <a:latin typeface="Times New Roman"/>
                    <a:ea typeface="Times New Roman"/>
                    <a:cs typeface="Times New Roman"/>
                  </a:rPr>
                  <a:t>c</a:t>
                </a:r>
                <a14:m>
                  <m:oMath xmlns:m="http://schemas.openxmlformats.org/officeDocument/2006/math">
                    <m:r>
                      <a:rPr lang="en-AU" sz="3200" b="0" i="1" smtClean="0">
                        <a:effectLst/>
                        <a:latin typeface="Cambria Math"/>
                        <a:ea typeface="Times New Roman"/>
                        <a:cs typeface="Times New Roman"/>
                      </a:rPr>
                      <m:t>𝑜𝑟𝑝𝑜𝑟𝑎𝑡𝑒</m:t>
                    </m:r>
                    <m:r>
                      <a:rPr lang="en-AU" sz="3200" b="0" i="1" smtClean="0">
                        <a:effectLst/>
                        <a:latin typeface="Cambria Math"/>
                        <a:ea typeface="Times New Roman"/>
                        <a:cs typeface="Times New Roman"/>
                      </a:rPr>
                      <m:t> </m:t>
                    </m:r>
                    <m:r>
                      <a:rPr lang="en-AU" sz="3200" b="0" i="1" smtClean="0">
                        <a:effectLst/>
                        <a:latin typeface="Cambria Math"/>
                        <a:ea typeface="Times New Roman"/>
                        <a:cs typeface="Times New Roman"/>
                      </a:rPr>
                      <m:t>𝑡𝑎𝑥</m:t>
                    </m:r>
                    <m:r>
                      <a:rPr lang="en-AU" sz="3200" b="0" i="1" smtClean="0">
                        <a:effectLst/>
                        <a:latin typeface="Cambria Math"/>
                        <a:ea typeface="Times New Roman"/>
                        <a:cs typeface="Times New Roman"/>
                      </a:rPr>
                      <m:t> </m:t>
                    </m:r>
                    <m:r>
                      <a:rPr lang="en-AU" sz="3200" b="0" i="1" smtClean="0">
                        <a:effectLst/>
                        <a:latin typeface="Cambria Math"/>
                        <a:ea typeface="Times New Roman"/>
                        <a:cs typeface="Times New Roman"/>
                      </a:rPr>
                      <m:t>𝑠h𝑖𝑒𝑙𝑑</m:t>
                    </m:r>
                    <m:r>
                      <a:rPr lang="en-AU" sz="3200" b="0" i="0" smtClean="0">
                        <a:effectLst/>
                        <a:latin typeface="Cambria Math"/>
                        <a:ea typeface="Times New Roman"/>
                        <a:cs typeface="Times New Roman"/>
                      </a:rPr>
                      <m:t>= </m:t>
                    </m:r>
                    <m:f>
                      <m:fPr>
                        <m:ctrlPr>
                          <a:rPr lang="en-AU" sz="3200" i="1">
                            <a:effectLst/>
                            <a:latin typeface="Cambria Math"/>
                            <a:ea typeface="Times New Roman"/>
                            <a:cs typeface="Times New Roman"/>
                          </a:rPr>
                        </m:ctrlPr>
                      </m:fPr>
                      <m:num>
                        <m:r>
                          <a:rPr lang="en-AU" sz="3200" i="1">
                            <a:effectLst/>
                            <a:latin typeface="Cambria Math"/>
                            <a:ea typeface="Times New Roman"/>
                            <a:cs typeface="Times New Roman"/>
                          </a:rPr>
                          <m:t>𝐷𝐸𝐵𝑇𝑥</m:t>
                        </m:r>
                        <m:sSub>
                          <m:sSubPr>
                            <m:ctrlPr>
                              <a:rPr lang="en-AU" sz="3200" i="1">
                                <a:effectLst/>
                                <a:latin typeface="Cambria Math"/>
                                <a:ea typeface="Times New Roman"/>
                                <a:cs typeface="Times New Roman"/>
                              </a:rPr>
                            </m:ctrlPr>
                          </m:sSubPr>
                          <m:e>
                            <m:r>
                              <a:rPr lang="en-AU" sz="3200" i="1">
                                <a:effectLst/>
                                <a:latin typeface="Cambria Math"/>
                                <a:ea typeface="Times New Roman"/>
                                <a:cs typeface="Times New Roman"/>
                              </a:rPr>
                              <m:t>𝑖</m:t>
                            </m:r>
                          </m:e>
                          <m:sub>
                            <m:r>
                              <a:rPr lang="en-AU" sz="3200" i="1">
                                <a:effectLst/>
                                <a:latin typeface="Cambria Math"/>
                                <a:ea typeface="Times New Roman"/>
                                <a:cs typeface="Times New Roman"/>
                              </a:rPr>
                              <m:t>𝐷</m:t>
                            </m:r>
                          </m:sub>
                        </m:sSub>
                        <m:r>
                          <a:rPr lang="en-AU" sz="3200" i="1">
                            <a:effectLst/>
                            <a:latin typeface="Cambria Math"/>
                            <a:ea typeface="Times New Roman"/>
                            <a:cs typeface="Times New Roman"/>
                          </a:rPr>
                          <m:t>𝑥</m:t>
                        </m:r>
                        <m:sSub>
                          <m:sSubPr>
                            <m:ctrlPr>
                              <a:rPr lang="en-AU" sz="3200" i="1">
                                <a:effectLst/>
                                <a:latin typeface="Cambria Math"/>
                                <a:ea typeface="Times New Roman"/>
                                <a:cs typeface="Times New Roman"/>
                              </a:rPr>
                            </m:ctrlPr>
                          </m:sSubPr>
                          <m:e>
                            <m:r>
                              <a:rPr lang="en-AU" sz="3200" i="1">
                                <a:effectLst/>
                                <a:latin typeface="Cambria Math"/>
                                <a:ea typeface="Times New Roman"/>
                                <a:cs typeface="Times New Roman"/>
                              </a:rPr>
                              <m:t>𝑇</m:t>
                            </m:r>
                          </m:e>
                          <m:sub>
                            <m:r>
                              <a:rPr lang="en-AU" sz="3200" i="1">
                                <a:effectLst/>
                                <a:latin typeface="Cambria Math"/>
                                <a:ea typeface="Times New Roman"/>
                                <a:cs typeface="Times New Roman"/>
                              </a:rPr>
                              <m:t>𝑐</m:t>
                            </m:r>
                          </m:sub>
                        </m:sSub>
                      </m:num>
                      <m:den>
                        <m:sSub>
                          <m:sSubPr>
                            <m:ctrlPr>
                              <a:rPr lang="en-AU" sz="3200" i="1">
                                <a:effectLst/>
                                <a:latin typeface="Cambria Math"/>
                                <a:ea typeface="Times New Roman"/>
                                <a:cs typeface="Times New Roman"/>
                              </a:rPr>
                            </m:ctrlPr>
                          </m:sSubPr>
                          <m:e>
                            <m:r>
                              <a:rPr lang="en-AU" sz="3200" i="1">
                                <a:effectLst/>
                                <a:latin typeface="Cambria Math"/>
                                <a:ea typeface="Times New Roman"/>
                                <a:cs typeface="Times New Roman"/>
                              </a:rPr>
                              <m:t>𝑖</m:t>
                            </m:r>
                          </m:e>
                          <m:sub>
                            <m:r>
                              <a:rPr lang="en-AU" sz="3200" i="1">
                                <a:effectLst/>
                                <a:latin typeface="Cambria Math"/>
                                <a:ea typeface="Times New Roman"/>
                                <a:cs typeface="Times New Roman"/>
                              </a:rPr>
                              <m:t>𝐷</m:t>
                            </m:r>
                          </m:sub>
                        </m:sSub>
                      </m:den>
                    </m:f>
                  </m:oMath>
                </a14:m>
                <a:r>
                  <a:rPr lang="en-AU" sz="3200" dirty="0">
                    <a:effectLst/>
                    <a:latin typeface="Times New Roman"/>
                    <a:ea typeface="Times New Roman"/>
                    <a:cs typeface="Times New Roman"/>
                  </a:rPr>
                  <a:t> = </a:t>
                </a:r>
                <a:r>
                  <a:rPr lang="en-AU" sz="3200" i="1" dirty="0" err="1">
                    <a:effectLst/>
                    <a:latin typeface="Times New Roman"/>
                    <a:ea typeface="Times New Roman"/>
                    <a:cs typeface="Times New Roman"/>
                  </a:rPr>
                  <a:t>DEBTxT</a:t>
                </a:r>
                <a:r>
                  <a:rPr lang="en-AU" sz="3200" i="1" baseline="-25000" dirty="0" err="1">
                    <a:effectLst/>
                    <a:latin typeface="Times New Roman"/>
                    <a:ea typeface="Times New Roman"/>
                    <a:cs typeface="Times New Roman"/>
                  </a:rPr>
                  <a:t>c</a:t>
                </a:r>
                <a:r>
                  <a:rPr lang="en-AU" sz="3200" dirty="0">
                    <a:effectLst/>
                    <a:latin typeface="Times New Roman"/>
                    <a:ea typeface="Times New Roman"/>
                    <a:cs typeface="Times New Roman"/>
                  </a:rPr>
                  <a:t>. </a:t>
                </a:r>
                <a:endParaRPr lang="en-AU" sz="3200" dirty="0" smtClean="0">
                  <a:effectLst/>
                  <a:latin typeface="Times New Roman"/>
                  <a:ea typeface="Times New Roman"/>
                  <a:cs typeface="Times New Roman"/>
                </a:endParaRPr>
              </a:p>
              <a:p>
                <a:pPr algn="just">
                  <a:lnSpc>
                    <a:spcPct val="200000"/>
                  </a:lnSpc>
                  <a:spcAft>
                    <a:spcPts val="1000"/>
                  </a:spcAft>
                </a:pPr>
                <a:r>
                  <a:rPr lang="en-AU" sz="3200" dirty="0" smtClean="0">
                    <a:effectLst/>
                    <a:latin typeface="Times New Roman"/>
                    <a:ea typeface="Times New Roman"/>
                    <a:cs typeface="Times New Roman"/>
                  </a:rPr>
                  <a:t>In </a:t>
                </a:r>
                <a:r>
                  <a:rPr lang="en-AU" sz="3200" dirty="0">
                    <a:effectLst/>
                    <a:latin typeface="Times New Roman"/>
                    <a:ea typeface="Times New Roman"/>
                    <a:cs typeface="Times New Roman"/>
                  </a:rPr>
                  <a:t>other words, with a corporate tax rate equal to, say, 30%, each $1 of debt creates 30 cents of value for the company.   </a:t>
                </a:r>
                <a:endParaRPr lang="en-AU" sz="2800" dirty="0">
                  <a:effectLst/>
                  <a:latin typeface="Calibri"/>
                  <a:ea typeface="Calibri"/>
                  <a:cs typeface="Times New Roman"/>
                </a:endParaRPr>
              </a:p>
              <a:p>
                <a:endParaRPr lang="en-AU"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14400" y="1124744"/>
                <a:ext cx="7772400" cy="5472608"/>
              </a:xfrm>
              <a:blipFill rotWithShape="1">
                <a:blip r:embed="rId2"/>
                <a:stretch>
                  <a:fillRect r="-314"/>
                </a:stretch>
              </a:blipFill>
            </p:spPr>
            <p:txBody>
              <a:bodyPr/>
              <a:lstStyle/>
              <a:p>
                <a:r>
                  <a:rPr lang="en-AU">
                    <a:noFill/>
                  </a:rPr>
                  <a:t> </a:t>
                </a:r>
              </a:p>
            </p:txBody>
          </p:sp>
        </mc:Fallback>
      </mc:AlternateContent>
    </p:spTree>
    <p:extLst>
      <p:ext uri="{BB962C8B-B14F-4D97-AF65-F5344CB8AC3E}">
        <p14:creationId xmlns:p14="http://schemas.microsoft.com/office/powerpoint/2010/main" val="207194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6" presetClass="entr" presetSubtype="16"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26" dur="2000" fill="hold"/>
                                        <p:tgtEl>
                                          <p:spTgt spid="3">
                                            <p:txEl>
                                              <p:pRg st="3" end="3"/>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32656"/>
            <a:ext cx="7772400" cy="720080"/>
          </a:xfrm>
        </p:spPr>
        <p:txBody>
          <a:bodyPr/>
          <a:lstStyle/>
          <a:p>
            <a:r>
              <a:rPr lang="en-US" sz="3200" b="1" i="1" dirty="0">
                <a:solidFill>
                  <a:srgbClr val="DBF5F9">
                    <a:satMod val="200000"/>
                  </a:srgbClr>
                </a:solidFill>
                <a:latin typeface="Times New Roman"/>
                <a:ea typeface="Times New Roman"/>
              </a:rPr>
              <a:t>The tax advantage of debt (</a:t>
            </a:r>
            <a:r>
              <a:rPr lang="en-US" sz="3200" b="1" i="1" dirty="0" err="1">
                <a:solidFill>
                  <a:srgbClr val="DBF5F9">
                    <a:satMod val="200000"/>
                  </a:srgbClr>
                </a:solidFill>
                <a:latin typeface="Times New Roman"/>
                <a:ea typeface="Times New Roman"/>
              </a:rPr>
              <a:t>cont</a:t>
            </a:r>
            <a:r>
              <a:rPr lang="en-US" sz="3200" b="1" i="1" dirty="0">
                <a:solidFill>
                  <a:srgbClr val="DBF5F9">
                    <a:satMod val="200000"/>
                  </a:srgbClr>
                </a:solidFill>
                <a:latin typeface="Times New Roman"/>
                <a:ea typeface="Times New Roman"/>
              </a:rPr>
              <a:t>)</a:t>
            </a:r>
            <a:endParaRPr lang="en-AU" dirty="0"/>
          </a:p>
        </p:txBody>
      </p:sp>
      <p:sp>
        <p:nvSpPr>
          <p:cNvPr id="3" name="Content Placeholder 2"/>
          <p:cNvSpPr>
            <a:spLocks noGrp="1"/>
          </p:cNvSpPr>
          <p:nvPr>
            <p:ph idx="1"/>
          </p:nvPr>
        </p:nvSpPr>
        <p:spPr>
          <a:xfrm>
            <a:off x="914400" y="1412776"/>
            <a:ext cx="7772400" cy="4942784"/>
          </a:xfrm>
        </p:spPr>
        <p:txBody>
          <a:bodyPr>
            <a:normAutofit fontScale="92500" lnSpcReduction="10000"/>
          </a:bodyPr>
          <a:lstStyle/>
          <a:p>
            <a:r>
              <a:rPr lang="en-AU" sz="3200" dirty="0">
                <a:latin typeface="Times New Roman"/>
                <a:ea typeface="Times New Roman"/>
              </a:rPr>
              <a:t>Nevertheless, Merton Miller (1977) himself argued that at the margin of new debt entering the market, the firm must have increased its borrowing rate to attract the marginal lender, such that the tax benefits at this point are shared with the firm’s new debt holders. </a:t>
            </a:r>
            <a:endParaRPr lang="en-AU" sz="3200" dirty="0" smtClean="0">
              <a:latin typeface="Times New Roman"/>
              <a:ea typeface="Times New Roman"/>
            </a:endParaRPr>
          </a:p>
          <a:p>
            <a:r>
              <a:rPr lang="en-AU" sz="3200" dirty="0" smtClean="0">
                <a:latin typeface="Times New Roman"/>
                <a:ea typeface="Times New Roman"/>
              </a:rPr>
              <a:t>In </a:t>
            </a:r>
            <a:r>
              <a:rPr lang="en-AU" sz="3200" dirty="0">
                <a:latin typeface="Times New Roman"/>
                <a:ea typeface="Times New Roman"/>
              </a:rPr>
              <a:t>this case, </a:t>
            </a:r>
            <a:r>
              <a:rPr lang="en-AU" sz="3200" dirty="0">
                <a:latin typeface="Times New Roman"/>
                <a:ea typeface="Calibri"/>
              </a:rPr>
              <a:t>for the firm bringing new debt to market, it is possible to consider that the advantage of the tax deductibility of the interest payments effectively cancels with the firm’s increased cost of borrowing.</a:t>
            </a:r>
            <a:endParaRPr lang="en-AU" dirty="0"/>
          </a:p>
        </p:txBody>
      </p:sp>
    </p:spTree>
    <p:extLst>
      <p:ext uri="{BB962C8B-B14F-4D97-AF65-F5344CB8AC3E}">
        <p14:creationId xmlns:p14="http://schemas.microsoft.com/office/powerpoint/2010/main" val="120135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88640"/>
            <a:ext cx="7772400" cy="576064"/>
          </a:xfrm>
        </p:spPr>
        <p:txBody>
          <a:bodyPr/>
          <a:lstStyle/>
          <a:p>
            <a:r>
              <a:rPr lang="en-AU" i="1" dirty="0" smtClean="0"/>
              <a:t>Review</a:t>
            </a:r>
            <a:endParaRPr lang="en-AU" i="1" dirty="0"/>
          </a:p>
        </p:txBody>
      </p:sp>
      <p:sp>
        <p:nvSpPr>
          <p:cNvPr id="3" name="Content Placeholder 2"/>
          <p:cNvSpPr>
            <a:spLocks noGrp="1"/>
          </p:cNvSpPr>
          <p:nvPr>
            <p:ph idx="1"/>
          </p:nvPr>
        </p:nvSpPr>
        <p:spPr>
          <a:xfrm>
            <a:off x="899592" y="764704"/>
            <a:ext cx="7772400" cy="5806880"/>
          </a:xfrm>
        </p:spPr>
        <p:txBody>
          <a:bodyPr>
            <a:normAutofit fontScale="40000" lnSpcReduction="20000"/>
          </a:bodyPr>
          <a:lstStyle/>
          <a:p>
            <a:pPr algn="just">
              <a:lnSpc>
                <a:spcPct val="200000"/>
              </a:lnSpc>
              <a:spcAft>
                <a:spcPts val="0"/>
              </a:spcAft>
            </a:pPr>
            <a:r>
              <a:rPr lang="en-AU" sz="4000" dirty="0">
                <a:latin typeface="Times New Roman"/>
                <a:ea typeface="Times New Roman"/>
                <a:cs typeface="Times New Roman"/>
              </a:rPr>
              <a:t>On a simplified level, the propositions of </a:t>
            </a:r>
            <a:r>
              <a:rPr lang="en-AU" sz="4000" dirty="0">
                <a:latin typeface="Times New Roman"/>
                <a:ea typeface="Calibri"/>
                <a:cs typeface="Times New Roman"/>
              </a:rPr>
              <a:t>Modigliani and Miller </a:t>
            </a:r>
            <a:r>
              <a:rPr lang="en-AU" sz="4000" dirty="0">
                <a:latin typeface="Times New Roman"/>
                <a:ea typeface="Times New Roman"/>
                <a:cs typeface="Times New Roman"/>
              </a:rPr>
              <a:t>appear entirely rational. </a:t>
            </a:r>
            <a:r>
              <a:rPr lang="en-AU" sz="4000" dirty="0">
                <a:latin typeface="Times New Roman"/>
                <a:ea typeface="Calibri"/>
                <a:cs typeface="Times New Roman"/>
              </a:rPr>
              <a:t>The propositions commence with the “irrelevancy of financial leverage” theorem assuming no corporate tax. </a:t>
            </a:r>
            <a:endParaRPr lang="en-AU" sz="4000" dirty="0" smtClean="0">
              <a:latin typeface="Times New Roman"/>
              <a:ea typeface="Calibri"/>
              <a:cs typeface="Times New Roman"/>
            </a:endParaRPr>
          </a:p>
          <a:p>
            <a:pPr algn="just">
              <a:lnSpc>
                <a:spcPct val="200000"/>
              </a:lnSpc>
              <a:spcAft>
                <a:spcPts val="0"/>
              </a:spcAft>
            </a:pPr>
            <a:r>
              <a:rPr lang="en-AU" sz="4000" dirty="0" smtClean="0">
                <a:latin typeface="Times New Roman"/>
                <a:ea typeface="Times New Roman"/>
                <a:cs typeface="Times New Roman"/>
              </a:rPr>
              <a:t>Nevertheless</a:t>
            </a:r>
            <a:r>
              <a:rPr lang="en-AU" sz="4000" dirty="0">
                <a:latin typeface="Times New Roman"/>
                <a:ea typeface="Times New Roman"/>
                <a:cs typeface="Times New Roman"/>
              </a:rPr>
              <a:t>, as we have demonstrated, the propositions cannot be taken literally. By advocating the irrelevancy of debt, the MM propositions suppress the dynamic of leverage as “making a good situation better and a bad situation worse”. </a:t>
            </a:r>
            <a:endParaRPr lang="en-AU" sz="4000" dirty="0" smtClean="0">
              <a:latin typeface="Times New Roman"/>
              <a:ea typeface="Times New Roman"/>
              <a:cs typeface="Times New Roman"/>
            </a:endParaRPr>
          </a:p>
          <a:p>
            <a:pPr algn="just">
              <a:lnSpc>
                <a:spcPct val="200000"/>
              </a:lnSpc>
              <a:spcAft>
                <a:spcPts val="0"/>
              </a:spcAft>
            </a:pPr>
            <a:r>
              <a:rPr lang="en-AU" sz="4000" dirty="0" smtClean="0">
                <a:latin typeface="Times New Roman"/>
                <a:ea typeface="Calibri"/>
                <a:cs typeface="Times New Roman"/>
              </a:rPr>
              <a:t>The </a:t>
            </a:r>
            <a:r>
              <a:rPr lang="en-AU" sz="4000" dirty="0">
                <a:latin typeface="Times New Roman"/>
                <a:ea typeface="Calibri"/>
                <a:cs typeface="Times New Roman"/>
              </a:rPr>
              <a:t>limitation of the MM propositions is that they capture an essentially </a:t>
            </a:r>
            <a:r>
              <a:rPr lang="en-AU" sz="4000" i="1" u="sng" dirty="0">
                <a:latin typeface="Times New Roman"/>
                <a:ea typeface="Calibri"/>
                <a:cs typeface="Times New Roman"/>
              </a:rPr>
              <a:t>static</a:t>
            </a:r>
            <a:r>
              <a:rPr lang="en-AU" sz="4000" dirty="0">
                <a:latin typeface="Times New Roman"/>
                <a:ea typeface="Calibri"/>
                <a:cs typeface="Times New Roman"/>
              </a:rPr>
              <a:t> view of the firm’s optimal leverage, when, in fact, the phenomenon of leverage is a dynamic one. </a:t>
            </a:r>
            <a:endParaRPr lang="en-AU" sz="4000" dirty="0" smtClean="0">
              <a:latin typeface="Times New Roman"/>
              <a:ea typeface="Calibri"/>
              <a:cs typeface="Times New Roman"/>
            </a:endParaRPr>
          </a:p>
          <a:p>
            <a:pPr algn="just">
              <a:lnSpc>
                <a:spcPct val="200000"/>
              </a:lnSpc>
              <a:spcAft>
                <a:spcPts val="0"/>
              </a:spcAft>
            </a:pPr>
            <a:r>
              <a:rPr lang="en-US" sz="4000" dirty="0" smtClean="0">
                <a:latin typeface="Times New Roman"/>
                <a:ea typeface="Times New Roman"/>
                <a:cs typeface="Times New Roman"/>
              </a:rPr>
              <a:t>Hyman </a:t>
            </a:r>
            <a:r>
              <a:rPr lang="en-US" sz="4000" dirty="0" err="1">
                <a:latin typeface="Times New Roman"/>
                <a:ea typeface="Times New Roman"/>
                <a:cs typeface="Times New Roman"/>
              </a:rPr>
              <a:t>Minsky</a:t>
            </a:r>
            <a:r>
              <a:rPr lang="en-US" sz="4000" dirty="0">
                <a:latin typeface="Times New Roman"/>
                <a:ea typeface="Times New Roman"/>
                <a:cs typeface="Times New Roman"/>
              </a:rPr>
              <a:t> is the economist who most clearly anticipated the importance of debt in the economic cycle and the attendant dangers </a:t>
            </a:r>
            <a:r>
              <a:rPr lang="en-US" sz="4000" dirty="0" smtClean="0">
                <a:latin typeface="Times New Roman"/>
                <a:ea typeface="Times New Roman"/>
                <a:cs typeface="Times New Roman"/>
              </a:rPr>
              <a:t>of speculative bubbles in </a:t>
            </a:r>
            <a:r>
              <a:rPr lang="en-US" sz="4000" dirty="0">
                <a:latin typeface="Times New Roman"/>
                <a:ea typeface="Times New Roman"/>
                <a:cs typeface="Times New Roman"/>
              </a:rPr>
              <a:t>asset prices.</a:t>
            </a:r>
            <a:endParaRPr lang="en-AU" sz="4000" dirty="0">
              <a:latin typeface="Calibri"/>
              <a:ea typeface="Calibri"/>
              <a:cs typeface="Times New Roman"/>
            </a:endParaRPr>
          </a:p>
          <a:p>
            <a:endParaRPr lang="en-AU" dirty="0"/>
          </a:p>
        </p:txBody>
      </p:sp>
    </p:spTree>
    <p:extLst>
      <p:ext uri="{BB962C8B-B14F-4D97-AF65-F5344CB8AC3E}">
        <p14:creationId xmlns:p14="http://schemas.microsoft.com/office/powerpoint/2010/main" val="307165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barn(inVertical)">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612680"/>
          </a:xfrm>
        </p:spPr>
        <p:txBody>
          <a:bodyPr/>
          <a:lstStyle/>
          <a:p>
            <a:r>
              <a:rPr lang="en-AU" i="1" dirty="0" smtClean="0">
                <a:solidFill>
                  <a:srgbClr val="DBF5F9">
                    <a:satMod val="200000"/>
                  </a:srgbClr>
                </a:solidFill>
              </a:rPr>
              <a:t>Review</a:t>
            </a:r>
            <a:r>
              <a:rPr lang="en-AU" dirty="0" smtClean="0">
                <a:solidFill>
                  <a:srgbClr val="DBF5F9">
                    <a:satMod val="200000"/>
                  </a:srgbClr>
                </a:solidFill>
              </a:rPr>
              <a:t> (</a:t>
            </a:r>
            <a:r>
              <a:rPr lang="en-AU" dirty="0" err="1" smtClean="0">
                <a:solidFill>
                  <a:srgbClr val="DBF5F9">
                    <a:satMod val="200000"/>
                  </a:srgbClr>
                </a:solidFill>
              </a:rPr>
              <a:t>cont</a:t>
            </a:r>
            <a:r>
              <a:rPr lang="en-AU" dirty="0" smtClean="0">
                <a:solidFill>
                  <a:srgbClr val="DBF5F9">
                    <a:satMod val="200000"/>
                  </a:srgbClr>
                </a:solidFill>
              </a:rPr>
              <a:t>)</a:t>
            </a:r>
            <a:endParaRPr lang="en-AU" dirty="0"/>
          </a:p>
        </p:txBody>
      </p:sp>
      <p:sp>
        <p:nvSpPr>
          <p:cNvPr id="3" name="Content Placeholder 2"/>
          <p:cNvSpPr>
            <a:spLocks noGrp="1"/>
          </p:cNvSpPr>
          <p:nvPr>
            <p:ph idx="1"/>
          </p:nvPr>
        </p:nvSpPr>
        <p:spPr>
          <a:xfrm>
            <a:off x="914400" y="1412776"/>
            <a:ext cx="7772400" cy="4942784"/>
          </a:xfrm>
        </p:spPr>
        <p:txBody>
          <a:bodyPr>
            <a:normAutofit fontScale="47500" lnSpcReduction="20000"/>
          </a:bodyPr>
          <a:lstStyle/>
          <a:p>
            <a:pPr algn="just">
              <a:lnSpc>
                <a:spcPct val="200000"/>
              </a:lnSpc>
              <a:spcAft>
                <a:spcPts val="0"/>
              </a:spcAft>
            </a:pPr>
            <a:r>
              <a:rPr lang="en-AU" sz="3200" dirty="0">
                <a:latin typeface="Times New Roman"/>
                <a:ea typeface="Calibri"/>
                <a:cs typeface="Times New Roman"/>
              </a:rPr>
              <a:t>We have observed that the market “likes to see debt” in a firm’s capital structure as an indicator that its management is up to the task of maximizing shareholder returns. </a:t>
            </a:r>
            <a:endParaRPr lang="en-AU" sz="3200" dirty="0" smtClean="0">
              <a:latin typeface="Times New Roman"/>
              <a:ea typeface="Calibri"/>
              <a:cs typeface="Times New Roman"/>
            </a:endParaRPr>
          </a:p>
          <a:p>
            <a:pPr algn="just">
              <a:lnSpc>
                <a:spcPct val="200000"/>
              </a:lnSpc>
              <a:spcAft>
                <a:spcPts val="0"/>
              </a:spcAft>
            </a:pPr>
            <a:r>
              <a:rPr lang="en-AU" sz="3200" dirty="0" smtClean="0">
                <a:latin typeface="Times New Roman"/>
                <a:ea typeface="Calibri"/>
                <a:cs typeface="Times New Roman"/>
              </a:rPr>
              <a:t>The </a:t>
            </a:r>
            <a:r>
              <a:rPr lang="en-AU" sz="3200" dirty="0">
                <a:latin typeface="Times New Roman"/>
                <a:ea typeface="Calibri"/>
                <a:cs typeface="Times New Roman"/>
              </a:rPr>
              <a:t>firm must seek to ensure, however, that it does not burden itself with debt to the point that it is “caught out” by a decline in its profitability. </a:t>
            </a:r>
            <a:endParaRPr lang="en-AU" sz="3200" dirty="0" smtClean="0">
              <a:latin typeface="Times New Roman"/>
              <a:ea typeface="Calibri"/>
              <a:cs typeface="Times New Roman"/>
            </a:endParaRPr>
          </a:p>
          <a:p>
            <a:pPr algn="just">
              <a:lnSpc>
                <a:spcPct val="200000"/>
              </a:lnSpc>
              <a:spcAft>
                <a:spcPts val="0"/>
              </a:spcAft>
            </a:pPr>
            <a:endParaRPr lang="en-AU" sz="2800" dirty="0">
              <a:latin typeface="Calibri"/>
              <a:ea typeface="Calibri"/>
              <a:cs typeface="Times New Roman"/>
            </a:endParaRPr>
          </a:p>
          <a:p>
            <a:pPr algn="just">
              <a:lnSpc>
                <a:spcPct val="200000"/>
              </a:lnSpc>
              <a:spcAft>
                <a:spcPts val="0"/>
              </a:spcAft>
            </a:pPr>
            <a:r>
              <a:rPr lang="en-AU" sz="3200" dirty="0" smtClean="0">
                <a:latin typeface="Times New Roman"/>
                <a:ea typeface="Times New Roman"/>
                <a:cs typeface="Times New Roman"/>
              </a:rPr>
              <a:t>As final considerations: Franco </a:t>
            </a:r>
            <a:r>
              <a:rPr lang="en-AU" sz="3200" dirty="0">
                <a:latin typeface="Times New Roman"/>
                <a:ea typeface="Calibri"/>
                <a:cs typeface="Times New Roman"/>
              </a:rPr>
              <a:t>Modigliani and Merton Miller considered </a:t>
            </a:r>
            <a:r>
              <a:rPr lang="en-AU" sz="3200" dirty="0">
                <a:latin typeface="Times New Roman"/>
                <a:ea typeface="Times New Roman"/>
                <a:cs typeface="Times New Roman"/>
              </a:rPr>
              <a:t>that the tax deductibility of the firm’s interest repayments implies a lower effective cost of debt to the firm</a:t>
            </a:r>
            <a:r>
              <a:rPr lang="en-AU" sz="3200" dirty="0">
                <a:latin typeface="Times New Roman"/>
                <a:ea typeface="Calibri"/>
                <a:cs typeface="Times New Roman"/>
              </a:rPr>
              <a:t>. </a:t>
            </a:r>
            <a:r>
              <a:rPr lang="en-AU" sz="3200" dirty="0" smtClean="0">
                <a:latin typeface="Times New Roman"/>
                <a:ea typeface="Calibri"/>
                <a:cs typeface="Times New Roman"/>
              </a:rPr>
              <a:t> Nevertheless, </a:t>
            </a:r>
            <a:r>
              <a:rPr lang="en-AU" sz="3200" dirty="0">
                <a:latin typeface="Times New Roman"/>
                <a:ea typeface="Calibri"/>
                <a:cs typeface="Times New Roman"/>
              </a:rPr>
              <a:t>Merton Miller later considered that at the margin of additional debt, the theoretical tax benefits are likely to cancel with the firm’s increased cost of borrowing. </a:t>
            </a:r>
            <a:endParaRPr lang="en-AU" sz="2800" dirty="0">
              <a:latin typeface="Calibri"/>
              <a:ea typeface="Calibri"/>
              <a:cs typeface="Times New Roman"/>
            </a:endParaRPr>
          </a:p>
          <a:p>
            <a:endParaRPr lang="en-AU" dirty="0"/>
          </a:p>
        </p:txBody>
      </p:sp>
    </p:spTree>
    <p:extLst>
      <p:ext uri="{BB962C8B-B14F-4D97-AF65-F5344CB8AC3E}">
        <p14:creationId xmlns:p14="http://schemas.microsoft.com/office/powerpoint/2010/main" val="414397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solidFill>
                  <a:srgbClr val="DBF5F9">
                    <a:satMod val="200000"/>
                  </a:srgbClr>
                </a:solidFill>
              </a:rPr>
              <a:t>Review</a:t>
            </a:r>
            <a:r>
              <a:rPr lang="en-AU" dirty="0">
                <a:solidFill>
                  <a:srgbClr val="DBF5F9">
                    <a:satMod val="200000"/>
                  </a:srgbClr>
                </a:solidFill>
              </a:rPr>
              <a:t> (</a:t>
            </a:r>
            <a:r>
              <a:rPr lang="en-AU" dirty="0" err="1">
                <a:solidFill>
                  <a:srgbClr val="DBF5F9">
                    <a:satMod val="200000"/>
                  </a:srgbClr>
                </a:solidFill>
              </a:rPr>
              <a:t>cont</a:t>
            </a:r>
            <a:r>
              <a:rPr lang="en-AU" dirty="0">
                <a:solidFill>
                  <a:srgbClr val="DBF5F9">
                    <a:satMod val="200000"/>
                  </a:srgbClr>
                </a:solidFill>
              </a:rPr>
              <a:t>)</a:t>
            </a:r>
            <a:endParaRPr lang="en-AU" dirty="0"/>
          </a:p>
        </p:txBody>
      </p:sp>
      <p:sp>
        <p:nvSpPr>
          <p:cNvPr id="3" name="Content Placeholder 2"/>
          <p:cNvSpPr>
            <a:spLocks noGrp="1"/>
          </p:cNvSpPr>
          <p:nvPr>
            <p:ph idx="1"/>
          </p:nvPr>
        </p:nvSpPr>
        <p:spPr/>
        <p:txBody>
          <a:bodyPr>
            <a:normAutofit fontScale="70000" lnSpcReduction="20000"/>
          </a:bodyPr>
          <a:lstStyle/>
          <a:p>
            <a:pPr algn="just">
              <a:lnSpc>
                <a:spcPct val="200000"/>
              </a:lnSpc>
              <a:spcAft>
                <a:spcPts val="0"/>
              </a:spcAft>
            </a:pPr>
            <a:r>
              <a:rPr lang="en-AU" sz="3200" dirty="0">
                <a:latin typeface="Times New Roman"/>
                <a:ea typeface="Times New Roman"/>
                <a:cs typeface="Times New Roman"/>
              </a:rPr>
              <a:t>Putting it all together, firms are generally under pressure to maximize returns to shareholders, balancing tax benefits of debt as well as employing debt to leverage profitability, while guarding against the destructive downside potential of leverage if the economy – and thereby the firm’s prospects - should turn downward.</a:t>
            </a:r>
            <a:endParaRPr lang="en-AU" sz="2800" dirty="0">
              <a:latin typeface="Calibri"/>
              <a:ea typeface="Calibri"/>
              <a:cs typeface="Times New Roman"/>
            </a:endParaRPr>
          </a:p>
          <a:p>
            <a:endParaRPr lang="en-AU" dirty="0"/>
          </a:p>
        </p:txBody>
      </p:sp>
    </p:spTree>
    <p:extLst>
      <p:ext uri="{BB962C8B-B14F-4D97-AF65-F5344CB8AC3E}">
        <p14:creationId xmlns:p14="http://schemas.microsoft.com/office/powerpoint/2010/main" val="394343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7102252"/>
          </a:xfrm>
        </p:spPr>
      </p:pic>
    </p:spTree>
    <p:extLst>
      <p:ext uri="{BB962C8B-B14F-4D97-AF65-F5344CB8AC3E}">
        <p14:creationId xmlns:p14="http://schemas.microsoft.com/office/powerpoint/2010/main" val="349872689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684688"/>
          </a:xfrm>
        </p:spPr>
        <p:txBody>
          <a:bodyPr/>
          <a:lstStyle/>
          <a:p>
            <a:r>
              <a:rPr lang="en-AU" sz="3200" spc="0" dirty="0">
                <a:solidFill>
                  <a:prstClr val="white"/>
                </a:solidFill>
                <a:latin typeface="Times New Roman"/>
                <a:ea typeface="Times New Roman"/>
                <a:cs typeface="+mn-cs"/>
              </a:rPr>
              <a:t>Modigliani and Miller</a:t>
            </a:r>
            <a:endParaRPr lang="en-AU" dirty="0"/>
          </a:p>
        </p:txBody>
      </p:sp>
      <p:sp>
        <p:nvSpPr>
          <p:cNvPr id="3" name="Content Placeholder 2"/>
          <p:cNvSpPr>
            <a:spLocks noGrp="1"/>
          </p:cNvSpPr>
          <p:nvPr>
            <p:ph idx="1"/>
          </p:nvPr>
        </p:nvSpPr>
        <p:spPr/>
        <p:txBody>
          <a:bodyPr/>
          <a:lstStyle/>
          <a:p>
            <a:r>
              <a:rPr lang="en-AU" sz="3200" dirty="0">
                <a:latin typeface="Times New Roman"/>
                <a:ea typeface="Times New Roman"/>
              </a:rPr>
              <a:t>In addition, </a:t>
            </a:r>
            <a:r>
              <a:rPr lang="en-AU" sz="3200" dirty="0" smtClean="0">
                <a:latin typeface="Times New Roman"/>
                <a:ea typeface="Times New Roman"/>
              </a:rPr>
              <a:t>we </a:t>
            </a:r>
            <a:r>
              <a:rPr lang="en-AU" sz="3200" dirty="0">
                <a:latin typeface="Times New Roman"/>
                <a:ea typeface="Times New Roman"/>
              </a:rPr>
              <a:t>shall consider the </a:t>
            </a:r>
            <a:r>
              <a:rPr lang="en-AU" sz="3200" i="1" dirty="0">
                <a:latin typeface="Times New Roman"/>
                <a:ea typeface="Times New Roman"/>
              </a:rPr>
              <a:t>equilibrium</a:t>
            </a:r>
            <a:r>
              <a:rPr lang="en-AU" sz="3200" dirty="0">
                <a:latin typeface="Times New Roman"/>
                <a:ea typeface="Times New Roman"/>
              </a:rPr>
              <a:t> propositions of Modigliani and Miller. </a:t>
            </a:r>
            <a:endParaRPr lang="en-AU" sz="3200" dirty="0" smtClean="0">
              <a:latin typeface="Times New Roman"/>
              <a:ea typeface="Times New Roman"/>
            </a:endParaRPr>
          </a:p>
          <a:p>
            <a:r>
              <a:rPr lang="en-AU" sz="3200" dirty="0" smtClean="0">
                <a:latin typeface="Times New Roman"/>
                <a:ea typeface="Times New Roman"/>
              </a:rPr>
              <a:t>The </a:t>
            </a:r>
            <a:r>
              <a:rPr lang="en-AU" sz="3200" dirty="0">
                <a:latin typeface="Times New Roman"/>
                <a:ea typeface="Times New Roman"/>
              </a:rPr>
              <a:t>propositions were articulated my Franco Modigliani and Merton Miller in the late 1950s/early 1960s, and are generally regarded as the foundation of modern capital structure </a:t>
            </a:r>
            <a:r>
              <a:rPr lang="en-AU" sz="3200" dirty="0" smtClean="0">
                <a:latin typeface="Times New Roman"/>
                <a:ea typeface="Times New Roman"/>
              </a:rPr>
              <a:t>theory.</a:t>
            </a:r>
            <a:endParaRPr lang="en-AU" dirty="0"/>
          </a:p>
        </p:txBody>
      </p:sp>
    </p:spTree>
    <p:extLst>
      <p:ext uri="{BB962C8B-B14F-4D97-AF65-F5344CB8AC3E}">
        <p14:creationId xmlns:p14="http://schemas.microsoft.com/office/powerpoint/2010/main" val="72016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540672"/>
          </a:xfrm>
        </p:spPr>
        <p:txBody>
          <a:bodyPr/>
          <a:lstStyle/>
          <a:p>
            <a:r>
              <a:rPr lang="en-AU" sz="3200" spc="0" dirty="0">
                <a:solidFill>
                  <a:prstClr val="white"/>
                </a:solidFill>
                <a:latin typeface="Times New Roman"/>
                <a:ea typeface="Times New Roman"/>
              </a:rPr>
              <a:t>Modigliani and </a:t>
            </a:r>
            <a:r>
              <a:rPr lang="en-AU" sz="3200" spc="0" dirty="0" smtClean="0">
                <a:solidFill>
                  <a:prstClr val="white"/>
                </a:solidFill>
                <a:latin typeface="Times New Roman"/>
                <a:ea typeface="Times New Roman"/>
              </a:rPr>
              <a:t>Miller (</a:t>
            </a:r>
            <a:r>
              <a:rPr lang="en-AU" sz="3200" spc="0" dirty="0" err="1" smtClean="0">
                <a:solidFill>
                  <a:prstClr val="white"/>
                </a:solidFill>
                <a:latin typeface="Times New Roman"/>
                <a:ea typeface="Times New Roman"/>
              </a:rPr>
              <a:t>cont</a:t>
            </a:r>
            <a:r>
              <a:rPr lang="en-AU" sz="3200" spc="0" dirty="0" smtClean="0">
                <a:solidFill>
                  <a:prstClr val="white"/>
                </a:solidFill>
                <a:latin typeface="Times New Roman"/>
                <a:ea typeface="Times New Roman"/>
              </a:rPr>
              <a:t>)</a:t>
            </a:r>
            <a:endParaRPr lang="en-AU" dirty="0"/>
          </a:p>
        </p:txBody>
      </p:sp>
      <p:sp>
        <p:nvSpPr>
          <p:cNvPr id="3" name="Content Placeholder 2"/>
          <p:cNvSpPr>
            <a:spLocks noGrp="1"/>
          </p:cNvSpPr>
          <p:nvPr>
            <p:ph idx="1"/>
          </p:nvPr>
        </p:nvSpPr>
        <p:spPr>
          <a:xfrm>
            <a:off x="914400" y="1196752"/>
            <a:ext cx="7772400" cy="5158808"/>
          </a:xfrm>
        </p:spPr>
        <p:txBody>
          <a:bodyPr>
            <a:normAutofit fontScale="55000" lnSpcReduction="20000"/>
          </a:bodyPr>
          <a:lstStyle/>
          <a:p>
            <a:pPr algn="just">
              <a:lnSpc>
                <a:spcPct val="200000"/>
              </a:lnSpc>
              <a:spcAft>
                <a:spcPts val="0"/>
              </a:spcAft>
            </a:pPr>
            <a:r>
              <a:rPr lang="en-AU" sz="3200" dirty="0">
                <a:latin typeface="Times New Roman"/>
                <a:ea typeface="Times New Roman"/>
                <a:cs typeface="Times New Roman"/>
              </a:rPr>
              <a:t>Apparently contradicting the dictate that “debt makes a good situation better, but a bad situation worse”, </a:t>
            </a:r>
            <a:r>
              <a:rPr lang="en-AU" sz="3200" u="sng" dirty="0">
                <a:latin typeface="Times New Roman"/>
                <a:ea typeface="Times New Roman"/>
                <a:cs typeface="Times New Roman"/>
              </a:rPr>
              <a:t>Modigliani and Miller’s proposition I</a:t>
            </a:r>
            <a:r>
              <a:rPr lang="en-AU" sz="3200" dirty="0">
                <a:latin typeface="Times New Roman"/>
                <a:ea typeface="Times New Roman"/>
                <a:cs typeface="Times New Roman"/>
              </a:rPr>
              <a:t> states that the combined market value of the firm’s debt and equity is actually </a:t>
            </a:r>
            <a:r>
              <a:rPr lang="en-AU" sz="3200" i="1" dirty="0">
                <a:latin typeface="Times New Roman"/>
                <a:ea typeface="Times New Roman"/>
                <a:cs typeface="Times New Roman"/>
              </a:rPr>
              <a:t>independent</a:t>
            </a:r>
            <a:r>
              <a:rPr lang="en-AU" sz="3200" dirty="0">
                <a:latin typeface="Times New Roman"/>
                <a:ea typeface="Times New Roman"/>
                <a:cs typeface="Times New Roman"/>
              </a:rPr>
              <a:t> of its capital structure; while their </a:t>
            </a:r>
            <a:r>
              <a:rPr lang="en-AU" sz="3200" u="sng" dirty="0">
                <a:latin typeface="Times New Roman"/>
                <a:ea typeface="Times New Roman"/>
                <a:cs typeface="Times New Roman"/>
              </a:rPr>
              <a:t>proposition II</a:t>
            </a:r>
            <a:r>
              <a:rPr lang="en-AU" sz="3200" dirty="0">
                <a:latin typeface="Times New Roman"/>
                <a:ea typeface="Times New Roman"/>
                <a:cs typeface="Times New Roman"/>
              </a:rPr>
              <a:t> states that shareholders’ </a:t>
            </a:r>
            <a:r>
              <a:rPr lang="en-AU" sz="3200" i="1" dirty="0">
                <a:latin typeface="Times New Roman"/>
                <a:ea typeface="Times New Roman"/>
                <a:cs typeface="Times New Roman"/>
              </a:rPr>
              <a:t>required rate of return on equity</a:t>
            </a:r>
            <a:r>
              <a:rPr lang="en-AU" sz="3200" dirty="0">
                <a:latin typeface="Times New Roman"/>
                <a:ea typeface="Times New Roman"/>
                <a:cs typeface="Times New Roman"/>
              </a:rPr>
              <a:t> responds to leverage as required to maintain the validity of their proposition I. </a:t>
            </a:r>
            <a:endParaRPr lang="en-AU" sz="3200" dirty="0" smtClean="0">
              <a:latin typeface="Times New Roman"/>
              <a:ea typeface="Times New Roman"/>
              <a:cs typeface="Times New Roman"/>
            </a:endParaRPr>
          </a:p>
          <a:p>
            <a:pPr algn="just">
              <a:lnSpc>
                <a:spcPct val="200000"/>
              </a:lnSpc>
              <a:spcAft>
                <a:spcPts val="0"/>
              </a:spcAft>
            </a:pPr>
            <a:r>
              <a:rPr lang="en-AU" sz="3200" dirty="0" smtClean="0">
                <a:latin typeface="Times New Roman"/>
                <a:ea typeface="Times New Roman"/>
                <a:cs typeface="Times New Roman"/>
              </a:rPr>
              <a:t>The </a:t>
            </a:r>
            <a:r>
              <a:rPr lang="en-AU" sz="3200" dirty="0">
                <a:latin typeface="Times New Roman"/>
                <a:ea typeface="Times New Roman"/>
                <a:cs typeface="Times New Roman"/>
              </a:rPr>
              <a:t>ability to reconcile these foundational theoretical arguments of Modigliani and Miller with the evidence of both intuition and history as summarized in our opening </a:t>
            </a:r>
            <a:r>
              <a:rPr lang="en-AU" sz="3200" dirty="0" smtClean="0">
                <a:latin typeface="Times New Roman"/>
                <a:ea typeface="Times New Roman"/>
                <a:cs typeface="Times New Roman"/>
              </a:rPr>
              <a:t>slides will </a:t>
            </a:r>
            <a:r>
              <a:rPr lang="en-AU" sz="3200" dirty="0">
                <a:latin typeface="Times New Roman"/>
                <a:ea typeface="Times New Roman"/>
                <a:cs typeface="Times New Roman"/>
              </a:rPr>
              <a:t>represent the major challenge of this chapter.</a:t>
            </a:r>
            <a:endParaRPr lang="en-AU" sz="2800" dirty="0">
              <a:latin typeface="Calibri"/>
              <a:ea typeface="Calibri"/>
              <a:cs typeface="Times New Roman"/>
            </a:endParaRPr>
          </a:p>
          <a:p>
            <a:endParaRPr lang="en-AU" dirty="0"/>
          </a:p>
        </p:txBody>
      </p:sp>
    </p:spTree>
    <p:extLst>
      <p:ext uri="{BB962C8B-B14F-4D97-AF65-F5344CB8AC3E}">
        <p14:creationId xmlns:p14="http://schemas.microsoft.com/office/powerpoint/2010/main" val="3895438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18" dur="2000" fill="hold"/>
                                        <p:tgtEl>
                                          <p:spTgt spid="3">
                                            <p:txEl>
                                              <p:pRg st="1" end="1"/>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88640"/>
            <a:ext cx="7772400" cy="720080"/>
          </a:xfrm>
        </p:spPr>
        <p:txBody>
          <a:bodyPr/>
          <a:lstStyle/>
          <a:p>
            <a:r>
              <a:rPr lang="en-AU" sz="3600" i="1" dirty="0">
                <a:solidFill>
                  <a:srgbClr val="DBF5F9">
                    <a:satMod val="200000"/>
                  </a:srgbClr>
                </a:solidFill>
              </a:rPr>
              <a:t>Leverage</a:t>
            </a:r>
            <a:r>
              <a:rPr lang="en-AU" sz="3600" dirty="0">
                <a:solidFill>
                  <a:srgbClr val="DBF5F9">
                    <a:satMod val="200000"/>
                  </a:srgbClr>
                </a:solidFill>
              </a:rPr>
              <a:t> (</a:t>
            </a:r>
            <a:r>
              <a:rPr lang="en-AU" sz="3600" dirty="0" err="1">
                <a:solidFill>
                  <a:srgbClr val="DBF5F9">
                    <a:satMod val="200000"/>
                  </a:srgbClr>
                </a:solidFill>
              </a:rPr>
              <a:t>cont</a:t>
            </a:r>
            <a:r>
              <a:rPr lang="en-AU" sz="3600" dirty="0">
                <a:solidFill>
                  <a:srgbClr val="DBF5F9">
                    <a:satMod val="200000"/>
                  </a:srgbClr>
                </a:solidFill>
              </a:rPr>
              <a:t>) </a:t>
            </a:r>
            <a:endParaRPr lang="en-AU" sz="36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14400" y="836712"/>
                <a:ext cx="7772400" cy="5904656"/>
              </a:xfrm>
            </p:spPr>
            <p:txBody>
              <a:bodyPr>
                <a:noAutofit/>
              </a:bodyPr>
              <a:lstStyle/>
              <a:p>
                <a:pPr algn="just">
                  <a:lnSpc>
                    <a:spcPct val="200000"/>
                  </a:lnSpc>
                  <a:spcAft>
                    <a:spcPts val="1000"/>
                  </a:spcAft>
                </a:pPr>
                <a:r>
                  <a:rPr lang="en-US" sz="1600" dirty="0">
                    <a:latin typeface="Times New Roman"/>
                    <a:ea typeface="Times New Roman"/>
                    <a:cs typeface="Times New Roman"/>
                  </a:rPr>
                  <a:t>The </a:t>
                </a:r>
                <a:r>
                  <a:rPr lang="en-US" sz="1600" i="1" dirty="0">
                    <a:effectLst/>
                    <a:latin typeface="Times New Roman"/>
                    <a:ea typeface="Times New Roman"/>
                    <a:cs typeface="Times New Roman"/>
                  </a:rPr>
                  <a:t>market</a:t>
                </a:r>
                <a:r>
                  <a:rPr lang="en-US" sz="1600" dirty="0">
                    <a:effectLst/>
                    <a:latin typeface="Times New Roman"/>
                    <a:ea typeface="Times New Roman"/>
                    <a:cs typeface="Times New Roman"/>
                  </a:rPr>
                  <a:t> value of the firm’s debt in relation to the combined</a:t>
                </a:r>
                <a:r>
                  <a:rPr lang="en-US" sz="1600" i="1" dirty="0">
                    <a:effectLst/>
                    <a:latin typeface="Times New Roman"/>
                    <a:ea typeface="Times New Roman"/>
                    <a:cs typeface="Times New Roman"/>
                  </a:rPr>
                  <a:t> market</a:t>
                </a:r>
                <a:r>
                  <a:rPr lang="en-US" sz="1600" dirty="0">
                    <a:effectLst/>
                    <a:latin typeface="Times New Roman"/>
                    <a:ea typeface="Times New Roman"/>
                    <a:cs typeface="Times New Roman"/>
                  </a:rPr>
                  <a:t> value of its debt and equity identifies the firm’s </a:t>
                </a:r>
                <a:r>
                  <a:rPr lang="en-US" sz="1600" i="1" dirty="0">
                    <a:effectLst/>
                    <a:latin typeface="Times New Roman"/>
                    <a:ea typeface="Times New Roman"/>
                    <a:cs typeface="Times New Roman"/>
                  </a:rPr>
                  <a:t>financial leverage</a:t>
                </a:r>
                <a:r>
                  <a:rPr lang="en-US" sz="1600" dirty="0">
                    <a:effectLst/>
                    <a:latin typeface="Times New Roman"/>
                    <a:ea typeface="Times New Roman"/>
                    <a:cs typeface="Times New Roman"/>
                  </a:rPr>
                  <a:t> or </a:t>
                </a:r>
                <a:r>
                  <a:rPr lang="en-US" sz="1600" i="1" dirty="0">
                    <a:effectLst/>
                    <a:latin typeface="Times New Roman"/>
                    <a:ea typeface="Times New Roman"/>
                    <a:cs typeface="Times New Roman"/>
                  </a:rPr>
                  <a:t>gearing</a:t>
                </a:r>
                <a:r>
                  <a:rPr lang="en-US" sz="1600" dirty="0">
                    <a:effectLst/>
                    <a:latin typeface="Times New Roman"/>
                    <a:ea typeface="Times New Roman"/>
                    <a:cs typeface="Times New Roman"/>
                  </a:rPr>
                  <a:t>. Thus, we identify the firm’s (or project’s) leverage (</a:t>
                </a:r>
                <a:r>
                  <a:rPr lang="en-US" sz="1600" i="1" dirty="0">
                    <a:effectLst/>
                    <a:latin typeface="Times New Roman"/>
                    <a:ea typeface="Times New Roman"/>
                    <a:cs typeface="Times New Roman"/>
                  </a:rPr>
                  <a:t>L</a:t>
                </a:r>
                <a:r>
                  <a:rPr lang="en-US" sz="1600" dirty="0">
                    <a:effectLst/>
                    <a:latin typeface="Times New Roman"/>
                    <a:ea typeface="Times New Roman"/>
                    <a:cs typeface="Times New Roman"/>
                  </a:rPr>
                  <a:t>) </a:t>
                </a:r>
                <a:r>
                  <a:rPr lang="en-US" sz="1600" dirty="0" smtClean="0">
                    <a:effectLst/>
                    <a:latin typeface="Times New Roman"/>
                    <a:ea typeface="Times New Roman"/>
                    <a:cs typeface="Times New Roman"/>
                  </a:rPr>
                  <a:t>as</a:t>
                </a:r>
              </a:p>
              <a:p>
                <a:pPr marL="68580" indent="0" algn="just">
                  <a:lnSpc>
                    <a:spcPct val="200000"/>
                  </a:lnSpc>
                  <a:spcAft>
                    <a:spcPts val="1000"/>
                  </a:spcAft>
                  <a:buNone/>
                </a:pPr>
                <a14:m>
                  <m:oMath xmlns:m="http://schemas.openxmlformats.org/officeDocument/2006/math">
                    <m:r>
                      <a:rPr lang="en-US" sz="1600" i="1" smtClean="0">
                        <a:effectLst/>
                        <a:latin typeface="Cambria Math"/>
                        <a:ea typeface="Times New Roman"/>
                        <a:cs typeface="Times New Roman"/>
                      </a:rPr>
                      <m:t> </m:t>
                    </m:r>
                    <m:r>
                      <a:rPr lang="en-US" sz="1600" i="1">
                        <a:effectLst/>
                        <a:latin typeface="Cambria Math"/>
                        <a:ea typeface="Times New Roman"/>
                        <a:cs typeface="Times New Roman"/>
                      </a:rPr>
                      <m:t>                                                  </m:t>
                    </m:r>
                    <m:r>
                      <a:rPr lang="en-US" sz="1600" i="1">
                        <a:effectLst/>
                        <a:latin typeface="Cambria Math"/>
                        <a:ea typeface="Times New Roman"/>
                        <a:cs typeface="Times New Roman"/>
                      </a:rPr>
                      <m:t>𝐿</m:t>
                    </m:r>
                    <m:r>
                      <a:rPr lang="en-US" sz="1600" i="1">
                        <a:effectLst/>
                        <a:latin typeface="Cambria Math"/>
                        <a:ea typeface="Times New Roman"/>
                        <a:cs typeface="Times New Roman"/>
                      </a:rPr>
                      <m:t>≡</m:t>
                    </m:r>
                    <m:f>
                      <m:fPr>
                        <m:ctrlPr>
                          <a:rPr lang="en-AU" sz="1600" i="1">
                            <a:effectLst/>
                            <a:latin typeface="Cambria Math"/>
                            <a:ea typeface="Times New Roman"/>
                            <a:cs typeface="Times New Roman"/>
                          </a:rPr>
                        </m:ctrlPr>
                      </m:fPr>
                      <m:num>
                        <m:sSub>
                          <m:sSubPr>
                            <m:ctrlPr>
                              <a:rPr lang="en-AU" sz="1600" i="1">
                                <a:effectLst/>
                                <a:latin typeface="Cambria Math"/>
                                <a:ea typeface="Times New Roman"/>
                                <a:cs typeface="Times New Roman"/>
                              </a:rPr>
                            </m:ctrlPr>
                          </m:sSubPr>
                          <m:e>
                            <m:r>
                              <a:rPr lang="en-US" sz="1600" i="1">
                                <a:effectLst/>
                                <a:latin typeface="Cambria Math"/>
                                <a:ea typeface="Times New Roman"/>
                                <a:cs typeface="Times New Roman"/>
                              </a:rPr>
                              <m:t>𝑉</m:t>
                            </m:r>
                          </m:e>
                          <m:sub>
                            <m:r>
                              <a:rPr lang="en-US" sz="1600" i="1">
                                <a:effectLst/>
                                <a:latin typeface="Cambria Math"/>
                                <a:ea typeface="Times New Roman"/>
                                <a:cs typeface="Times New Roman"/>
                              </a:rPr>
                              <m:t>𝐷</m:t>
                            </m:r>
                          </m:sub>
                        </m:sSub>
                      </m:num>
                      <m:den>
                        <m:sSub>
                          <m:sSubPr>
                            <m:ctrlPr>
                              <a:rPr lang="en-AU" sz="1600" i="1">
                                <a:effectLst/>
                                <a:latin typeface="Cambria Math"/>
                                <a:ea typeface="Times New Roman"/>
                                <a:cs typeface="Times New Roman"/>
                              </a:rPr>
                            </m:ctrlPr>
                          </m:sSubPr>
                          <m:e>
                            <m:r>
                              <a:rPr lang="en-US" sz="1600" i="1">
                                <a:effectLst/>
                                <a:latin typeface="Cambria Math"/>
                                <a:ea typeface="Times New Roman"/>
                                <a:cs typeface="Times New Roman"/>
                              </a:rPr>
                              <m:t>𝑉</m:t>
                            </m:r>
                          </m:e>
                          <m:sub>
                            <m:r>
                              <a:rPr lang="en-US" sz="1600" i="1">
                                <a:effectLst/>
                                <a:latin typeface="Cambria Math"/>
                                <a:ea typeface="Times New Roman"/>
                                <a:cs typeface="Times New Roman"/>
                              </a:rPr>
                              <m:t>𝐷</m:t>
                            </m:r>
                          </m:sub>
                        </m:sSub>
                        <m:r>
                          <a:rPr lang="en-US" sz="1600" i="1">
                            <a:effectLst/>
                            <a:latin typeface="Cambria Math"/>
                            <a:ea typeface="Times New Roman"/>
                            <a:cs typeface="Times New Roman"/>
                          </a:rPr>
                          <m:t>+</m:t>
                        </m:r>
                        <m:sSub>
                          <m:sSubPr>
                            <m:ctrlPr>
                              <a:rPr lang="en-AU" sz="1600" i="1">
                                <a:effectLst/>
                                <a:latin typeface="Cambria Math"/>
                                <a:ea typeface="Times New Roman"/>
                                <a:cs typeface="Times New Roman"/>
                              </a:rPr>
                            </m:ctrlPr>
                          </m:sSubPr>
                          <m:e>
                            <m:r>
                              <a:rPr lang="en-US" sz="1600" i="1">
                                <a:effectLst/>
                                <a:latin typeface="Cambria Math"/>
                                <a:ea typeface="Times New Roman"/>
                                <a:cs typeface="Times New Roman"/>
                              </a:rPr>
                              <m:t>𝑉</m:t>
                            </m:r>
                          </m:e>
                          <m:sub>
                            <m:r>
                              <a:rPr lang="en-US" sz="1600" i="1">
                                <a:effectLst/>
                                <a:latin typeface="Cambria Math"/>
                                <a:ea typeface="Times New Roman"/>
                                <a:cs typeface="Times New Roman"/>
                              </a:rPr>
                              <m:t>𝐸</m:t>
                            </m:r>
                          </m:sub>
                        </m:sSub>
                      </m:den>
                    </m:f>
                  </m:oMath>
                </a14:m>
                <a:r>
                  <a:rPr lang="en-US" sz="1600" dirty="0">
                    <a:effectLst/>
                    <a:latin typeface="Times New Roman"/>
                    <a:ea typeface="Times New Roman"/>
                    <a:cs typeface="Times New Roman"/>
                  </a:rPr>
                  <a:t>                                                                </a:t>
                </a:r>
                <a:r>
                  <a:rPr lang="en-US" sz="1600" dirty="0" smtClean="0">
                    <a:effectLst/>
                    <a:latin typeface="Times New Roman"/>
                    <a:ea typeface="Times New Roman"/>
                    <a:cs typeface="Times New Roman"/>
                  </a:rPr>
                  <a:t>              </a:t>
                </a:r>
                <a:r>
                  <a:rPr lang="en-US" sz="1400" dirty="0" smtClean="0">
                    <a:effectLst/>
                    <a:latin typeface="Times New Roman"/>
                    <a:ea typeface="Times New Roman"/>
                    <a:cs typeface="Times New Roman"/>
                  </a:rPr>
                  <a:t>(</a:t>
                </a:r>
                <a:r>
                  <a:rPr lang="en-US" sz="1400" dirty="0">
                    <a:effectLst/>
                    <a:latin typeface="Times New Roman"/>
                    <a:ea typeface="Times New Roman"/>
                    <a:cs typeface="Times New Roman"/>
                  </a:rPr>
                  <a:t>8.1)</a:t>
                </a:r>
                <a:endParaRPr lang="en-AU" sz="1400" dirty="0">
                  <a:effectLst/>
                  <a:latin typeface="Calibri"/>
                  <a:ea typeface="Calibri"/>
                  <a:cs typeface="Times New Roman"/>
                </a:endParaRPr>
              </a:p>
              <a:p>
                <a:pPr marL="68580" indent="0">
                  <a:lnSpc>
                    <a:spcPct val="200000"/>
                  </a:lnSpc>
                  <a:spcAft>
                    <a:spcPts val="1000"/>
                  </a:spcAft>
                  <a:buNone/>
                </a:pPr>
                <a:r>
                  <a:rPr lang="en-US" sz="1600" dirty="0" smtClean="0">
                    <a:effectLst/>
                    <a:latin typeface="Times New Roman"/>
                    <a:ea typeface="Times New Roman"/>
                    <a:cs typeface="Times New Roman"/>
                  </a:rPr>
                  <a:t>        where </a:t>
                </a:r>
                <a:r>
                  <a:rPr lang="en-US" sz="1600" i="1" dirty="0">
                    <a:effectLst/>
                    <a:latin typeface="Times New Roman"/>
                    <a:ea typeface="Times New Roman"/>
                    <a:cs typeface="Times New Roman"/>
                  </a:rPr>
                  <a:t>V</a:t>
                </a:r>
                <a:r>
                  <a:rPr lang="en-US" sz="1600" i="1" baseline="-25000" dirty="0">
                    <a:effectLst/>
                    <a:latin typeface="Times New Roman"/>
                    <a:ea typeface="Times New Roman"/>
                    <a:cs typeface="Times New Roman"/>
                  </a:rPr>
                  <a:t>D</a:t>
                </a:r>
                <a:r>
                  <a:rPr lang="en-US" sz="1600" dirty="0">
                    <a:effectLst/>
                    <a:latin typeface="Times New Roman"/>
                    <a:ea typeface="Times New Roman"/>
                    <a:cs typeface="Times New Roman"/>
                  </a:rPr>
                  <a:t> </a:t>
                </a:r>
                <a:r>
                  <a:rPr lang="en-US" sz="1600" dirty="0" smtClean="0">
                    <a:effectLst/>
                    <a:latin typeface="Times New Roman"/>
                    <a:ea typeface="Times New Roman"/>
                    <a:cs typeface="Times New Roman"/>
                  </a:rPr>
                  <a:t>  denotes </a:t>
                </a:r>
                <a:r>
                  <a:rPr lang="en-US" sz="1600" dirty="0">
                    <a:effectLst/>
                    <a:latin typeface="Times New Roman"/>
                    <a:ea typeface="Times New Roman"/>
                    <a:cs typeface="Times New Roman"/>
                  </a:rPr>
                  <a:t>the </a:t>
                </a:r>
                <a:r>
                  <a:rPr lang="en-US" sz="1600" i="1" u="sng" dirty="0">
                    <a:effectLst/>
                    <a:latin typeface="Times New Roman"/>
                    <a:ea typeface="Times New Roman"/>
                    <a:cs typeface="Times New Roman"/>
                  </a:rPr>
                  <a:t>market</a:t>
                </a:r>
                <a:r>
                  <a:rPr lang="en-US" sz="1600" dirty="0">
                    <a:effectLst/>
                    <a:latin typeface="Times New Roman"/>
                    <a:ea typeface="Times New Roman"/>
                    <a:cs typeface="Times New Roman"/>
                  </a:rPr>
                  <a:t> valuation of the firm’s (project’s) </a:t>
                </a:r>
                <a:r>
                  <a:rPr lang="en-US" sz="1600" dirty="0" smtClean="0">
                    <a:effectLst/>
                    <a:latin typeface="Times New Roman"/>
                    <a:ea typeface="Times New Roman"/>
                    <a:cs typeface="Times New Roman"/>
                  </a:rPr>
                  <a:t>debt,  and </a:t>
                </a:r>
              </a:p>
              <a:p>
                <a:pPr marL="68580" indent="0">
                  <a:lnSpc>
                    <a:spcPct val="200000"/>
                  </a:lnSpc>
                  <a:spcAft>
                    <a:spcPts val="1000"/>
                  </a:spcAft>
                  <a:buNone/>
                </a:pPr>
                <a:r>
                  <a:rPr lang="en-US" sz="1600" i="1" dirty="0">
                    <a:latin typeface="Times New Roman"/>
                    <a:ea typeface="Times New Roman"/>
                    <a:cs typeface="Times New Roman"/>
                  </a:rPr>
                  <a:t> </a:t>
                </a:r>
                <a:r>
                  <a:rPr lang="en-US" sz="1600" i="1" dirty="0" smtClean="0">
                    <a:latin typeface="Times New Roman"/>
                    <a:ea typeface="Times New Roman"/>
                    <a:cs typeface="Times New Roman"/>
                  </a:rPr>
                  <a:t>      </a:t>
                </a:r>
                <a:r>
                  <a:rPr lang="en-US" sz="1600" i="1" dirty="0" err="1" smtClean="0">
                    <a:effectLst/>
                    <a:latin typeface="Times New Roman"/>
                    <a:ea typeface="Times New Roman"/>
                    <a:cs typeface="Times New Roman"/>
                  </a:rPr>
                  <a:t>V</a:t>
                </a:r>
                <a:r>
                  <a:rPr lang="en-US" sz="1600" i="1" baseline="-25000" dirty="0" err="1" smtClean="0">
                    <a:effectLst/>
                    <a:latin typeface="Times New Roman"/>
                    <a:ea typeface="Times New Roman"/>
                    <a:cs typeface="Times New Roman"/>
                  </a:rPr>
                  <a:t>E</a:t>
                </a:r>
                <a:r>
                  <a:rPr lang="en-US" sz="1600" dirty="0" smtClean="0">
                    <a:effectLst/>
                    <a:latin typeface="Times New Roman"/>
                    <a:ea typeface="Times New Roman"/>
                    <a:cs typeface="Times New Roman"/>
                  </a:rPr>
                  <a:t>    denotes </a:t>
                </a:r>
                <a:r>
                  <a:rPr lang="en-US" sz="1600" dirty="0">
                    <a:effectLst/>
                    <a:latin typeface="Times New Roman"/>
                    <a:ea typeface="Times New Roman"/>
                    <a:cs typeface="Times New Roman"/>
                  </a:rPr>
                  <a:t>the </a:t>
                </a:r>
                <a:r>
                  <a:rPr lang="en-US" sz="1600" i="1" u="sng" dirty="0">
                    <a:effectLst/>
                    <a:latin typeface="Times New Roman"/>
                    <a:ea typeface="Times New Roman"/>
                    <a:cs typeface="Times New Roman"/>
                  </a:rPr>
                  <a:t>market</a:t>
                </a:r>
                <a:r>
                  <a:rPr lang="en-US" sz="1600" dirty="0">
                    <a:effectLst/>
                    <a:latin typeface="Times New Roman"/>
                    <a:ea typeface="Times New Roman"/>
                    <a:cs typeface="Times New Roman"/>
                  </a:rPr>
                  <a:t> valuation of the firm’s (project’s) equity. </a:t>
                </a:r>
                <a:endParaRPr lang="en-US" sz="1600" dirty="0" smtClean="0">
                  <a:effectLst/>
                  <a:latin typeface="Times New Roman"/>
                  <a:ea typeface="Times New Roman"/>
                  <a:cs typeface="Times New Roman"/>
                </a:endParaRPr>
              </a:p>
              <a:p>
                <a:pPr lvl="0" algn="just">
                  <a:lnSpc>
                    <a:spcPct val="200000"/>
                  </a:lnSpc>
                  <a:spcAft>
                    <a:spcPts val="1000"/>
                  </a:spcAft>
                  <a:buClr>
                    <a:srgbClr val="DBF5F9"/>
                  </a:buClr>
                </a:pPr>
                <a:r>
                  <a:rPr lang="en-US" sz="1600" dirty="0">
                    <a:solidFill>
                      <a:prstClr val="white"/>
                    </a:solidFill>
                    <a:latin typeface="Times New Roman"/>
                    <a:ea typeface="Times New Roman"/>
                    <a:cs typeface="Times New Roman"/>
                  </a:rPr>
                  <a:t>We shall assume that the firm’s debt as the borrowed amount ($</a:t>
                </a:r>
                <a:r>
                  <a:rPr lang="en-US" sz="1600" i="1" dirty="0">
                    <a:solidFill>
                      <a:prstClr val="white"/>
                    </a:solidFill>
                    <a:latin typeface="Times New Roman"/>
                    <a:ea typeface="Times New Roman"/>
                    <a:cs typeface="Times New Roman"/>
                  </a:rPr>
                  <a:t>DEBT</a:t>
                </a:r>
                <a:r>
                  <a:rPr lang="en-US" sz="1600" dirty="0">
                    <a:solidFill>
                      <a:prstClr val="white"/>
                    </a:solidFill>
                    <a:latin typeface="Times New Roman"/>
                    <a:ea typeface="Times New Roman"/>
                    <a:cs typeface="Times New Roman"/>
                  </a:rPr>
                  <a:t>) retains its market value (</a:t>
                </a:r>
                <a:r>
                  <a:rPr lang="en-US" sz="1600" i="1" dirty="0">
                    <a:solidFill>
                      <a:prstClr val="white"/>
                    </a:solidFill>
                    <a:latin typeface="Times New Roman"/>
                    <a:ea typeface="Times New Roman"/>
                    <a:cs typeface="Times New Roman"/>
                  </a:rPr>
                  <a:t>V</a:t>
                </a:r>
                <a:r>
                  <a:rPr lang="en-US" sz="1600" i="1" baseline="-25000" dirty="0">
                    <a:solidFill>
                      <a:prstClr val="white"/>
                    </a:solidFill>
                    <a:latin typeface="Times New Roman"/>
                    <a:ea typeface="Times New Roman"/>
                    <a:cs typeface="Times New Roman"/>
                  </a:rPr>
                  <a:t>D</a:t>
                </a:r>
                <a:r>
                  <a:rPr lang="en-US" sz="1600" dirty="0">
                    <a:solidFill>
                      <a:prstClr val="white"/>
                    </a:solidFill>
                    <a:latin typeface="Times New Roman"/>
                    <a:ea typeface="Times New Roman"/>
                    <a:cs typeface="Times New Roman"/>
                  </a:rPr>
                  <a:t>). </a:t>
                </a:r>
                <a:r>
                  <a:rPr lang="en-US" sz="1600" dirty="0" smtClean="0">
                    <a:solidFill>
                      <a:prstClr val="white"/>
                    </a:solidFill>
                    <a:latin typeface="Times New Roman"/>
                    <a:ea typeface="Times New Roman"/>
                    <a:cs typeface="Times New Roman"/>
                  </a:rPr>
                  <a:t>In </a:t>
                </a:r>
                <a:r>
                  <a:rPr lang="en-US" sz="1600" dirty="0">
                    <a:solidFill>
                      <a:prstClr val="white"/>
                    </a:solidFill>
                    <a:latin typeface="Times New Roman"/>
                    <a:ea typeface="Times New Roman"/>
                    <a:cs typeface="Times New Roman"/>
                  </a:rPr>
                  <a:t>which case, the market </a:t>
                </a:r>
                <a:r>
                  <a:rPr lang="en-US" sz="1600" i="1" dirty="0">
                    <a:solidFill>
                      <a:prstClr val="white"/>
                    </a:solidFill>
                    <a:latin typeface="Times New Roman"/>
                    <a:ea typeface="Times New Roman"/>
                    <a:cs typeface="Times New Roman"/>
                  </a:rPr>
                  <a:t>cost of debt</a:t>
                </a:r>
                <a:r>
                  <a:rPr lang="en-US" sz="1600" dirty="0">
                    <a:solidFill>
                      <a:prstClr val="white"/>
                    </a:solidFill>
                    <a:latin typeface="Times New Roman"/>
                    <a:ea typeface="Times New Roman"/>
                    <a:cs typeface="Times New Roman"/>
                  </a:rPr>
                  <a:t>, </a:t>
                </a:r>
                <a:r>
                  <a:rPr lang="en-US" sz="1600" i="1" dirty="0" err="1">
                    <a:solidFill>
                      <a:prstClr val="white"/>
                    </a:solidFill>
                    <a:latin typeface="Times New Roman"/>
                    <a:ea typeface="Times New Roman"/>
                    <a:cs typeface="Times New Roman"/>
                  </a:rPr>
                  <a:t>k</a:t>
                </a:r>
                <a:r>
                  <a:rPr lang="en-US" sz="1600" i="1" baseline="-25000" dirty="0" err="1">
                    <a:solidFill>
                      <a:prstClr val="white"/>
                    </a:solidFill>
                    <a:latin typeface="Times New Roman"/>
                    <a:ea typeface="Times New Roman"/>
                    <a:cs typeface="Times New Roman"/>
                  </a:rPr>
                  <a:t>D</a:t>
                </a:r>
                <a:r>
                  <a:rPr lang="en-US" sz="1600" baseline="-25000" dirty="0">
                    <a:solidFill>
                      <a:prstClr val="white"/>
                    </a:solidFill>
                    <a:latin typeface="Times New Roman"/>
                    <a:ea typeface="Times New Roman"/>
                    <a:cs typeface="Times New Roman"/>
                  </a:rPr>
                  <a:t>,</a:t>
                </a:r>
                <a:r>
                  <a:rPr lang="en-AU" sz="1600" dirty="0">
                    <a:solidFill>
                      <a:prstClr val="white"/>
                    </a:solidFill>
                    <a:latin typeface="Times New Roman"/>
                    <a:ea typeface="Times New Roman"/>
                    <a:cs typeface="Times New Roman"/>
                  </a:rPr>
                  <a:t> on the bonds </a:t>
                </a:r>
                <a:r>
                  <a:rPr lang="en-AU" sz="1600" dirty="0" smtClean="0">
                    <a:solidFill>
                      <a:prstClr val="white"/>
                    </a:solidFill>
                    <a:latin typeface="Times New Roman"/>
                    <a:ea typeface="Times New Roman"/>
                    <a:cs typeface="Times New Roman"/>
                  </a:rPr>
                  <a:t>is identified by </a:t>
                </a:r>
                <a:r>
                  <a:rPr lang="en-US" sz="1600" dirty="0" smtClean="0">
                    <a:solidFill>
                      <a:prstClr val="white"/>
                    </a:solidFill>
                    <a:latin typeface="Times New Roman"/>
                    <a:ea typeface="Times New Roman"/>
                    <a:cs typeface="Times New Roman"/>
                  </a:rPr>
                  <a:t>the </a:t>
                </a:r>
                <a:r>
                  <a:rPr lang="en-US" sz="1600" dirty="0">
                    <a:solidFill>
                      <a:prstClr val="white"/>
                    </a:solidFill>
                    <a:latin typeface="Times New Roman"/>
                    <a:ea typeface="Times New Roman"/>
                    <a:cs typeface="Times New Roman"/>
                  </a:rPr>
                  <a:t>coupon or </a:t>
                </a:r>
                <a:r>
                  <a:rPr lang="en-US" sz="1600" u="sng" dirty="0">
                    <a:solidFill>
                      <a:prstClr val="white"/>
                    </a:solidFill>
                    <a:latin typeface="Times New Roman"/>
                    <a:ea typeface="Times New Roman"/>
                    <a:cs typeface="Times New Roman"/>
                  </a:rPr>
                  <a:t>interest rate</a:t>
                </a:r>
                <a:r>
                  <a:rPr lang="en-US" sz="1600" dirty="0">
                    <a:solidFill>
                      <a:prstClr val="white"/>
                    </a:solidFill>
                    <a:latin typeface="Times New Roman"/>
                    <a:ea typeface="Times New Roman"/>
                    <a:cs typeface="Times New Roman"/>
                  </a:rPr>
                  <a:t> on the bonds (</a:t>
                </a:r>
                <a:r>
                  <a:rPr lang="en-US" sz="1600" i="1" dirty="0" err="1">
                    <a:solidFill>
                      <a:prstClr val="white"/>
                    </a:solidFill>
                    <a:latin typeface="Times New Roman"/>
                    <a:ea typeface="Times New Roman"/>
                    <a:cs typeface="Times New Roman"/>
                  </a:rPr>
                  <a:t>i</a:t>
                </a:r>
                <a:r>
                  <a:rPr lang="en-US" sz="1600" i="1" baseline="-25000" dirty="0" err="1">
                    <a:solidFill>
                      <a:prstClr val="white"/>
                    </a:solidFill>
                    <a:latin typeface="Times New Roman"/>
                    <a:ea typeface="Times New Roman"/>
                    <a:cs typeface="Times New Roman"/>
                  </a:rPr>
                  <a:t>D</a:t>
                </a:r>
                <a:r>
                  <a:rPr lang="en-US" sz="1600" dirty="0" smtClean="0">
                    <a:solidFill>
                      <a:prstClr val="white"/>
                    </a:solidFill>
                    <a:latin typeface="Times New Roman"/>
                    <a:ea typeface="Times New Roman"/>
                    <a:cs typeface="Times New Roman"/>
                  </a:rPr>
                  <a:t>)</a:t>
                </a:r>
                <a:r>
                  <a:rPr lang="en-AU" sz="1600" dirty="0" smtClean="0">
                    <a:solidFill>
                      <a:prstClr val="white"/>
                    </a:solidFill>
                    <a:latin typeface="Times New Roman"/>
                    <a:ea typeface="Times New Roman"/>
                    <a:cs typeface="Times New Roman"/>
                  </a:rPr>
                  <a:t>.</a:t>
                </a:r>
                <a:endParaRPr lang="en-AU" sz="1600" dirty="0">
                  <a:solidFill>
                    <a:prstClr val="white"/>
                  </a:solidFill>
                  <a:latin typeface="Calibri"/>
                  <a:ea typeface="Calibri"/>
                  <a:cs typeface="Times New Roman"/>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14400" y="836712"/>
                <a:ext cx="7772400" cy="5904656"/>
              </a:xfrm>
              <a:blipFill rotWithShape="1">
                <a:blip r:embed="rId2"/>
                <a:stretch>
                  <a:fillRect r="-392"/>
                </a:stretch>
              </a:blipFill>
            </p:spPr>
            <p:txBody>
              <a:bodyPr/>
              <a:lstStyle/>
              <a:p>
                <a:r>
                  <a:rPr lang="en-AU">
                    <a:noFill/>
                  </a:rPr>
                  <a:t> </a:t>
                </a:r>
              </a:p>
            </p:txBody>
          </p:sp>
        </mc:Fallback>
      </mc:AlternateContent>
    </p:spTree>
    <p:extLst>
      <p:ext uri="{BB962C8B-B14F-4D97-AF65-F5344CB8AC3E}">
        <p14:creationId xmlns:p14="http://schemas.microsoft.com/office/powerpoint/2010/main" val="410086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6" presetClass="entr" presetSubtype="16"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612680"/>
          </a:xfrm>
        </p:spPr>
        <p:txBody>
          <a:bodyPr/>
          <a:lstStyle/>
          <a:p>
            <a:r>
              <a:rPr lang="en-AU" i="1" dirty="0">
                <a:solidFill>
                  <a:srgbClr val="DBF5F9">
                    <a:satMod val="200000"/>
                  </a:srgbClr>
                </a:solidFill>
              </a:rPr>
              <a:t>Leverage</a:t>
            </a:r>
            <a:r>
              <a:rPr lang="en-AU" dirty="0">
                <a:solidFill>
                  <a:srgbClr val="DBF5F9">
                    <a:satMod val="200000"/>
                  </a:srgbClr>
                </a:solidFill>
              </a:rPr>
              <a:t> (</a:t>
            </a:r>
            <a:r>
              <a:rPr lang="en-AU" dirty="0" err="1">
                <a:solidFill>
                  <a:srgbClr val="DBF5F9">
                    <a:satMod val="200000"/>
                  </a:srgbClr>
                </a:solidFill>
              </a:rPr>
              <a:t>cont</a:t>
            </a:r>
            <a:r>
              <a:rPr lang="en-AU" dirty="0">
                <a:solidFill>
                  <a:srgbClr val="DBF5F9">
                    <a:satMod val="200000"/>
                  </a:srgbClr>
                </a:solidFill>
              </a:rPr>
              <a:t>) </a:t>
            </a:r>
            <a:endParaRPr lang="en-AU" dirty="0"/>
          </a:p>
        </p:txBody>
      </p:sp>
      <p:sp>
        <p:nvSpPr>
          <p:cNvPr id="3" name="Content Placeholder 2"/>
          <p:cNvSpPr>
            <a:spLocks noGrp="1"/>
          </p:cNvSpPr>
          <p:nvPr>
            <p:ph idx="1"/>
          </p:nvPr>
        </p:nvSpPr>
        <p:spPr>
          <a:xfrm>
            <a:off x="914400" y="1268760"/>
            <a:ext cx="7772400" cy="5086800"/>
          </a:xfrm>
        </p:spPr>
        <p:txBody>
          <a:bodyPr>
            <a:normAutofit fontScale="62500" lnSpcReduction="20000"/>
          </a:bodyPr>
          <a:lstStyle/>
          <a:p>
            <a:pPr algn="just">
              <a:lnSpc>
                <a:spcPct val="200000"/>
              </a:lnSpc>
              <a:spcAft>
                <a:spcPts val="1000"/>
              </a:spcAft>
            </a:pPr>
            <a:r>
              <a:rPr lang="en-GB" sz="3200" dirty="0">
                <a:latin typeface="Times New Roman"/>
                <a:ea typeface="Times New Roman"/>
                <a:cs typeface="Times New Roman"/>
              </a:rPr>
              <a:t>The terms “leverage” and “gearing” are both descriptive words.</a:t>
            </a:r>
            <a:r>
              <a:rPr lang="en-GB" sz="2800" dirty="0">
                <a:latin typeface="Times New Roman"/>
                <a:ea typeface="Calibri"/>
                <a:cs typeface="Times New Roman"/>
              </a:rPr>
              <a:t> </a:t>
            </a:r>
            <a:r>
              <a:rPr lang="en-AU" sz="3200" dirty="0">
                <a:latin typeface="Times New Roman"/>
                <a:ea typeface="Times New Roman"/>
                <a:cs typeface="Times New Roman"/>
              </a:rPr>
              <a:t>A lever is that which on a fulcrum allows for a small force to move a greater force. </a:t>
            </a:r>
            <a:endParaRPr lang="en-AU" sz="3200" dirty="0" smtClean="0">
              <a:latin typeface="Times New Roman"/>
              <a:ea typeface="Times New Roman"/>
              <a:cs typeface="Times New Roman"/>
            </a:endParaRPr>
          </a:p>
          <a:p>
            <a:pPr algn="just">
              <a:lnSpc>
                <a:spcPct val="200000"/>
              </a:lnSpc>
              <a:spcAft>
                <a:spcPts val="1000"/>
              </a:spcAft>
            </a:pPr>
            <a:r>
              <a:rPr lang="en-AU" sz="3200" dirty="0" smtClean="0">
                <a:latin typeface="Times New Roman"/>
                <a:ea typeface="Times New Roman"/>
                <a:cs typeface="Times New Roman"/>
              </a:rPr>
              <a:t>A </a:t>
            </a:r>
            <a:r>
              <a:rPr lang="en-AU" sz="3200" dirty="0">
                <a:latin typeface="Times New Roman"/>
                <a:ea typeface="Times New Roman"/>
                <a:cs typeface="Times New Roman"/>
              </a:rPr>
              <a:t>gear, in a car or bicycle, for example, is that which translates an input rate of revolution into a higher rate of revolution. </a:t>
            </a:r>
            <a:endParaRPr lang="en-AU" sz="3200" dirty="0" smtClean="0">
              <a:latin typeface="Times New Roman"/>
              <a:ea typeface="Times New Roman"/>
              <a:cs typeface="Times New Roman"/>
            </a:endParaRPr>
          </a:p>
          <a:p>
            <a:pPr algn="just">
              <a:lnSpc>
                <a:spcPct val="200000"/>
              </a:lnSpc>
              <a:spcAft>
                <a:spcPts val="1000"/>
              </a:spcAft>
            </a:pPr>
            <a:r>
              <a:rPr lang="en-GB" sz="3200" dirty="0" smtClean="0">
                <a:latin typeface="Times New Roman"/>
                <a:ea typeface="Times New Roman"/>
                <a:cs typeface="Times New Roman"/>
              </a:rPr>
              <a:t>To </a:t>
            </a:r>
            <a:r>
              <a:rPr lang="en-GB" sz="3200" dirty="0">
                <a:latin typeface="Times New Roman"/>
                <a:ea typeface="Times New Roman"/>
                <a:cs typeface="Times New Roman"/>
              </a:rPr>
              <a:t>see why we use the words “lever” and “gear” to express a firm's level of debt, consider the following two alternatives by which we might choose to finance an investment. </a:t>
            </a:r>
            <a:endParaRPr lang="en-AU" sz="2800" dirty="0">
              <a:latin typeface="Calibri"/>
              <a:ea typeface="Calibri"/>
              <a:cs typeface="Times New Roman"/>
            </a:endParaRPr>
          </a:p>
          <a:p>
            <a:endParaRPr lang="en-AU" dirty="0"/>
          </a:p>
        </p:txBody>
      </p:sp>
    </p:spTree>
    <p:extLst>
      <p:ext uri="{BB962C8B-B14F-4D97-AF65-F5344CB8AC3E}">
        <p14:creationId xmlns:p14="http://schemas.microsoft.com/office/powerpoint/2010/main" val="396087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down)">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32656"/>
            <a:ext cx="7772400" cy="648072"/>
          </a:xfrm>
        </p:spPr>
        <p:txBody>
          <a:bodyPr/>
          <a:lstStyle/>
          <a:p>
            <a:r>
              <a:rPr lang="en-AU" i="1" dirty="0" smtClean="0">
                <a:solidFill>
                  <a:srgbClr val="DBF5F9">
                    <a:satMod val="200000"/>
                  </a:srgbClr>
                </a:solidFill>
              </a:rPr>
              <a:t>Investment and Leverage</a:t>
            </a:r>
            <a:endParaRPr lang="en-AU" dirty="0"/>
          </a:p>
        </p:txBody>
      </p:sp>
      <p:sp>
        <p:nvSpPr>
          <p:cNvPr id="3" name="Content Placeholder 2"/>
          <p:cNvSpPr>
            <a:spLocks noGrp="1"/>
          </p:cNvSpPr>
          <p:nvPr>
            <p:ph idx="1"/>
          </p:nvPr>
        </p:nvSpPr>
        <p:spPr>
          <a:xfrm>
            <a:off x="914400" y="1124744"/>
            <a:ext cx="7772400" cy="5400600"/>
          </a:xfrm>
        </p:spPr>
        <p:txBody>
          <a:bodyPr>
            <a:normAutofit fontScale="62500" lnSpcReduction="20000"/>
          </a:bodyPr>
          <a:lstStyle/>
          <a:p>
            <a:pPr algn="just">
              <a:lnSpc>
                <a:spcPct val="200000"/>
              </a:lnSpc>
              <a:spcAft>
                <a:spcPts val="1000"/>
              </a:spcAft>
            </a:pPr>
            <a:r>
              <a:rPr lang="en-AU" sz="3200" dirty="0">
                <a:latin typeface="Times New Roman"/>
                <a:ea typeface="Times New Roman"/>
                <a:cs typeface="Times New Roman"/>
              </a:rPr>
              <a:t>For many of us, a house purchase with a mortgage represents our greatest exposure to financial leverage. </a:t>
            </a:r>
            <a:endParaRPr lang="en-AU" sz="2800" dirty="0">
              <a:latin typeface="Calibri"/>
              <a:ea typeface="Calibri"/>
              <a:cs typeface="Times New Roman"/>
            </a:endParaRPr>
          </a:p>
          <a:p>
            <a:pPr algn="just">
              <a:lnSpc>
                <a:spcPct val="200000"/>
              </a:lnSpc>
              <a:spcAft>
                <a:spcPts val="1000"/>
              </a:spcAft>
            </a:pPr>
            <a:r>
              <a:rPr lang="en-AU" sz="3200" dirty="0" smtClean="0">
                <a:latin typeface="Times New Roman"/>
                <a:ea typeface="Times New Roman"/>
                <a:cs typeface="Times New Roman"/>
              </a:rPr>
              <a:t>Suppose</a:t>
            </a:r>
            <a:r>
              <a:rPr lang="en-AU" sz="3200" dirty="0">
                <a:latin typeface="Times New Roman"/>
                <a:ea typeface="Times New Roman"/>
                <a:cs typeface="Times New Roman"/>
              </a:rPr>
              <a:t>, you see a property, which you believe presents a good investment opportunity. </a:t>
            </a:r>
            <a:endParaRPr lang="en-AU" sz="3200" dirty="0" smtClean="0">
              <a:latin typeface="Times New Roman"/>
              <a:ea typeface="Times New Roman"/>
              <a:cs typeface="Times New Roman"/>
            </a:endParaRPr>
          </a:p>
          <a:p>
            <a:pPr algn="just">
              <a:lnSpc>
                <a:spcPct val="200000"/>
              </a:lnSpc>
              <a:spcAft>
                <a:spcPts val="1000"/>
              </a:spcAft>
            </a:pPr>
            <a:r>
              <a:rPr lang="en-GB" sz="3200" dirty="0" smtClean="0">
                <a:latin typeface="Times New Roman"/>
                <a:ea typeface="Times New Roman"/>
                <a:cs typeface="Times New Roman"/>
              </a:rPr>
              <a:t>Suppose </a:t>
            </a:r>
            <a:r>
              <a:rPr lang="en-GB" sz="3200" dirty="0">
                <a:latin typeface="Times New Roman"/>
                <a:ea typeface="Times New Roman"/>
                <a:cs typeface="Times New Roman"/>
              </a:rPr>
              <a:t>that the property can be purchased for </a:t>
            </a:r>
            <a:r>
              <a:rPr lang="en-GB" sz="3200" u="sng" dirty="0">
                <a:latin typeface="Times New Roman"/>
                <a:ea typeface="Times New Roman"/>
                <a:cs typeface="Times New Roman"/>
              </a:rPr>
              <a:t>$100,000</a:t>
            </a:r>
            <a:r>
              <a:rPr lang="en-GB" sz="3200" dirty="0">
                <a:latin typeface="Times New Roman"/>
                <a:ea typeface="Times New Roman"/>
                <a:cs typeface="Times New Roman"/>
              </a:rPr>
              <a:t>, but that you can afford only </a:t>
            </a:r>
            <a:r>
              <a:rPr lang="en-GB" sz="3200" u="sng" dirty="0">
                <a:latin typeface="Times New Roman"/>
                <a:ea typeface="Times New Roman"/>
                <a:cs typeface="Times New Roman"/>
              </a:rPr>
              <a:t>$10,000</a:t>
            </a:r>
            <a:r>
              <a:rPr lang="en-GB" sz="3200" dirty="0">
                <a:latin typeface="Times New Roman"/>
                <a:ea typeface="Times New Roman"/>
                <a:cs typeface="Times New Roman"/>
              </a:rPr>
              <a:t>. </a:t>
            </a:r>
            <a:endParaRPr lang="en-GB" sz="3200" dirty="0" smtClean="0">
              <a:latin typeface="Times New Roman"/>
              <a:ea typeface="Times New Roman"/>
              <a:cs typeface="Times New Roman"/>
            </a:endParaRPr>
          </a:p>
          <a:p>
            <a:pPr algn="just">
              <a:lnSpc>
                <a:spcPct val="200000"/>
              </a:lnSpc>
              <a:spcAft>
                <a:spcPts val="1000"/>
              </a:spcAft>
            </a:pPr>
            <a:r>
              <a:rPr lang="en-GB" sz="3200" dirty="0" smtClean="0">
                <a:latin typeface="Times New Roman"/>
                <a:ea typeface="Times New Roman"/>
                <a:cs typeface="Times New Roman"/>
              </a:rPr>
              <a:t>Conceptually</a:t>
            </a:r>
            <a:r>
              <a:rPr lang="en-GB" sz="3200" dirty="0">
                <a:latin typeface="Times New Roman"/>
                <a:ea typeface="Times New Roman"/>
                <a:cs typeface="Times New Roman"/>
              </a:rPr>
              <a:t>, two strategies to raise the full </a:t>
            </a:r>
            <a:r>
              <a:rPr lang="en-GB" sz="3200" u="sng" dirty="0">
                <a:latin typeface="Times New Roman"/>
                <a:ea typeface="Times New Roman"/>
                <a:cs typeface="Times New Roman"/>
              </a:rPr>
              <a:t>$100,000</a:t>
            </a:r>
            <a:r>
              <a:rPr lang="en-GB" sz="3200" dirty="0">
                <a:latin typeface="Times New Roman"/>
                <a:ea typeface="Times New Roman"/>
                <a:cs typeface="Times New Roman"/>
              </a:rPr>
              <a:t> present themselves: </a:t>
            </a:r>
            <a:endParaRPr lang="en-AU" sz="2800" dirty="0">
              <a:latin typeface="Calibri"/>
              <a:ea typeface="Calibri"/>
              <a:cs typeface="Times New Roman"/>
            </a:endParaRPr>
          </a:p>
          <a:p>
            <a:endParaRPr lang="en-AU" dirty="0"/>
          </a:p>
        </p:txBody>
      </p:sp>
    </p:spTree>
    <p:extLst>
      <p:ext uri="{BB962C8B-B14F-4D97-AF65-F5344CB8AC3E}">
        <p14:creationId xmlns:p14="http://schemas.microsoft.com/office/powerpoint/2010/main" val="157973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612680"/>
          </a:xfrm>
        </p:spPr>
        <p:txBody>
          <a:bodyPr/>
          <a:lstStyle/>
          <a:p>
            <a:r>
              <a:rPr lang="en-AU" i="1" dirty="0">
                <a:solidFill>
                  <a:srgbClr val="DBF5F9">
                    <a:satMod val="200000"/>
                  </a:srgbClr>
                </a:solidFill>
              </a:rPr>
              <a:t>Investment and </a:t>
            </a:r>
            <a:r>
              <a:rPr lang="en-AU" i="1" dirty="0" smtClean="0">
                <a:solidFill>
                  <a:srgbClr val="DBF5F9">
                    <a:satMod val="200000"/>
                  </a:srgbClr>
                </a:solidFill>
              </a:rPr>
              <a:t>Leverage (</a:t>
            </a:r>
            <a:r>
              <a:rPr lang="en-AU" i="1" dirty="0" err="1" smtClean="0">
                <a:solidFill>
                  <a:srgbClr val="DBF5F9">
                    <a:satMod val="200000"/>
                  </a:srgbClr>
                </a:solidFill>
              </a:rPr>
              <a:t>cont</a:t>
            </a:r>
            <a:r>
              <a:rPr lang="en-AU" i="1" dirty="0" smtClean="0">
                <a:solidFill>
                  <a:srgbClr val="DBF5F9">
                    <a:satMod val="200000"/>
                  </a:srgbClr>
                </a:solidFill>
              </a:rPr>
              <a:t>)</a:t>
            </a:r>
            <a:endParaRPr lang="en-AU" dirty="0"/>
          </a:p>
        </p:txBody>
      </p:sp>
      <p:sp>
        <p:nvSpPr>
          <p:cNvPr id="3" name="Content Placeholder 2"/>
          <p:cNvSpPr>
            <a:spLocks noGrp="1"/>
          </p:cNvSpPr>
          <p:nvPr>
            <p:ph idx="1"/>
          </p:nvPr>
        </p:nvSpPr>
        <p:spPr>
          <a:xfrm>
            <a:off x="914400" y="1340768"/>
            <a:ext cx="7772400" cy="5014792"/>
          </a:xfrm>
        </p:spPr>
        <p:txBody>
          <a:bodyPr>
            <a:normAutofit fontScale="85000" lnSpcReduction="10000"/>
          </a:bodyPr>
          <a:lstStyle/>
          <a:p>
            <a:r>
              <a:rPr lang="en-GB" sz="3200" i="1" u="sng" dirty="0">
                <a:latin typeface="Times New Roman"/>
                <a:ea typeface="Times New Roman"/>
              </a:rPr>
              <a:t>Strategy</a:t>
            </a:r>
            <a:r>
              <a:rPr lang="en-GB" sz="3200" b="1" u="sng" dirty="0">
                <a:latin typeface="Times New Roman"/>
                <a:ea typeface="Times New Roman"/>
              </a:rPr>
              <a:t> </a:t>
            </a:r>
            <a:r>
              <a:rPr lang="en-GB" sz="3200" b="1" i="1" u="sng" dirty="0">
                <a:latin typeface="Times New Roman"/>
                <a:ea typeface="Times New Roman"/>
              </a:rPr>
              <a:t>A</a:t>
            </a:r>
            <a:r>
              <a:rPr lang="en-GB" sz="3200" dirty="0">
                <a:latin typeface="Times New Roman"/>
                <a:ea typeface="Times New Roman"/>
              </a:rPr>
              <a:t>: </a:t>
            </a:r>
            <a:endParaRPr lang="en-GB" sz="3200" dirty="0" smtClean="0">
              <a:latin typeface="Times New Roman"/>
              <a:ea typeface="Times New Roman"/>
            </a:endParaRPr>
          </a:p>
          <a:p>
            <a:endParaRPr lang="en-GB" sz="3200" dirty="0" smtClean="0">
              <a:latin typeface="Times New Roman"/>
              <a:ea typeface="Times New Roman"/>
            </a:endParaRPr>
          </a:p>
          <a:p>
            <a:r>
              <a:rPr lang="en-GB" sz="3200" dirty="0" smtClean="0">
                <a:latin typeface="Times New Roman"/>
                <a:ea typeface="Times New Roman"/>
              </a:rPr>
              <a:t>Become </a:t>
            </a:r>
            <a:r>
              <a:rPr lang="en-GB" sz="3200" u="sng" dirty="0">
                <a:latin typeface="Times New Roman"/>
                <a:ea typeface="Times New Roman"/>
              </a:rPr>
              <a:t>heavily levered/geared</a:t>
            </a:r>
            <a:r>
              <a:rPr lang="en-GB" sz="3200" dirty="0">
                <a:latin typeface="Times New Roman"/>
                <a:ea typeface="Times New Roman"/>
              </a:rPr>
              <a:t> by </a:t>
            </a:r>
            <a:r>
              <a:rPr lang="en-GB" sz="3200" u="sng" dirty="0">
                <a:latin typeface="Times New Roman"/>
                <a:ea typeface="Times New Roman"/>
              </a:rPr>
              <a:t>borrowing</a:t>
            </a:r>
            <a:r>
              <a:rPr lang="en-GB" sz="3200" dirty="0">
                <a:latin typeface="Times New Roman"/>
                <a:ea typeface="Times New Roman"/>
              </a:rPr>
              <a:t> </a:t>
            </a:r>
            <a:r>
              <a:rPr lang="en-GB" sz="3200" u="sng" dirty="0">
                <a:latin typeface="Times New Roman"/>
                <a:ea typeface="Times New Roman"/>
              </a:rPr>
              <a:t>$90,000</a:t>
            </a:r>
            <a:r>
              <a:rPr lang="en-GB" sz="3200" dirty="0">
                <a:latin typeface="Times New Roman"/>
                <a:ea typeface="Times New Roman"/>
              </a:rPr>
              <a:t> at, say, 10% interest per annum.  </a:t>
            </a:r>
            <a:endParaRPr lang="en-GB" sz="3200" dirty="0" smtClean="0">
              <a:latin typeface="Times New Roman"/>
              <a:ea typeface="Times New Roman"/>
            </a:endParaRPr>
          </a:p>
          <a:p>
            <a:r>
              <a:rPr lang="en-GB" sz="3200" dirty="0" smtClean="0">
                <a:latin typeface="Times New Roman"/>
                <a:ea typeface="Times New Roman"/>
              </a:rPr>
              <a:t>In </a:t>
            </a:r>
            <a:r>
              <a:rPr lang="en-GB" sz="3200" dirty="0">
                <a:latin typeface="Times New Roman"/>
                <a:ea typeface="Times New Roman"/>
              </a:rPr>
              <a:t>this case, you finance your investment with a combination of</a:t>
            </a:r>
            <a:r>
              <a:rPr lang="en-GB" sz="3200" b="1" dirty="0">
                <a:latin typeface="Times New Roman"/>
                <a:ea typeface="Times New Roman"/>
              </a:rPr>
              <a:t> </a:t>
            </a:r>
            <a:r>
              <a:rPr lang="en-GB" sz="3200" i="1" u="sng" dirty="0">
                <a:latin typeface="Times New Roman"/>
                <a:ea typeface="Times New Roman"/>
              </a:rPr>
              <a:t>equity</a:t>
            </a:r>
            <a:r>
              <a:rPr lang="en-GB" sz="3200" b="1" dirty="0">
                <a:latin typeface="Times New Roman"/>
                <a:ea typeface="Times New Roman"/>
              </a:rPr>
              <a:t> </a:t>
            </a:r>
            <a:r>
              <a:rPr lang="en-GB" sz="3200" dirty="0">
                <a:latin typeface="Times New Roman"/>
                <a:ea typeface="Times New Roman"/>
              </a:rPr>
              <a:t>(your own cash investment, representing </a:t>
            </a:r>
            <a:r>
              <a:rPr lang="en-GB" sz="3200" i="1" dirty="0">
                <a:latin typeface="Times New Roman"/>
                <a:ea typeface="Times New Roman"/>
              </a:rPr>
              <a:t>ownership</a:t>
            </a:r>
            <a:r>
              <a:rPr lang="en-GB" sz="3200" dirty="0">
                <a:latin typeface="Times New Roman"/>
                <a:ea typeface="Times New Roman"/>
              </a:rPr>
              <a:t>, </a:t>
            </a:r>
            <a:r>
              <a:rPr lang="en-GB" sz="3200" u="sng" dirty="0">
                <a:latin typeface="Times New Roman"/>
                <a:ea typeface="Times New Roman"/>
              </a:rPr>
              <a:t>$10,000</a:t>
            </a:r>
            <a:r>
              <a:rPr lang="en-GB" sz="3200" dirty="0">
                <a:latin typeface="Times New Roman"/>
                <a:ea typeface="Times New Roman"/>
              </a:rPr>
              <a:t>) and</a:t>
            </a:r>
            <a:r>
              <a:rPr lang="en-GB" sz="3200" b="1" dirty="0">
                <a:latin typeface="Times New Roman"/>
                <a:ea typeface="Times New Roman"/>
              </a:rPr>
              <a:t> </a:t>
            </a:r>
            <a:r>
              <a:rPr lang="en-GB" sz="3200" i="1" u="sng" dirty="0">
                <a:latin typeface="Times New Roman"/>
                <a:ea typeface="Times New Roman"/>
              </a:rPr>
              <a:t>debt</a:t>
            </a:r>
            <a:r>
              <a:rPr lang="en-GB" sz="3200" b="1" dirty="0">
                <a:latin typeface="Times New Roman"/>
                <a:ea typeface="Times New Roman"/>
              </a:rPr>
              <a:t> </a:t>
            </a:r>
            <a:r>
              <a:rPr lang="en-GB" sz="3200" dirty="0">
                <a:latin typeface="Times New Roman"/>
                <a:ea typeface="Times New Roman"/>
              </a:rPr>
              <a:t>(your mortgage, representing </a:t>
            </a:r>
            <a:r>
              <a:rPr lang="en-GB" sz="3200" i="1" dirty="0">
                <a:latin typeface="Times New Roman"/>
                <a:ea typeface="Times New Roman"/>
              </a:rPr>
              <a:t>borrowing</a:t>
            </a:r>
            <a:r>
              <a:rPr lang="en-GB" sz="3200" dirty="0">
                <a:latin typeface="Times New Roman"/>
                <a:ea typeface="Times New Roman"/>
              </a:rPr>
              <a:t>, </a:t>
            </a:r>
            <a:r>
              <a:rPr lang="en-GB" sz="3200" u="sng" dirty="0">
                <a:latin typeface="Times New Roman"/>
                <a:ea typeface="Times New Roman"/>
              </a:rPr>
              <a:t>$90,000</a:t>
            </a:r>
            <a:r>
              <a:rPr lang="en-GB" sz="3200" dirty="0">
                <a:latin typeface="Times New Roman"/>
                <a:ea typeface="Times New Roman"/>
              </a:rPr>
              <a:t>). </a:t>
            </a:r>
            <a:endParaRPr lang="en-GB" sz="3200" dirty="0" smtClean="0">
              <a:latin typeface="Times New Roman"/>
              <a:ea typeface="Times New Roman"/>
            </a:endParaRPr>
          </a:p>
          <a:p>
            <a:r>
              <a:rPr lang="en-GB" sz="3200" dirty="0" smtClean="0">
                <a:latin typeface="Times New Roman"/>
                <a:ea typeface="Times New Roman"/>
              </a:rPr>
              <a:t>Thus</a:t>
            </a:r>
            <a:r>
              <a:rPr lang="en-GB" sz="3200" dirty="0">
                <a:latin typeface="Times New Roman"/>
                <a:ea typeface="Times New Roman"/>
              </a:rPr>
              <a:t>, you have achieved the additionally required funding in exchange for interest repayments ($9,000 per annum) and the ultimate repayment for the principal amount borrowed ($90,000). </a:t>
            </a:r>
            <a:endParaRPr lang="en-AU" dirty="0"/>
          </a:p>
        </p:txBody>
      </p:sp>
    </p:spTree>
    <p:extLst>
      <p:ext uri="{BB962C8B-B14F-4D97-AF65-F5344CB8AC3E}">
        <p14:creationId xmlns:p14="http://schemas.microsoft.com/office/powerpoint/2010/main" val="23941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ipe(down)">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1_Metro">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TotalTime>
  <Words>3739</Words>
  <Application>Microsoft Office PowerPoint</Application>
  <PresentationFormat>On-screen Show (4:3)</PresentationFormat>
  <Paragraphs>175</Paragraphs>
  <Slides>39</Slides>
  <Notes>0</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Metro</vt:lpstr>
      <vt:lpstr>1_Metro</vt:lpstr>
      <vt:lpstr> —Chapter               8—  </vt:lpstr>
      <vt:lpstr>Leverage</vt:lpstr>
      <vt:lpstr>Leverage : Hyman Minsky</vt:lpstr>
      <vt:lpstr>Modigliani and Miller</vt:lpstr>
      <vt:lpstr>Modigliani and Miller (cont)</vt:lpstr>
      <vt:lpstr>Leverage (cont) </vt:lpstr>
      <vt:lpstr>Leverage (cont) </vt:lpstr>
      <vt:lpstr>Investment and Leverage</vt:lpstr>
      <vt:lpstr>Investment and Leverage (cont)</vt:lpstr>
      <vt:lpstr>Investment and Leverage (cont)</vt:lpstr>
      <vt:lpstr>Investment and Leverage (cont)</vt:lpstr>
      <vt:lpstr>Investment and Leverage (cont)</vt:lpstr>
      <vt:lpstr>Investment and Leverage (cont)</vt:lpstr>
      <vt:lpstr>Investment and Leverage (cont)</vt:lpstr>
      <vt:lpstr>Investment and Leverage (cont)</vt:lpstr>
      <vt:lpstr>Investment and Leverage (cont)</vt:lpstr>
      <vt:lpstr>Modigliani and Miller</vt:lpstr>
      <vt:lpstr>Modigliani and Miller (cont)</vt:lpstr>
      <vt:lpstr>Modigliani and Miller (cont)</vt:lpstr>
      <vt:lpstr>Modigliani and Miller (cont)</vt:lpstr>
      <vt:lpstr>Modigliani and Miller (cont)</vt:lpstr>
      <vt:lpstr>Modigliani and Miller (cont)</vt:lpstr>
      <vt:lpstr>Modigliani and Miller (cont)</vt:lpstr>
      <vt:lpstr>PowerPoint Presentation</vt:lpstr>
      <vt:lpstr>Modigliani and Miller challenged</vt:lpstr>
      <vt:lpstr>Modigliani and Miller challenged (cont)</vt:lpstr>
      <vt:lpstr>Modigliani and Miller challenged (cont)</vt:lpstr>
      <vt:lpstr>An optimal debt leverage: financial distress</vt:lpstr>
      <vt:lpstr>  An optimal debt leverage: financial distress(cont)</vt:lpstr>
      <vt:lpstr>An optimal debt leverage: Agency</vt:lpstr>
      <vt:lpstr>An optimal debt leverage: the market takes a view</vt:lpstr>
      <vt:lpstr>An optimal debt leverage: the tax advantage of debt</vt:lpstr>
      <vt:lpstr>The tax advantage of debt (cont)</vt:lpstr>
      <vt:lpstr>The tax advantage of debt (cont)</vt:lpstr>
      <vt:lpstr>The tax advantage of debt (cont)</vt:lpstr>
      <vt:lpstr>Review</vt:lpstr>
      <vt:lpstr>Review (cont)</vt:lpstr>
      <vt:lpstr>Review (cont)</vt:lpstr>
      <vt:lpstr>PowerPoint Presentation</vt:lpstr>
    </vt:vector>
  </TitlesOfParts>
  <Company>RMIT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Dempsey</dc:creator>
  <cp:lastModifiedBy>Michael Dempsey</cp:lastModifiedBy>
  <cp:revision>48</cp:revision>
  <cp:lastPrinted>2016-08-05T21:52:00Z</cp:lastPrinted>
  <dcterms:created xsi:type="dcterms:W3CDTF">2016-06-10T04:51:17Z</dcterms:created>
  <dcterms:modified xsi:type="dcterms:W3CDTF">2017-01-18T03:38:55Z</dcterms:modified>
</cp:coreProperties>
</file>